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 id="347" r:id="rId6"/>
    <p:sldId id="355" r:id="rId7"/>
    <p:sldId id="351" r:id="rId8"/>
    <p:sldId id="349" r:id="rId9"/>
    <p:sldId id="345" r:id="rId10"/>
    <p:sldId id="350" r:id="rId11"/>
    <p:sldId id="356" r:id="rId12"/>
    <p:sldId id="357" r:id="rId13"/>
    <p:sldId id="358" r:id="rId14"/>
    <p:sldId id="359" r:id="rId15"/>
    <p:sldId id="360" r:id="rId16"/>
    <p:sldId id="361" r:id="rId17"/>
    <p:sldId id="362" r:id="rId18"/>
    <p:sldId id="363" r:id="rId19"/>
    <p:sldId id="364" r:id="rId20"/>
    <p:sldId id="353" r:id="rId21"/>
    <p:sldId id="354" r:id="rId22"/>
    <p:sldId id="352" r:id="rId23"/>
    <p:sldId id="365"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F5FF"/>
    <a:srgbClr val="AAD4AF"/>
    <a:srgbClr val="CCEBF0"/>
    <a:srgbClr val="FEEFEF"/>
    <a:srgbClr val="A6DBE4"/>
    <a:srgbClr val="FBC1C1"/>
    <a:srgbClr val="FF2929"/>
    <a:srgbClr val="0AA0B7"/>
    <a:srgbClr val="33559D"/>
    <a:srgbClr val="EC59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D92E82-E679-425E-8A09-BF5144DE678A}" v="2" dt="2025-01-16T17:01:19.639"/>
    <p1510:client id="{9CB933CC-7726-4191-9EC7-811E2835EF7C}" v="19" dt="2025-01-17T10:04:47.154"/>
    <p1510:client id="{B2858D6D-46C4-BE84-5606-53ABCA7F84BE}" v="58" dt="2025-01-16T13:18:43.166"/>
    <p1510:client id="{C5BBD9CB-0095-B569-0F1D-D444F7186263}" v="10" dt="2025-01-17T11:03:25.782"/>
    <p1510:client id="{E1277E1E-E6F9-FB76-233F-883BCAB29DB5}" v="20" dt="2025-01-16T15:45:41.457"/>
    <p1510:client id="{E23BBC56-921C-6289-8AA5-8F5197EF17A1}" v="597" dt="2025-01-16T16:59:42.283"/>
    <p1510:client id="{F2E4CCE9-DB86-E69C-0A79-E36D806BAC92}" v="9" dt="2025-01-16T13:11:09.7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99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60635" y="3065497"/>
            <a:ext cx="9144000" cy="727006"/>
          </a:xfrm>
        </p:spPr>
        <p:txBody>
          <a:bodyPr anchor="b">
            <a:normAutofit/>
          </a:bodyPr>
          <a:lstStyle>
            <a:lvl1pPr algn="l">
              <a:defRPr sz="4400" baseline="0">
                <a:solidFill>
                  <a:schemeClr val="bg1"/>
                </a:solidFill>
                <a:latin typeface="Roboto" panose="02000000000000000000" pitchFamily="2" charset="0"/>
                <a:ea typeface="Roboto" panose="02000000000000000000" pitchFamily="2" charset="0"/>
                <a:cs typeface="Roboto" panose="02000000000000000000" pitchFamily="2" charset="0"/>
              </a:defRPr>
            </a:lvl1pPr>
          </a:lstStyle>
          <a:p>
            <a:r>
              <a:rPr lang="en-GB"/>
              <a:t>Master title Roboto 44pt</a:t>
            </a:r>
          </a:p>
        </p:txBody>
      </p:sp>
      <p:sp>
        <p:nvSpPr>
          <p:cNvPr id="3" name="Subtitle 2"/>
          <p:cNvSpPr>
            <a:spLocks noGrp="1"/>
          </p:cNvSpPr>
          <p:nvPr>
            <p:ph type="subTitle" idx="1" hasCustomPrompt="1"/>
          </p:nvPr>
        </p:nvSpPr>
        <p:spPr>
          <a:xfrm>
            <a:off x="460635" y="3884580"/>
            <a:ext cx="9144000" cy="433249"/>
          </a:xfrm>
        </p:spPr>
        <p:txBody>
          <a:bodyPr>
            <a:normAutofit/>
          </a:bodyPr>
          <a:lstStyle>
            <a:lvl1pPr marL="0" indent="0" algn="l">
              <a:buNone/>
              <a:defRPr sz="28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a:t>Master text Roboto 28pt</a:t>
            </a:r>
          </a:p>
        </p:txBody>
      </p:sp>
      <p:pic>
        <p:nvPicPr>
          <p:cNvPr id="4" name="Picture 3" descr="A black background with white text&#10;&#10;Description automatically generated">
            <a:extLst>
              <a:ext uri="{FF2B5EF4-FFF2-40B4-BE49-F238E27FC236}">
                <a16:creationId xmlns:a16="http://schemas.microsoft.com/office/drawing/2014/main" id="{0979646B-123F-42D6-81AF-95FDE00D0FE9}"/>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t="-1"/>
          <a:stretch/>
        </p:blipFill>
        <p:spPr>
          <a:xfrm>
            <a:off x="9751966" y="5869248"/>
            <a:ext cx="1862706" cy="502408"/>
          </a:xfrm>
          <a:prstGeom prst="rect">
            <a:avLst/>
          </a:prstGeom>
          <a:effectLst>
            <a:glow rad="190500">
              <a:schemeClr val="tx1">
                <a:alpha val="2000"/>
              </a:schemeClr>
            </a:glow>
          </a:effectLst>
        </p:spPr>
      </p:pic>
      <p:pic>
        <p:nvPicPr>
          <p:cNvPr id="5" name="Picture 4" descr="A black and white sign with white text&#10;&#10;Description automatically generated">
            <a:extLst>
              <a:ext uri="{FF2B5EF4-FFF2-40B4-BE49-F238E27FC236}">
                <a16:creationId xmlns:a16="http://schemas.microsoft.com/office/drawing/2014/main" id="{E3B32337-2DCA-43ED-92E5-6396C6EB5A95}"/>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556169" y="559558"/>
            <a:ext cx="2841939" cy="982637"/>
          </a:xfrm>
          <a:prstGeom prst="rect">
            <a:avLst/>
          </a:prstGeom>
          <a:effectLst>
            <a:glow rad="190500">
              <a:schemeClr val="tx1">
                <a:alpha val="2000"/>
              </a:schemeClr>
            </a:glow>
          </a:effectLst>
        </p:spPr>
      </p:pic>
    </p:spTree>
    <p:extLst>
      <p:ext uri="{BB962C8B-B14F-4D97-AF65-F5344CB8AC3E}">
        <p14:creationId xmlns:p14="http://schemas.microsoft.com/office/powerpoint/2010/main" val="120520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4573" y="1573162"/>
            <a:ext cx="10515600" cy="707462"/>
          </a:xfrm>
        </p:spPr>
        <p:txBody>
          <a:bodyPr/>
          <a:lstStyle>
            <a:lvl1pPr>
              <a:defRPr/>
            </a:lvl1pPr>
          </a:lstStyle>
          <a:p>
            <a:r>
              <a:rPr lang="en-GB"/>
              <a:t>Master title Roboto 44pt</a:t>
            </a:r>
          </a:p>
        </p:txBody>
      </p:sp>
      <p:sp>
        <p:nvSpPr>
          <p:cNvPr id="3" name="Content Placeholder 2"/>
          <p:cNvSpPr>
            <a:spLocks noGrp="1"/>
          </p:cNvSpPr>
          <p:nvPr>
            <p:ph idx="1" hasCustomPrompt="1"/>
          </p:nvPr>
        </p:nvSpPr>
        <p:spPr>
          <a:xfrm>
            <a:off x="464573" y="2369576"/>
            <a:ext cx="10515600" cy="3807389"/>
          </a:xfrm>
          <a:noFill/>
        </p:spPr>
        <p:txBody>
          <a:bodyPr/>
          <a:lstStyle>
            <a:lvl1pPr marL="0" indent="0">
              <a:buNone/>
              <a:defRPr baseline="0"/>
            </a:lvl1pPr>
            <a:lvl2pPr>
              <a:defRPr/>
            </a:lvl2pPr>
            <a:lvl3pPr>
              <a:defRPr/>
            </a:lvl3pPr>
            <a:lvl4pPr>
              <a:defRPr/>
            </a:lvl4pPr>
            <a:lvl5pPr>
              <a:defRPr/>
            </a:lvl5pPr>
          </a:lstStyle>
          <a:p>
            <a:pPr lvl="0"/>
            <a:r>
              <a:rPr lang="en-GB"/>
              <a:t>Master text Roboto 28pt</a:t>
            </a:r>
          </a:p>
          <a:p>
            <a:pPr lvl="1"/>
            <a:r>
              <a:rPr lang="en-GB"/>
              <a:t>Second level Roboto 24pt</a:t>
            </a:r>
          </a:p>
          <a:p>
            <a:pPr lvl="2"/>
            <a:r>
              <a:rPr lang="en-GB"/>
              <a:t>Third level Roboto 20pt</a:t>
            </a:r>
          </a:p>
          <a:p>
            <a:pPr lvl="3"/>
            <a:r>
              <a:rPr lang="en-GB"/>
              <a:t>Fourth level Roboto 18pt</a:t>
            </a:r>
          </a:p>
          <a:p>
            <a:pPr lvl="4"/>
            <a:r>
              <a:rPr lang="en-GB"/>
              <a:t>Fifth level Roboto 18pt</a:t>
            </a:r>
          </a:p>
        </p:txBody>
      </p:sp>
      <p:pic>
        <p:nvPicPr>
          <p:cNvPr id="8" name="Picture 7" descr="A black background with white text&#10;&#10;Description automatically generated">
            <a:extLst>
              <a:ext uri="{FF2B5EF4-FFF2-40B4-BE49-F238E27FC236}">
                <a16:creationId xmlns:a16="http://schemas.microsoft.com/office/drawing/2014/main" id="{813345EE-1850-4ABD-A4FB-8C60D8F15CF0}"/>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9751966" y="573917"/>
            <a:ext cx="1862706" cy="502408"/>
          </a:xfrm>
          <a:prstGeom prst="rect">
            <a:avLst/>
          </a:prstGeom>
        </p:spPr>
      </p:pic>
      <p:pic>
        <p:nvPicPr>
          <p:cNvPr id="11" name="Picture 10" descr="A black and white text&#10;&#10;Description automatically generated">
            <a:extLst>
              <a:ext uri="{FF2B5EF4-FFF2-40B4-BE49-F238E27FC236}">
                <a16:creationId xmlns:a16="http://schemas.microsoft.com/office/drawing/2014/main" id="{31F606B7-DE0E-4A93-B26E-69269980BACF}"/>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0048875" y="5738060"/>
            <a:ext cx="1575322" cy="546023"/>
          </a:xfrm>
          <a:prstGeom prst="rect">
            <a:avLst/>
          </a:prstGeom>
        </p:spPr>
      </p:pic>
    </p:spTree>
    <p:extLst>
      <p:ext uri="{BB962C8B-B14F-4D97-AF65-F5344CB8AC3E}">
        <p14:creationId xmlns:p14="http://schemas.microsoft.com/office/powerpoint/2010/main" val="2791054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4573" y="1573162"/>
            <a:ext cx="6318364" cy="707462"/>
          </a:xfrm>
        </p:spPr>
        <p:txBody>
          <a:bodyPr/>
          <a:lstStyle>
            <a:lvl1pPr>
              <a:defRPr/>
            </a:lvl1pPr>
          </a:lstStyle>
          <a:p>
            <a:r>
              <a:rPr lang="en-GB"/>
              <a:t>Master title Roboto 44pt</a:t>
            </a:r>
          </a:p>
        </p:txBody>
      </p:sp>
      <p:sp>
        <p:nvSpPr>
          <p:cNvPr id="3" name="Content Placeholder 2"/>
          <p:cNvSpPr>
            <a:spLocks noGrp="1"/>
          </p:cNvSpPr>
          <p:nvPr>
            <p:ph idx="1" hasCustomPrompt="1"/>
          </p:nvPr>
        </p:nvSpPr>
        <p:spPr>
          <a:xfrm>
            <a:off x="464573" y="2369576"/>
            <a:ext cx="6318364" cy="3807389"/>
          </a:xfrm>
          <a:noFill/>
        </p:spPr>
        <p:txBody>
          <a:bodyPr/>
          <a:lstStyle>
            <a:lvl1pPr marL="0" indent="0">
              <a:buNone/>
              <a:defRPr baseline="0"/>
            </a:lvl1pPr>
            <a:lvl2pPr>
              <a:defRPr/>
            </a:lvl2pPr>
            <a:lvl3pPr>
              <a:defRPr/>
            </a:lvl3pPr>
            <a:lvl4pPr>
              <a:defRPr/>
            </a:lvl4pPr>
            <a:lvl5pPr>
              <a:defRPr/>
            </a:lvl5pPr>
          </a:lstStyle>
          <a:p>
            <a:pPr lvl="0"/>
            <a:r>
              <a:rPr lang="en-GB"/>
              <a:t>Master text Roboto 28pt</a:t>
            </a:r>
          </a:p>
          <a:p>
            <a:pPr lvl="1"/>
            <a:r>
              <a:rPr lang="en-GB"/>
              <a:t>Second level Roboto 24pt</a:t>
            </a:r>
          </a:p>
          <a:p>
            <a:pPr lvl="2"/>
            <a:r>
              <a:rPr lang="en-GB"/>
              <a:t>Third level Roboto 20pt</a:t>
            </a:r>
          </a:p>
          <a:p>
            <a:pPr lvl="3"/>
            <a:r>
              <a:rPr lang="en-GB"/>
              <a:t>Fourth level Roboto 18pt</a:t>
            </a:r>
          </a:p>
          <a:p>
            <a:pPr lvl="4"/>
            <a:r>
              <a:rPr lang="en-GB"/>
              <a:t>Fifth level Roboto 18pt</a:t>
            </a:r>
          </a:p>
        </p:txBody>
      </p:sp>
    </p:spTree>
    <p:extLst>
      <p:ext uri="{BB962C8B-B14F-4D97-AF65-F5344CB8AC3E}">
        <p14:creationId xmlns:p14="http://schemas.microsoft.com/office/powerpoint/2010/main" val="1205875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06CB8C2-1053-4E7E-85B0-CD976F6D7168}"/>
              </a:ext>
            </a:extLst>
          </p:cNvPr>
          <p:cNvSpPr>
            <a:spLocks noGrp="1"/>
          </p:cNvSpPr>
          <p:nvPr>
            <p:ph type="ctrTitle" hasCustomPrompt="1"/>
          </p:nvPr>
        </p:nvSpPr>
        <p:spPr>
          <a:xfrm>
            <a:off x="460635" y="3065497"/>
            <a:ext cx="9144000" cy="727006"/>
          </a:xfrm>
        </p:spPr>
        <p:txBody>
          <a:bodyPr anchor="b">
            <a:normAutofit/>
          </a:bodyPr>
          <a:lstStyle>
            <a:lvl1pPr algn="l">
              <a:defRPr sz="4400" baseline="0">
                <a:solidFill>
                  <a:schemeClr val="bg1"/>
                </a:solidFill>
              </a:defRPr>
            </a:lvl1pPr>
          </a:lstStyle>
          <a:p>
            <a:r>
              <a:rPr lang="en-GB"/>
              <a:t>Page divider Roboto 44pt</a:t>
            </a:r>
          </a:p>
        </p:txBody>
      </p:sp>
      <p:sp>
        <p:nvSpPr>
          <p:cNvPr id="6" name="Subtitle 2">
            <a:extLst>
              <a:ext uri="{FF2B5EF4-FFF2-40B4-BE49-F238E27FC236}">
                <a16:creationId xmlns:a16="http://schemas.microsoft.com/office/drawing/2014/main" id="{F7C525F7-558B-4192-A2F7-E8241F3EABA2}"/>
              </a:ext>
            </a:extLst>
          </p:cNvPr>
          <p:cNvSpPr>
            <a:spLocks noGrp="1"/>
          </p:cNvSpPr>
          <p:nvPr>
            <p:ph type="subTitle" idx="1" hasCustomPrompt="1"/>
          </p:nvPr>
        </p:nvSpPr>
        <p:spPr>
          <a:xfrm>
            <a:off x="460635" y="3884580"/>
            <a:ext cx="9144000" cy="433249"/>
          </a:xfrm>
        </p:spPr>
        <p:txBody>
          <a:bodyPr>
            <a:normAutofit/>
          </a:bodyPr>
          <a:lstStyle>
            <a:lvl1pPr marL="0" indent="0" algn="l">
              <a:buNone/>
              <a:defRPr sz="28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a:t>Sub text Roboto 28pt</a:t>
            </a:r>
          </a:p>
        </p:txBody>
      </p:sp>
      <p:pic>
        <p:nvPicPr>
          <p:cNvPr id="4" name="Picture 3" descr="A black background with white text&#10;&#10;Description automatically generated">
            <a:extLst>
              <a:ext uri="{FF2B5EF4-FFF2-40B4-BE49-F238E27FC236}">
                <a16:creationId xmlns:a16="http://schemas.microsoft.com/office/drawing/2014/main" id="{2C98233F-9AF6-4F2C-BB5B-6521928327DD}"/>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t="-1"/>
          <a:stretch/>
        </p:blipFill>
        <p:spPr>
          <a:xfrm>
            <a:off x="9751966" y="573917"/>
            <a:ext cx="1862706" cy="502408"/>
          </a:xfrm>
          <a:prstGeom prst="rect">
            <a:avLst/>
          </a:prstGeom>
          <a:effectLst>
            <a:glow rad="190500">
              <a:schemeClr val="tx1">
                <a:alpha val="2000"/>
              </a:schemeClr>
            </a:glow>
          </a:effectLst>
        </p:spPr>
      </p:pic>
      <p:pic>
        <p:nvPicPr>
          <p:cNvPr id="8" name="Picture 7" descr="A black and white sign with white text&#10;&#10;Description automatically generated">
            <a:extLst>
              <a:ext uri="{FF2B5EF4-FFF2-40B4-BE49-F238E27FC236}">
                <a16:creationId xmlns:a16="http://schemas.microsoft.com/office/drawing/2014/main" id="{F7E704BF-9159-4E97-A946-899EAE75A53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0048875" y="5739395"/>
            <a:ext cx="1575322" cy="544688"/>
          </a:xfrm>
          <a:prstGeom prst="rect">
            <a:avLst/>
          </a:prstGeom>
          <a:effectLst>
            <a:glow rad="190500">
              <a:schemeClr val="tx1">
                <a:alpha val="2000"/>
              </a:schemeClr>
            </a:glow>
          </a:effectLst>
        </p:spPr>
      </p:pic>
    </p:spTree>
    <p:extLst>
      <p:ext uri="{BB962C8B-B14F-4D97-AF65-F5344CB8AC3E}">
        <p14:creationId xmlns:p14="http://schemas.microsoft.com/office/powerpoint/2010/main" val="2351728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and Table">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4573" y="1573162"/>
            <a:ext cx="10515600" cy="707462"/>
          </a:xfrm>
        </p:spPr>
        <p:txBody>
          <a:bodyPr/>
          <a:lstStyle>
            <a:lvl1pPr>
              <a:defRPr/>
            </a:lvl1pPr>
          </a:lstStyle>
          <a:p>
            <a:r>
              <a:rPr lang="en-GB"/>
              <a:t>Master title Roboto 44pt</a:t>
            </a:r>
          </a:p>
        </p:txBody>
      </p:sp>
      <p:sp>
        <p:nvSpPr>
          <p:cNvPr id="3" name="Content Placeholder 2"/>
          <p:cNvSpPr>
            <a:spLocks noGrp="1"/>
          </p:cNvSpPr>
          <p:nvPr>
            <p:ph idx="1" hasCustomPrompt="1"/>
          </p:nvPr>
        </p:nvSpPr>
        <p:spPr>
          <a:xfrm>
            <a:off x="464573" y="2369576"/>
            <a:ext cx="10515600" cy="3807389"/>
          </a:xfrm>
          <a:noFill/>
        </p:spPr>
        <p:txBody>
          <a:bodyPr/>
          <a:lstStyle>
            <a:lvl1pPr marL="0" indent="0">
              <a:buNone/>
              <a:defRPr baseline="0"/>
            </a:lvl1pPr>
            <a:lvl2pPr>
              <a:defRPr/>
            </a:lvl2pPr>
            <a:lvl3pPr>
              <a:defRPr/>
            </a:lvl3pPr>
            <a:lvl4pPr>
              <a:defRPr/>
            </a:lvl4pPr>
            <a:lvl5pPr>
              <a:defRPr/>
            </a:lvl5pPr>
          </a:lstStyle>
          <a:p>
            <a:pPr lvl="0"/>
            <a:r>
              <a:rPr lang="en-GB"/>
              <a:t>Master text Roboto 28pt</a:t>
            </a:r>
          </a:p>
          <a:p>
            <a:pPr lvl="1"/>
            <a:r>
              <a:rPr lang="en-GB"/>
              <a:t>Second level Roboto 24pt</a:t>
            </a:r>
          </a:p>
          <a:p>
            <a:pPr lvl="2"/>
            <a:r>
              <a:rPr lang="en-GB"/>
              <a:t>Third level Roboto 20pt</a:t>
            </a:r>
          </a:p>
          <a:p>
            <a:pPr lvl="3"/>
            <a:r>
              <a:rPr lang="en-GB"/>
              <a:t>Fourth level Roboto 18pt</a:t>
            </a:r>
          </a:p>
          <a:p>
            <a:pPr lvl="4"/>
            <a:r>
              <a:rPr lang="en-GB"/>
              <a:t>Fifth level Roboto 18pt</a:t>
            </a:r>
          </a:p>
        </p:txBody>
      </p:sp>
      <p:graphicFrame>
        <p:nvGraphicFramePr>
          <p:cNvPr id="4" name="Table 4">
            <a:extLst>
              <a:ext uri="{FF2B5EF4-FFF2-40B4-BE49-F238E27FC236}">
                <a16:creationId xmlns:a16="http://schemas.microsoft.com/office/drawing/2014/main" id="{6BC8CEC5-3827-46EE-8BEA-4F16E0243C6E}"/>
              </a:ext>
            </a:extLst>
          </p:cNvPr>
          <p:cNvGraphicFramePr>
            <a:graphicFrameLocks noGrp="1"/>
          </p:cNvGraphicFramePr>
          <p:nvPr userDrawn="1">
            <p:extLst>
              <p:ext uri="{D42A27DB-BD31-4B8C-83A1-F6EECF244321}">
                <p14:modId xmlns:p14="http://schemas.microsoft.com/office/powerpoint/2010/main" val="1662708795"/>
              </p:ext>
            </p:extLst>
          </p:nvPr>
        </p:nvGraphicFramePr>
        <p:xfrm>
          <a:off x="464574" y="4728578"/>
          <a:ext cx="7319012" cy="1112520"/>
        </p:xfrm>
        <a:graphic>
          <a:graphicData uri="http://schemas.openxmlformats.org/drawingml/2006/table">
            <a:tbl>
              <a:tblPr firstRow="1" bandRow="1">
                <a:tableStyleId>{69012ECD-51FC-41F1-AA8D-1B2483CD663E}</a:tableStyleId>
              </a:tblPr>
              <a:tblGrid>
                <a:gridCol w="1829753">
                  <a:extLst>
                    <a:ext uri="{9D8B030D-6E8A-4147-A177-3AD203B41FA5}">
                      <a16:colId xmlns:a16="http://schemas.microsoft.com/office/drawing/2014/main" val="215339676"/>
                    </a:ext>
                  </a:extLst>
                </a:gridCol>
                <a:gridCol w="1829753">
                  <a:extLst>
                    <a:ext uri="{9D8B030D-6E8A-4147-A177-3AD203B41FA5}">
                      <a16:colId xmlns:a16="http://schemas.microsoft.com/office/drawing/2014/main" val="2362435220"/>
                    </a:ext>
                  </a:extLst>
                </a:gridCol>
                <a:gridCol w="1829753">
                  <a:extLst>
                    <a:ext uri="{9D8B030D-6E8A-4147-A177-3AD203B41FA5}">
                      <a16:colId xmlns:a16="http://schemas.microsoft.com/office/drawing/2014/main" val="1733039016"/>
                    </a:ext>
                  </a:extLst>
                </a:gridCol>
                <a:gridCol w="1829753">
                  <a:extLst>
                    <a:ext uri="{9D8B030D-6E8A-4147-A177-3AD203B41FA5}">
                      <a16:colId xmlns:a16="http://schemas.microsoft.com/office/drawing/2014/main" val="3806425770"/>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a:latin typeface="Roboto" panose="02000000000000000000" pitchFamily="2" charset="0"/>
                        </a:rPr>
                        <a:t>Table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2549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a:latin typeface="Roboto" panose="02000000000000000000" pitchFamily="2" charset="0"/>
                        </a:rPr>
                        <a:t>Table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2549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a:latin typeface="Roboto" panose="02000000000000000000" pitchFamily="2" charset="0"/>
                        </a:rPr>
                        <a:t>Table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2549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a:latin typeface="Roboto" panose="02000000000000000000" pitchFamily="2" charset="0"/>
                        </a:rPr>
                        <a:t>Table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2549C"/>
                    </a:solidFill>
                  </a:tcPr>
                </a:tc>
                <a:extLst>
                  <a:ext uri="{0D108BD9-81ED-4DB2-BD59-A6C34878D82A}">
                    <a16:rowId xmlns:a16="http://schemas.microsoft.com/office/drawing/2014/main" val="218173298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a:latin typeface="Roboto" panose="02000000000000000000" pitchFamily="2" charset="0"/>
                          <a:cs typeface="Arial" panose="020B0604020202020204" pitchFamily="34" charset="0"/>
                        </a:rPr>
                        <a:t>Table data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a:latin typeface="Roboto" panose="02000000000000000000" pitchFamily="2" charset="0"/>
                          <a:cs typeface="Arial" panose="020B0604020202020204" pitchFamily="34" charset="0"/>
                        </a:rPr>
                        <a:t>Table data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a:latin typeface="Roboto" panose="02000000000000000000" pitchFamily="2" charset="0"/>
                          <a:cs typeface="Arial" panose="020B0604020202020204" pitchFamily="34" charset="0"/>
                        </a:rPr>
                        <a:t>Table data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a:latin typeface="Roboto" panose="02000000000000000000" pitchFamily="2" charset="0"/>
                          <a:cs typeface="Arial" panose="020B0604020202020204" pitchFamily="34" charset="0"/>
                        </a:rPr>
                        <a:t>Table data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788941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a:latin typeface="Roboto" panose="02000000000000000000" pitchFamily="2" charset="0"/>
                          <a:cs typeface="Arial" panose="020B0604020202020204" pitchFamily="34" charset="0"/>
                        </a:rPr>
                        <a:t>Table data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a:latin typeface="Roboto" panose="02000000000000000000" pitchFamily="2" charset="0"/>
                          <a:cs typeface="Arial" panose="020B0604020202020204" pitchFamily="34" charset="0"/>
                        </a:rPr>
                        <a:t>Table data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a:latin typeface="Roboto" panose="02000000000000000000" pitchFamily="2" charset="0"/>
                          <a:cs typeface="Arial" panose="020B0604020202020204" pitchFamily="34" charset="0"/>
                        </a:rPr>
                        <a:t>Table data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a:latin typeface="Roboto" panose="02000000000000000000" pitchFamily="2" charset="0"/>
                          <a:cs typeface="Arial" panose="020B0604020202020204" pitchFamily="34" charset="0"/>
                        </a:rPr>
                        <a:t>Table data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4772600"/>
                  </a:ext>
                </a:extLst>
              </a:tr>
            </a:tbl>
          </a:graphicData>
        </a:graphic>
      </p:graphicFrame>
      <p:pic>
        <p:nvPicPr>
          <p:cNvPr id="5" name="Picture 4" descr="A black background with white text&#10;&#10;Description automatically generated">
            <a:extLst>
              <a:ext uri="{FF2B5EF4-FFF2-40B4-BE49-F238E27FC236}">
                <a16:creationId xmlns:a16="http://schemas.microsoft.com/office/drawing/2014/main" id="{055D0B00-2EB3-49DA-9EB0-C2A25CA19678}"/>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9751966" y="573917"/>
            <a:ext cx="1862706" cy="502408"/>
          </a:xfrm>
          <a:prstGeom prst="rect">
            <a:avLst/>
          </a:prstGeom>
        </p:spPr>
      </p:pic>
      <p:pic>
        <p:nvPicPr>
          <p:cNvPr id="6" name="Picture 5" descr="A black and white text&#10;&#10;Description automatically generated">
            <a:extLst>
              <a:ext uri="{FF2B5EF4-FFF2-40B4-BE49-F238E27FC236}">
                <a16:creationId xmlns:a16="http://schemas.microsoft.com/office/drawing/2014/main" id="{197F86FC-090B-4DBB-A883-FD3D64E2E00D}"/>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0048875" y="5738060"/>
            <a:ext cx="1575322" cy="546023"/>
          </a:xfrm>
          <a:prstGeom prst="rect">
            <a:avLst/>
          </a:prstGeom>
        </p:spPr>
      </p:pic>
    </p:spTree>
    <p:extLst>
      <p:ext uri="{BB962C8B-B14F-4D97-AF65-F5344CB8AC3E}">
        <p14:creationId xmlns:p14="http://schemas.microsoft.com/office/powerpoint/2010/main" val="34466815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GB"/>
              <a:t>Master title Roboto 44pt</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Master text Roboto 28pt</a:t>
            </a:r>
          </a:p>
          <a:p>
            <a:pPr lvl="1"/>
            <a:r>
              <a:rPr lang="en-GB"/>
              <a:t>Second level Roboto 24pt</a:t>
            </a:r>
          </a:p>
          <a:p>
            <a:pPr lvl="2"/>
            <a:r>
              <a:rPr lang="en-GB"/>
              <a:t>Third level Roboto 20pt</a:t>
            </a:r>
          </a:p>
          <a:p>
            <a:pPr lvl="3"/>
            <a:r>
              <a:rPr lang="en-GB"/>
              <a:t>Fourth level Roboto 18pt</a:t>
            </a:r>
          </a:p>
          <a:p>
            <a:pPr lvl="4"/>
            <a:r>
              <a:rPr lang="en-GB"/>
              <a:t>Fifth level Roboto 18pt</a:t>
            </a:r>
          </a:p>
        </p:txBody>
      </p:sp>
      <p:sp>
        <p:nvSpPr>
          <p:cNvPr id="7" name="MSIPCMContentMarking" descr="{&quot;HashCode&quot;:-1399272816,&quot;Placement&quot;:&quot;Footer&quot;,&quot;Top&quot;:519.343,&quot;Left&quot;:451.105438,&quot;SlideWidth&quot;:960,&quot;SlideHeight&quot;:540}"/>
          <p:cNvSpPr txBox="1"/>
          <p:nvPr userDrawn="1"/>
        </p:nvSpPr>
        <p:spPr>
          <a:xfrm>
            <a:off x="5729039" y="6595656"/>
            <a:ext cx="733923" cy="262344"/>
          </a:xfrm>
          <a:prstGeom prst="rect">
            <a:avLst/>
          </a:prstGeom>
          <a:noFill/>
        </p:spPr>
        <p:txBody>
          <a:bodyPr vert="horz" wrap="square" lIns="0" tIns="0" rIns="0" bIns="0" rtlCol="0" anchor="ctr" anchorCtr="1">
            <a:spAutoFit/>
          </a:bodyPr>
          <a:lstStyle/>
          <a:p>
            <a:pPr algn="ctr">
              <a:spcBef>
                <a:spcPts val="0"/>
              </a:spcBef>
              <a:spcAft>
                <a:spcPts val="0"/>
              </a:spcAft>
            </a:pPr>
            <a:r>
              <a:rPr lang="en-GB" sz="1000">
                <a:solidFill>
                  <a:srgbClr val="FF0000"/>
                </a:solidFill>
                <a:latin typeface="Calibri" panose="020F0502020204030204" pitchFamily="34" charset="0"/>
              </a:rPr>
              <a:t>OFFICIAL</a:t>
            </a:r>
          </a:p>
        </p:txBody>
      </p:sp>
    </p:spTree>
    <p:extLst>
      <p:ext uri="{BB962C8B-B14F-4D97-AF65-F5344CB8AC3E}">
        <p14:creationId xmlns:p14="http://schemas.microsoft.com/office/powerpoint/2010/main" val="1157246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2" r:id="rId4"/>
    <p:sldLayoutId id="2147483651" r:id="rId5"/>
  </p:sldLayoutIdLst>
  <p:txStyles>
    <p:titleStyle>
      <a:lvl1pPr algn="l" defTabSz="914400" rtl="0" eaLnBrk="1" latinLnBrk="0" hangingPunct="1">
        <a:lnSpc>
          <a:spcPct val="90000"/>
        </a:lnSpc>
        <a:spcBef>
          <a:spcPct val="0"/>
        </a:spcBef>
        <a:buNone/>
        <a:defRPr sz="4400" b="0" kern="1200">
          <a:solidFill>
            <a:srgbClr val="005489"/>
          </a:solidFill>
          <a:latin typeface="Roboto" panose="02000000000000000000" pitchFamily="2" charset="0"/>
          <a:ea typeface="Roboto" panose="02000000000000000000" pitchFamily="2" charset="0"/>
          <a:cs typeface="Roboto" panose="02000000000000000000" pitchFamily="2"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Roboto" panose="02000000000000000000" pitchFamily="2" charset="0"/>
          <a:ea typeface="Roboto" panose="02000000000000000000" pitchFamily="2" charset="0"/>
          <a:cs typeface="Roboto" panose="02000000000000000000" pitchFamily="2"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Roboto" panose="02000000000000000000" pitchFamily="2" charset="0"/>
          <a:ea typeface="Roboto" panose="02000000000000000000" pitchFamily="2" charset="0"/>
          <a:cs typeface="Roboto" panose="02000000000000000000" pitchFamily="2"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Roboto" panose="02000000000000000000" pitchFamily="2" charset="0"/>
          <a:ea typeface="Roboto" panose="02000000000000000000" pitchFamily="2" charset="0"/>
          <a:cs typeface="Roboto" panose="02000000000000000000" pitchFamily="2"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oboto" panose="02000000000000000000" pitchFamily="2" charset="0"/>
          <a:ea typeface="Roboto" panose="02000000000000000000" pitchFamily="2" charset="0"/>
          <a:cs typeface="Roboto" panose="02000000000000000000" pitchFamily="2"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oboto" panose="02000000000000000000" pitchFamily="2" charset="0"/>
          <a:ea typeface="Roboto" panose="02000000000000000000" pitchFamily="2" charset="0"/>
          <a:cs typeface="Roboto" panose="020000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5830DC8-8CB0-4304-98AF-96D75BC44614}"/>
              </a:ext>
            </a:extLst>
          </p:cNvPr>
          <p:cNvSpPr>
            <a:spLocks noGrp="1"/>
          </p:cNvSpPr>
          <p:nvPr>
            <p:ph type="ctrTitle"/>
          </p:nvPr>
        </p:nvSpPr>
        <p:spPr>
          <a:xfrm>
            <a:off x="460635" y="2438400"/>
            <a:ext cx="9144000" cy="1354103"/>
          </a:xfrm>
        </p:spPr>
        <p:txBody>
          <a:bodyPr>
            <a:normAutofit/>
          </a:bodyPr>
          <a:lstStyle/>
          <a:p>
            <a:r>
              <a:rPr lang="en-GB" sz="4000" b="1" kern="0">
                <a:effectLst/>
              </a:rPr>
              <a:t>Get Britain Working Trailblazer</a:t>
            </a:r>
            <a:br>
              <a:rPr lang="en-GB" sz="4000" b="1" kern="0">
                <a:effectLst/>
              </a:rPr>
            </a:br>
            <a:r>
              <a:rPr lang="en-GB" sz="4000" b="1" kern="0">
                <a:effectLst/>
              </a:rPr>
              <a:t> and Connect to Work Update Webinar</a:t>
            </a:r>
            <a:endParaRPr lang="en-GB" sz="4000"/>
          </a:p>
        </p:txBody>
      </p:sp>
    </p:spTree>
    <p:extLst>
      <p:ext uri="{BB962C8B-B14F-4D97-AF65-F5344CB8AC3E}">
        <p14:creationId xmlns:p14="http://schemas.microsoft.com/office/powerpoint/2010/main" val="2591413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D7FCB05-4BE6-B10C-462E-745024D6F7C8}"/>
              </a:ext>
            </a:extLst>
          </p:cNvPr>
          <p:cNvSpPr>
            <a:spLocks noGrp="1"/>
          </p:cNvSpPr>
          <p:nvPr>
            <p:ph type="title"/>
          </p:nvPr>
        </p:nvSpPr>
        <p:spPr>
          <a:xfrm>
            <a:off x="464573" y="453022"/>
            <a:ext cx="9022327" cy="707462"/>
          </a:xfrm>
        </p:spPr>
        <p:txBody>
          <a:bodyPr>
            <a:normAutofit/>
          </a:bodyPr>
          <a:lstStyle/>
          <a:p>
            <a:r>
              <a:rPr lang="en-GB" sz="3600" b="1">
                <a:latin typeface="Roboto"/>
                <a:ea typeface="Roboto"/>
                <a:cs typeface="Roboto"/>
              </a:rPr>
              <a:t>Inactivity – Y&amp;NY - Reasons</a:t>
            </a:r>
          </a:p>
        </p:txBody>
      </p:sp>
      <p:sp>
        <p:nvSpPr>
          <p:cNvPr id="13" name="TextBox 12">
            <a:extLst>
              <a:ext uri="{FF2B5EF4-FFF2-40B4-BE49-F238E27FC236}">
                <a16:creationId xmlns:a16="http://schemas.microsoft.com/office/drawing/2014/main" id="{9A49C81C-F3A1-0B86-F99C-F51F470F3FD3}"/>
              </a:ext>
            </a:extLst>
          </p:cNvPr>
          <p:cNvSpPr txBox="1"/>
          <p:nvPr/>
        </p:nvSpPr>
        <p:spPr>
          <a:xfrm>
            <a:off x="464573" y="5097351"/>
            <a:ext cx="9536677" cy="2031325"/>
          </a:xfrm>
          <a:prstGeom prst="rect">
            <a:avLst/>
          </a:prstGeom>
          <a:noFill/>
        </p:spPr>
        <p:txBody>
          <a:bodyPr wrap="square" lIns="91440" tIns="45720" rIns="91440" bIns="45720" rtlCol="0" anchor="t">
            <a:spAutoFit/>
          </a:bodyPr>
          <a:lstStyle/>
          <a:p>
            <a:pPr marL="285750" indent="-285750">
              <a:buFontTx/>
              <a:buChar char="-"/>
            </a:pPr>
            <a:r>
              <a:rPr lang="en-GB"/>
              <a:t>Y&amp;NY shows a similar trend for increasing economic inactivity because of Long-term Sickness as at the National level</a:t>
            </a:r>
          </a:p>
          <a:p>
            <a:pPr marL="285750" indent="-285750">
              <a:buFontTx/>
              <a:buChar char="-"/>
            </a:pPr>
            <a:r>
              <a:rPr lang="en-GB"/>
              <a:t>Y&amp;NY has above National levels of Economic Inactivity because of (early) Retirement</a:t>
            </a:r>
          </a:p>
          <a:p>
            <a:pPr marL="285750" indent="-285750">
              <a:buFontTx/>
              <a:buChar char="-"/>
            </a:pPr>
            <a:r>
              <a:rPr lang="en-GB"/>
              <a:t>Y&amp;NY has below National levels of Economic Inactivity because of Looking After Family/Home</a:t>
            </a:r>
            <a:endParaRPr lang="en-GB">
              <a:ea typeface="Roboto"/>
              <a:cs typeface="Roboto"/>
            </a:endParaRPr>
          </a:p>
          <a:p>
            <a:pPr marL="285750" indent="-285750">
              <a:buFontTx/>
              <a:buChar char="-"/>
            </a:pPr>
            <a:endParaRPr lang="en-GB"/>
          </a:p>
          <a:p>
            <a:pPr marL="285750" indent="-285750">
              <a:buFontTx/>
              <a:buChar char="-"/>
            </a:pPr>
            <a:endParaRPr lang="en-GB"/>
          </a:p>
        </p:txBody>
      </p:sp>
      <p:pic>
        <p:nvPicPr>
          <p:cNvPr id="2" name="Picture 1" descr="A graph of different colored lines&#10;&#10;Description automatically generated">
            <a:extLst>
              <a:ext uri="{FF2B5EF4-FFF2-40B4-BE49-F238E27FC236}">
                <a16:creationId xmlns:a16="http://schemas.microsoft.com/office/drawing/2014/main" id="{35511030-83BE-8659-3D42-DC54BF25A719}"/>
              </a:ext>
            </a:extLst>
          </p:cNvPr>
          <p:cNvPicPr>
            <a:picLocks noChangeAspect="1"/>
          </p:cNvPicPr>
          <p:nvPr/>
        </p:nvPicPr>
        <p:blipFill>
          <a:blip r:embed="rId2"/>
          <a:stretch>
            <a:fillRect/>
          </a:stretch>
        </p:blipFill>
        <p:spPr>
          <a:xfrm>
            <a:off x="2989730" y="1063158"/>
            <a:ext cx="6212541" cy="4036919"/>
          </a:xfrm>
          <a:prstGeom prst="rect">
            <a:avLst/>
          </a:prstGeom>
        </p:spPr>
      </p:pic>
    </p:spTree>
    <p:extLst>
      <p:ext uri="{BB962C8B-B14F-4D97-AF65-F5344CB8AC3E}">
        <p14:creationId xmlns:p14="http://schemas.microsoft.com/office/powerpoint/2010/main" val="2184625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D7FCB05-4BE6-B10C-462E-745024D6F7C8}"/>
              </a:ext>
            </a:extLst>
          </p:cNvPr>
          <p:cNvSpPr>
            <a:spLocks noGrp="1"/>
          </p:cNvSpPr>
          <p:nvPr>
            <p:ph type="title"/>
          </p:nvPr>
        </p:nvSpPr>
        <p:spPr>
          <a:xfrm>
            <a:off x="464573" y="453022"/>
            <a:ext cx="9022327" cy="707462"/>
          </a:xfrm>
        </p:spPr>
        <p:txBody>
          <a:bodyPr>
            <a:normAutofit/>
          </a:bodyPr>
          <a:lstStyle/>
          <a:p>
            <a:r>
              <a:rPr lang="en-GB" sz="3600" b="1">
                <a:latin typeface="Roboto"/>
                <a:ea typeface="Roboto"/>
                <a:cs typeface="Roboto"/>
              </a:rPr>
              <a:t>Inactivity – Y&amp;NY - Reasons</a:t>
            </a:r>
          </a:p>
        </p:txBody>
      </p:sp>
      <p:sp>
        <p:nvSpPr>
          <p:cNvPr id="13" name="TextBox 12">
            <a:extLst>
              <a:ext uri="{FF2B5EF4-FFF2-40B4-BE49-F238E27FC236}">
                <a16:creationId xmlns:a16="http://schemas.microsoft.com/office/drawing/2014/main" id="{9A49C81C-F3A1-0B86-F99C-F51F470F3FD3}"/>
              </a:ext>
            </a:extLst>
          </p:cNvPr>
          <p:cNvSpPr txBox="1"/>
          <p:nvPr/>
        </p:nvSpPr>
        <p:spPr>
          <a:xfrm>
            <a:off x="464573" y="5242494"/>
            <a:ext cx="9536677" cy="1477328"/>
          </a:xfrm>
          <a:prstGeom prst="rect">
            <a:avLst/>
          </a:prstGeom>
          <a:noFill/>
        </p:spPr>
        <p:txBody>
          <a:bodyPr wrap="square" lIns="91440" tIns="45720" rIns="91440" bIns="45720" rtlCol="0" anchor="t">
            <a:spAutoFit/>
          </a:bodyPr>
          <a:lstStyle/>
          <a:p>
            <a:pPr marL="285750" indent="-285750">
              <a:buFontTx/>
              <a:buChar char="-"/>
            </a:pPr>
            <a:r>
              <a:rPr lang="en-GB"/>
              <a:t>The trend of increasing Inactivity due to Long-term Sickness is similar in both Men and Women within Y&amp;NY</a:t>
            </a:r>
          </a:p>
          <a:p>
            <a:pPr marL="285750" indent="-285750">
              <a:buFontTx/>
              <a:buChar char="-"/>
            </a:pPr>
            <a:r>
              <a:rPr lang="en-GB"/>
              <a:t>Increase in Long-term Sickness Inactivity began in 2019 for Men and 2021 for Women</a:t>
            </a:r>
          </a:p>
          <a:p>
            <a:pPr marL="285750" indent="-285750">
              <a:buChar char="-"/>
            </a:pPr>
            <a:endParaRPr lang="en-GB">
              <a:ea typeface="Roboto"/>
              <a:cs typeface="Roboto"/>
            </a:endParaRPr>
          </a:p>
          <a:p>
            <a:pPr marL="285750" indent="-285750">
              <a:buFontTx/>
              <a:buChar char="-"/>
            </a:pPr>
            <a:endParaRPr lang="en-GB"/>
          </a:p>
        </p:txBody>
      </p:sp>
      <p:pic>
        <p:nvPicPr>
          <p:cNvPr id="2" name="Picture 1">
            <a:extLst>
              <a:ext uri="{FF2B5EF4-FFF2-40B4-BE49-F238E27FC236}">
                <a16:creationId xmlns:a16="http://schemas.microsoft.com/office/drawing/2014/main" id="{09E80D2F-0141-14DD-8594-EAEFA4D21430}"/>
              </a:ext>
            </a:extLst>
          </p:cNvPr>
          <p:cNvPicPr>
            <a:picLocks noChangeAspect="1"/>
          </p:cNvPicPr>
          <p:nvPr/>
        </p:nvPicPr>
        <p:blipFill>
          <a:blip r:embed="rId2"/>
          <a:stretch>
            <a:fillRect/>
          </a:stretch>
        </p:blipFill>
        <p:spPr>
          <a:xfrm>
            <a:off x="460842" y="1165692"/>
            <a:ext cx="5633758" cy="3730999"/>
          </a:xfrm>
          <a:prstGeom prst="rect">
            <a:avLst/>
          </a:prstGeom>
        </p:spPr>
      </p:pic>
      <p:pic>
        <p:nvPicPr>
          <p:cNvPr id="5" name="Picture 4" descr="A graph of different colored lines&#10;&#10;Description automatically generated">
            <a:extLst>
              <a:ext uri="{FF2B5EF4-FFF2-40B4-BE49-F238E27FC236}">
                <a16:creationId xmlns:a16="http://schemas.microsoft.com/office/drawing/2014/main" id="{885F835B-5B50-6FEA-EBDC-A9346C5D3A74}"/>
              </a:ext>
            </a:extLst>
          </p:cNvPr>
          <p:cNvPicPr>
            <a:picLocks noChangeAspect="1"/>
          </p:cNvPicPr>
          <p:nvPr/>
        </p:nvPicPr>
        <p:blipFill>
          <a:blip r:embed="rId3"/>
          <a:stretch>
            <a:fillRect/>
          </a:stretch>
        </p:blipFill>
        <p:spPr>
          <a:xfrm>
            <a:off x="6203016" y="1169614"/>
            <a:ext cx="5534586" cy="3723155"/>
          </a:xfrm>
          <a:prstGeom prst="rect">
            <a:avLst/>
          </a:prstGeom>
        </p:spPr>
      </p:pic>
    </p:spTree>
    <p:extLst>
      <p:ext uri="{BB962C8B-B14F-4D97-AF65-F5344CB8AC3E}">
        <p14:creationId xmlns:p14="http://schemas.microsoft.com/office/powerpoint/2010/main" val="2211990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D7FCB05-4BE6-B10C-462E-745024D6F7C8}"/>
              </a:ext>
            </a:extLst>
          </p:cNvPr>
          <p:cNvSpPr>
            <a:spLocks noGrp="1"/>
          </p:cNvSpPr>
          <p:nvPr>
            <p:ph type="title"/>
          </p:nvPr>
        </p:nvSpPr>
        <p:spPr>
          <a:xfrm>
            <a:off x="464573" y="453022"/>
            <a:ext cx="9022327" cy="707462"/>
          </a:xfrm>
        </p:spPr>
        <p:txBody>
          <a:bodyPr>
            <a:normAutofit/>
          </a:bodyPr>
          <a:lstStyle/>
          <a:p>
            <a:r>
              <a:rPr lang="en-GB" sz="3600" b="1">
                <a:latin typeface="Roboto"/>
                <a:ea typeface="Roboto"/>
                <a:cs typeface="Roboto"/>
              </a:rPr>
              <a:t>Inactivity – Y&amp;NY – Long-term Sick</a:t>
            </a:r>
          </a:p>
        </p:txBody>
      </p:sp>
      <p:sp>
        <p:nvSpPr>
          <p:cNvPr id="13" name="TextBox 12">
            <a:extLst>
              <a:ext uri="{FF2B5EF4-FFF2-40B4-BE49-F238E27FC236}">
                <a16:creationId xmlns:a16="http://schemas.microsoft.com/office/drawing/2014/main" id="{9A49C81C-F3A1-0B86-F99C-F51F470F3FD3}"/>
              </a:ext>
            </a:extLst>
          </p:cNvPr>
          <p:cNvSpPr txBox="1"/>
          <p:nvPr/>
        </p:nvSpPr>
        <p:spPr>
          <a:xfrm>
            <a:off x="464573" y="4948761"/>
            <a:ext cx="9536677" cy="2308324"/>
          </a:xfrm>
          <a:prstGeom prst="rect">
            <a:avLst/>
          </a:prstGeom>
          <a:noFill/>
        </p:spPr>
        <p:txBody>
          <a:bodyPr wrap="square" rtlCol="0">
            <a:spAutoFit/>
          </a:bodyPr>
          <a:lstStyle/>
          <a:p>
            <a:pPr marL="285750" indent="-285750">
              <a:buFontTx/>
              <a:buChar char="-"/>
            </a:pPr>
            <a:r>
              <a:rPr lang="en-GB"/>
              <a:t>Districts with a high percentage of Inactivity because of Long-term Sickness in Y&amp;NY are:</a:t>
            </a:r>
          </a:p>
          <a:p>
            <a:pPr marL="742950" lvl="1" indent="-285750">
              <a:buFontTx/>
              <a:buChar char="-"/>
            </a:pPr>
            <a:r>
              <a:rPr lang="en-GB"/>
              <a:t>Hambleton, </a:t>
            </a:r>
            <a:r>
              <a:rPr lang="en-GB" err="1"/>
              <a:t>Richmondshire</a:t>
            </a:r>
            <a:r>
              <a:rPr lang="en-GB"/>
              <a:t>, and Ryedale</a:t>
            </a:r>
          </a:p>
          <a:p>
            <a:pPr marL="285750" indent="-285750">
              <a:buFontTx/>
              <a:buChar char="-"/>
            </a:pPr>
            <a:r>
              <a:rPr lang="en-GB"/>
              <a:t>For both Hambleton and </a:t>
            </a:r>
            <a:r>
              <a:rPr lang="en-GB" err="1"/>
              <a:t>Richmondshire</a:t>
            </a:r>
            <a:r>
              <a:rPr lang="en-GB"/>
              <a:t> this directly translates to a high number of people Inactive because of Long-term Sickness</a:t>
            </a:r>
          </a:p>
          <a:p>
            <a:pPr marL="285750" indent="-285750">
              <a:buFontTx/>
              <a:buChar char="-"/>
            </a:pPr>
            <a:r>
              <a:rPr lang="en-GB"/>
              <a:t>York has a high number of people Inactive because of Long-term Sickness because of being a large population centre</a:t>
            </a:r>
          </a:p>
          <a:p>
            <a:pPr marL="285750" indent="-285750">
              <a:buFontTx/>
              <a:buChar char="-"/>
            </a:pPr>
            <a:endParaRPr lang="en-GB"/>
          </a:p>
          <a:p>
            <a:pPr marL="285750" indent="-285750">
              <a:buFontTx/>
              <a:buChar char="-"/>
            </a:pPr>
            <a:endParaRPr lang="en-GB"/>
          </a:p>
        </p:txBody>
      </p:sp>
      <p:pic>
        <p:nvPicPr>
          <p:cNvPr id="3" name="Picture 2" descr="A graph of blue bars&#10;&#10;Description automatically generated with medium confidence">
            <a:extLst>
              <a:ext uri="{FF2B5EF4-FFF2-40B4-BE49-F238E27FC236}">
                <a16:creationId xmlns:a16="http://schemas.microsoft.com/office/drawing/2014/main" id="{1BAFBB60-B3B6-D3B4-AF73-ADC85A069E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830" y="1160484"/>
            <a:ext cx="5769399" cy="3558763"/>
          </a:xfrm>
          <a:prstGeom prst="rect">
            <a:avLst/>
          </a:prstGeom>
        </p:spPr>
      </p:pic>
      <p:pic>
        <p:nvPicPr>
          <p:cNvPr id="8" name="Picture 7" descr="A graph of a number of people&#10;&#10;Description automatically generated">
            <a:extLst>
              <a:ext uri="{FF2B5EF4-FFF2-40B4-BE49-F238E27FC236}">
                <a16:creationId xmlns:a16="http://schemas.microsoft.com/office/drawing/2014/main" id="{D8527E18-C126-A917-6645-4D1F161A1A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46942" y="1160484"/>
            <a:ext cx="5957228" cy="3686737"/>
          </a:xfrm>
          <a:prstGeom prst="rect">
            <a:avLst/>
          </a:prstGeom>
        </p:spPr>
      </p:pic>
    </p:spTree>
    <p:extLst>
      <p:ext uri="{BB962C8B-B14F-4D97-AF65-F5344CB8AC3E}">
        <p14:creationId xmlns:p14="http://schemas.microsoft.com/office/powerpoint/2010/main" val="2162436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D7FCB05-4BE6-B10C-462E-745024D6F7C8}"/>
              </a:ext>
            </a:extLst>
          </p:cNvPr>
          <p:cNvSpPr>
            <a:spLocks noGrp="1"/>
          </p:cNvSpPr>
          <p:nvPr>
            <p:ph type="title"/>
          </p:nvPr>
        </p:nvSpPr>
        <p:spPr>
          <a:xfrm>
            <a:off x="464573" y="453022"/>
            <a:ext cx="9022327" cy="707462"/>
          </a:xfrm>
        </p:spPr>
        <p:txBody>
          <a:bodyPr>
            <a:normAutofit/>
          </a:bodyPr>
          <a:lstStyle/>
          <a:p>
            <a:r>
              <a:rPr lang="en-GB" sz="3600" b="1">
                <a:latin typeface="Roboto"/>
                <a:ea typeface="Roboto"/>
                <a:cs typeface="Roboto"/>
              </a:rPr>
              <a:t>Inactivity – Y&amp;NY - Age Groups</a:t>
            </a:r>
          </a:p>
        </p:txBody>
      </p:sp>
      <p:sp>
        <p:nvSpPr>
          <p:cNvPr id="13" name="TextBox 12">
            <a:extLst>
              <a:ext uri="{FF2B5EF4-FFF2-40B4-BE49-F238E27FC236}">
                <a16:creationId xmlns:a16="http://schemas.microsoft.com/office/drawing/2014/main" id="{9A49C81C-F3A1-0B86-F99C-F51F470F3FD3}"/>
              </a:ext>
            </a:extLst>
          </p:cNvPr>
          <p:cNvSpPr txBox="1"/>
          <p:nvPr/>
        </p:nvSpPr>
        <p:spPr>
          <a:xfrm>
            <a:off x="464573" y="5332376"/>
            <a:ext cx="9536677" cy="1200329"/>
          </a:xfrm>
          <a:prstGeom prst="rect">
            <a:avLst/>
          </a:prstGeom>
          <a:noFill/>
        </p:spPr>
        <p:txBody>
          <a:bodyPr wrap="square" rtlCol="0">
            <a:spAutoFit/>
          </a:bodyPr>
          <a:lstStyle/>
          <a:p>
            <a:pPr marL="285750" indent="-285750">
              <a:buFontTx/>
              <a:buChar char="-"/>
            </a:pPr>
            <a:r>
              <a:rPr lang="en-GB"/>
              <a:t>Y&amp;NY has its highest rates of Inactivity in the 16-19y.o and 50-64y.o age groups</a:t>
            </a:r>
          </a:p>
          <a:p>
            <a:pPr marL="285750" indent="-285750">
              <a:buFontTx/>
              <a:buChar char="-"/>
            </a:pPr>
            <a:r>
              <a:rPr lang="en-GB"/>
              <a:t>The 16-19 </a:t>
            </a:r>
            <a:r>
              <a:rPr lang="en-GB" err="1"/>
              <a:t>y.o</a:t>
            </a:r>
            <a:r>
              <a:rPr lang="en-GB"/>
              <a:t> age group has seen an overall increase since 2017/2018</a:t>
            </a:r>
          </a:p>
          <a:p>
            <a:pPr marL="285750" indent="-285750">
              <a:buFontTx/>
              <a:buChar char="-"/>
            </a:pPr>
            <a:r>
              <a:rPr lang="en-GB"/>
              <a:t>Both 16-19y.o and 50-64y.o age groups have seen a sharp increase since 2022</a:t>
            </a:r>
          </a:p>
          <a:p>
            <a:pPr marL="285750" indent="-285750">
              <a:buFontTx/>
              <a:buChar char="-"/>
            </a:pPr>
            <a:endParaRPr lang="en-GB"/>
          </a:p>
        </p:txBody>
      </p:sp>
      <p:pic>
        <p:nvPicPr>
          <p:cNvPr id="3" name="Picture 2" descr="A graph of people in different colors&#10;&#10;Description automatically generated">
            <a:extLst>
              <a:ext uri="{FF2B5EF4-FFF2-40B4-BE49-F238E27FC236}">
                <a16:creationId xmlns:a16="http://schemas.microsoft.com/office/drawing/2014/main" id="{DFF22EE3-D3FB-9EA8-589D-AB2BD0F68F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7010" y="1160484"/>
            <a:ext cx="6697980" cy="4037421"/>
          </a:xfrm>
          <a:prstGeom prst="rect">
            <a:avLst/>
          </a:prstGeom>
        </p:spPr>
      </p:pic>
    </p:spTree>
    <p:extLst>
      <p:ext uri="{BB962C8B-B14F-4D97-AF65-F5344CB8AC3E}">
        <p14:creationId xmlns:p14="http://schemas.microsoft.com/office/powerpoint/2010/main" val="2454716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D7FCB05-4BE6-B10C-462E-745024D6F7C8}"/>
              </a:ext>
            </a:extLst>
          </p:cNvPr>
          <p:cNvSpPr>
            <a:spLocks noGrp="1"/>
          </p:cNvSpPr>
          <p:nvPr>
            <p:ph type="title"/>
          </p:nvPr>
        </p:nvSpPr>
        <p:spPr>
          <a:xfrm>
            <a:off x="464573" y="453022"/>
            <a:ext cx="9022327" cy="707462"/>
          </a:xfrm>
        </p:spPr>
        <p:txBody>
          <a:bodyPr>
            <a:normAutofit/>
          </a:bodyPr>
          <a:lstStyle/>
          <a:p>
            <a:r>
              <a:rPr lang="en-GB" sz="3600" b="1">
                <a:latin typeface="Roboto"/>
                <a:ea typeface="Roboto"/>
                <a:cs typeface="Roboto"/>
              </a:rPr>
              <a:t>Inactivity – Y&amp;NY - Wants a Job</a:t>
            </a:r>
          </a:p>
        </p:txBody>
      </p:sp>
      <p:sp>
        <p:nvSpPr>
          <p:cNvPr id="13" name="TextBox 12">
            <a:extLst>
              <a:ext uri="{FF2B5EF4-FFF2-40B4-BE49-F238E27FC236}">
                <a16:creationId xmlns:a16="http://schemas.microsoft.com/office/drawing/2014/main" id="{9A49C81C-F3A1-0B86-F99C-F51F470F3FD3}"/>
              </a:ext>
            </a:extLst>
          </p:cNvPr>
          <p:cNvSpPr txBox="1"/>
          <p:nvPr/>
        </p:nvSpPr>
        <p:spPr>
          <a:xfrm>
            <a:off x="464573" y="5097351"/>
            <a:ext cx="9536677" cy="1754326"/>
          </a:xfrm>
          <a:prstGeom prst="rect">
            <a:avLst/>
          </a:prstGeom>
          <a:noFill/>
        </p:spPr>
        <p:txBody>
          <a:bodyPr wrap="square" rtlCol="0">
            <a:spAutoFit/>
          </a:bodyPr>
          <a:lstStyle/>
          <a:p>
            <a:pPr marL="285750" indent="-285750">
              <a:buFontTx/>
              <a:buChar char="-"/>
            </a:pPr>
            <a:r>
              <a:rPr lang="en-GB"/>
              <a:t>Decrease in people economically inactive who Want a Job since 2019/2020 in Y&amp;NY</a:t>
            </a:r>
          </a:p>
          <a:p>
            <a:pPr marL="285750" indent="-285750">
              <a:buFontTx/>
              <a:buChar char="-"/>
            </a:pPr>
            <a:r>
              <a:rPr lang="en-GB"/>
              <a:t>Inactive Men have seen a sharper decrease in Wanting a Job than Women in this time</a:t>
            </a:r>
          </a:p>
          <a:p>
            <a:pPr marL="285750" indent="-285750">
              <a:buFontTx/>
              <a:buChar char="-"/>
            </a:pPr>
            <a:r>
              <a:rPr lang="en-GB"/>
              <a:t>Inactive Women have seen an increase in Wanting a Job since 2022</a:t>
            </a:r>
          </a:p>
          <a:p>
            <a:pPr marL="285750" indent="-285750">
              <a:buFontTx/>
              <a:buChar char="-"/>
            </a:pPr>
            <a:r>
              <a:rPr lang="en-GB"/>
              <a:t>A Lower % of Inactive Men now want to return to work than Inactive Women</a:t>
            </a:r>
          </a:p>
          <a:p>
            <a:pPr marL="285750" indent="-285750">
              <a:buFontTx/>
              <a:buChar char="-"/>
            </a:pPr>
            <a:r>
              <a:rPr lang="en-GB"/>
              <a:t>These trends are also the same when looking at numbers</a:t>
            </a:r>
          </a:p>
          <a:p>
            <a:pPr marL="285750" indent="-285750">
              <a:buFontTx/>
              <a:buChar char="-"/>
            </a:pPr>
            <a:endParaRPr lang="en-GB"/>
          </a:p>
        </p:txBody>
      </p:sp>
      <p:pic>
        <p:nvPicPr>
          <p:cNvPr id="5" name="Picture 4" descr="A graph showing a number of people who are in a job&#10;&#10;Description automatically generated with medium confidence">
            <a:extLst>
              <a:ext uri="{FF2B5EF4-FFF2-40B4-BE49-F238E27FC236}">
                <a16:creationId xmlns:a16="http://schemas.microsoft.com/office/drawing/2014/main" id="{75DE0456-7BC8-4643-1FA1-28AC1D54DD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5600" y="1082043"/>
            <a:ext cx="6400799" cy="4011598"/>
          </a:xfrm>
          <a:prstGeom prst="rect">
            <a:avLst/>
          </a:prstGeom>
        </p:spPr>
      </p:pic>
    </p:spTree>
    <p:extLst>
      <p:ext uri="{BB962C8B-B14F-4D97-AF65-F5344CB8AC3E}">
        <p14:creationId xmlns:p14="http://schemas.microsoft.com/office/powerpoint/2010/main" val="1204005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D7FCB05-4BE6-B10C-462E-745024D6F7C8}"/>
              </a:ext>
            </a:extLst>
          </p:cNvPr>
          <p:cNvSpPr>
            <a:spLocks noGrp="1"/>
          </p:cNvSpPr>
          <p:nvPr>
            <p:ph type="title"/>
          </p:nvPr>
        </p:nvSpPr>
        <p:spPr>
          <a:xfrm>
            <a:off x="464573" y="453022"/>
            <a:ext cx="9022327" cy="707462"/>
          </a:xfrm>
        </p:spPr>
        <p:txBody>
          <a:bodyPr>
            <a:normAutofit/>
          </a:bodyPr>
          <a:lstStyle/>
          <a:p>
            <a:r>
              <a:rPr lang="en-GB" sz="3600" b="1">
                <a:latin typeface="Roboto"/>
                <a:ea typeface="Roboto"/>
                <a:cs typeface="Roboto"/>
              </a:rPr>
              <a:t>Inactivity – National – Wants a Job</a:t>
            </a:r>
          </a:p>
        </p:txBody>
      </p:sp>
      <p:sp>
        <p:nvSpPr>
          <p:cNvPr id="13" name="TextBox 12">
            <a:extLst>
              <a:ext uri="{FF2B5EF4-FFF2-40B4-BE49-F238E27FC236}">
                <a16:creationId xmlns:a16="http://schemas.microsoft.com/office/drawing/2014/main" id="{9A49C81C-F3A1-0B86-F99C-F51F470F3FD3}"/>
              </a:ext>
            </a:extLst>
          </p:cNvPr>
          <p:cNvSpPr txBox="1"/>
          <p:nvPr/>
        </p:nvSpPr>
        <p:spPr>
          <a:xfrm>
            <a:off x="464573" y="5097351"/>
            <a:ext cx="9536677" cy="1754326"/>
          </a:xfrm>
          <a:prstGeom prst="rect">
            <a:avLst/>
          </a:prstGeom>
          <a:noFill/>
        </p:spPr>
        <p:txBody>
          <a:bodyPr wrap="square" lIns="91440" tIns="45720" rIns="91440" bIns="45720" rtlCol="0" anchor="t">
            <a:spAutoFit/>
          </a:bodyPr>
          <a:lstStyle/>
          <a:p>
            <a:pPr marL="285750" indent="-285750">
              <a:buFontTx/>
              <a:buChar char="-"/>
            </a:pPr>
            <a:r>
              <a:rPr lang="en-GB"/>
              <a:t>National trends for groups of inactive people who Want a Job</a:t>
            </a:r>
          </a:p>
          <a:p>
            <a:pPr marL="285750" indent="-285750">
              <a:buFontTx/>
              <a:buChar char="-"/>
            </a:pPr>
            <a:r>
              <a:rPr lang="en-GB"/>
              <a:t>Group with highest percentage of people that Want a Job is: Men who are Long-term Sick</a:t>
            </a:r>
          </a:p>
          <a:p>
            <a:pPr marL="285750" indent="-285750">
              <a:buFontTx/>
              <a:buChar char="-"/>
            </a:pPr>
            <a:r>
              <a:rPr lang="en-GB"/>
              <a:t>2</a:t>
            </a:r>
            <a:r>
              <a:rPr lang="en-GB" baseline="30000"/>
              <a:t>nd</a:t>
            </a:r>
            <a:r>
              <a:rPr lang="en-GB"/>
              <a:t> Highest is: Women who are looking after Family/Home</a:t>
            </a:r>
            <a:endParaRPr lang="en-GB">
              <a:ea typeface="Roboto"/>
              <a:cs typeface="Roboto"/>
            </a:endParaRPr>
          </a:p>
          <a:p>
            <a:pPr marL="285750" indent="-285750">
              <a:buFontTx/>
              <a:buChar char="-"/>
            </a:pPr>
            <a:r>
              <a:rPr lang="en-GB"/>
              <a:t>3</a:t>
            </a:r>
            <a:r>
              <a:rPr lang="en-GB" baseline="30000"/>
              <a:t>rd</a:t>
            </a:r>
            <a:r>
              <a:rPr lang="en-GB"/>
              <a:t> Highest is: Women who are Long-term Sick</a:t>
            </a:r>
          </a:p>
          <a:p>
            <a:pPr marL="285750" indent="-285750">
              <a:buFontTx/>
              <a:buChar char="-"/>
            </a:pPr>
            <a:r>
              <a:rPr lang="en-GB"/>
              <a:t>People Inactive because of (early) Retirement show a 0% sentiment of Wanting a Job</a:t>
            </a:r>
            <a:endParaRPr lang="en-GB">
              <a:ea typeface="Roboto"/>
              <a:cs typeface="Roboto"/>
            </a:endParaRPr>
          </a:p>
          <a:p>
            <a:pPr marL="285750" indent="-285750">
              <a:buFontTx/>
              <a:buChar char="-"/>
            </a:pPr>
            <a:endParaRPr lang="en-GB"/>
          </a:p>
        </p:txBody>
      </p:sp>
      <p:pic>
        <p:nvPicPr>
          <p:cNvPr id="5" name="Picture 4" descr="A graph of different colored bars&#10;&#10;Description automatically generated">
            <a:extLst>
              <a:ext uri="{FF2B5EF4-FFF2-40B4-BE49-F238E27FC236}">
                <a16:creationId xmlns:a16="http://schemas.microsoft.com/office/drawing/2014/main" id="{5C49CD19-E22A-F2C2-98DB-7355CD2A42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24100" y="1158716"/>
            <a:ext cx="7543800" cy="3940404"/>
          </a:xfrm>
          <a:prstGeom prst="rect">
            <a:avLst/>
          </a:prstGeom>
        </p:spPr>
      </p:pic>
    </p:spTree>
    <p:extLst>
      <p:ext uri="{BB962C8B-B14F-4D97-AF65-F5344CB8AC3E}">
        <p14:creationId xmlns:p14="http://schemas.microsoft.com/office/powerpoint/2010/main" val="1107389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D7FCB05-4BE6-B10C-462E-745024D6F7C8}"/>
              </a:ext>
            </a:extLst>
          </p:cNvPr>
          <p:cNvSpPr>
            <a:spLocks noGrp="1"/>
          </p:cNvSpPr>
          <p:nvPr>
            <p:ph type="title"/>
          </p:nvPr>
        </p:nvSpPr>
        <p:spPr>
          <a:xfrm>
            <a:off x="464573" y="453022"/>
            <a:ext cx="9262357" cy="707462"/>
          </a:xfrm>
        </p:spPr>
        <p:txBody>
          <a:bodyPr>
            <a:normAutofit/>
          </a:bodyPr>
          <a:lstStyle/>
          <a:p>
            <a:r>
              <a:rPr lang="en-GB" sz="3600" b="1">
                <a:latin typeface="Roboto"/>
                <a:ea typeface="Roboto"/>
                <a:cs typeface="Roboto"/>
              </a:rPr>
              <a:t>Inactivity – Gaps and Questions</a:t>
            </a:r>
          </a:p>
        </p:txBody>
      </p:sp>
      <p:sp>
        <p:nvSpPr>
          <p:cNvPr id="13" name="TextBox 12">
            <a:extLst>
              <a:ext uri="{FF2B5EF4-FFF2-40B4-BE49-F238E27FC236}">
                <a16:creationId xmlns:a16="http://schemas.microsoft.com/office/drawing/2014/main" id="{9A49C81C-F3A1-0B86-F99C-F51F470F3FD3}"/>
              </a:ext>
            </a:extLst>
          </p:cNvPr>
          <p:cNvSpPr txBox="1"/>
          <p:nvPr/>
        </p:nvSpPr>
        <p:spPr>
          <a:xfrm>
            <a:off x="464573" y="1674674"/>
            <a:ext cx="9788137" cy="4247317"/>
          </a:xfrm>
          <a:prstGeom prst="rect">
            <a:avLst/>
          </a:prstGeom>
          <a:noFill/>
        </p:spPr>
        <p:txBody>
          <a:bodyPr wrap="square" rtlCol="0">
            <a:spAutoFit/>
          </a:bodyPr>
          <a:lstStyle/>
          <a:p>
            <a:pPr marL="285750" indent="-285750">
              <a:buFontTx/>
              <a:buChar char="-"/>
            </a:pPr>
            <a:r>
              <a:rPr lang="en-GB"/>
              <a:t>Large gaps in terms of data on what types of health conditions are causing people to be economically inactive due to long-term health in the region</a:t>
            </a:r>
          </a:p>
          <a:p>
            <a:pPr marL="742950" lvl="1" indent="-285750">
              <a:buFontTx/>
              <a:buChar char="-"/>
            </a:pPr>
            <a:r>
              <a:rPr lang="en-GB"/>
              <a:t>We know from national trends (ONS reporting) that people are reporting multiple conditions and the most prevalent health conditions are relating to mental health or muscular-skeletal issues</a:t>
            </a:r>
          </a:p>
          <a:p>
            <a:pPr marL="742950" lvl="1" indent="-285750">
              <a:buFontTx/>
              <a:buChar char="-"/>
            </a:pPr>
            <a:r>
              <a:rPr lang="en-GB"/>
              <a:t>We are aiming to work with partners in Health to help get greater insight into different health conditions in relation to economic inactivity</a:t>
            </a:r>
          </a:p>
          <a:p>
            <a:pPr lvl="1"/>
            <a:endParaRPr lang="en-GB"/>
          </a:p>
          <a:p>
            <a:pPr marL="285750" indent="-285750">
              <a:buFontTx/>
              <a:buChar char="-"/>
            </a:pPr>
            <a:r>
              <a:rPr lang="en-GB"/>
              <a:t>We would like to get more information on the geographic location of different cohorts of </a:t>
            </a:r>
            <a:r>
              <a:rPr lang="en-GB" err="1"/>
              <a:t>inactives</a:t>
            </a:r>
            <a:r>
              <a:rPr lang="en-GB"/>
              <a:t> within Y&amp;NY</a:t>
            </a:r>
          </a:p>
          <a:p>
            <a:pPr marL="742950" lvl="1" indent="-285750">
              <a:buFontTx/>
              <a:buChar char="-"/>
            </a:pPr>
            <a:r>
              <a:rPr lang="en-GB"/>
              <a:t>Some census data is currently available on this, but it does not give us a complete picture and has gaps at this more granular level</a:t>
            </a:r>
          </a:p>
          <a:p>
            <a:pPr marL="742950" lvl="1" indent="-285750">
              <a:buFontTx/>
              <a:buChar char="-"/>
            </a:pPr>
            <a:r>
              <a:rPr lang="en-GB"/>
              <a:t>We are aiming to work with partners in Local Authorities to help get greater insight into where people who are economically inactive may be concentrated</a:t>
            </a:r>
          </a:p>
          <a:p>
            <a:pPr marL="285750" indent="-285750">
              <a:buFontTx/>
              <a:buChar char="-"/>
            </a:pPr>
            <a:endParaRPr lang="en-GB"/>
          </a:p>
        </p:txBody>
      </p:sp>
    </p:spTree>
    <p:extLst>
      <p:ext uri="{BB962C8B-B14F-4D97-AF65-F5344CB8AC3E}">
        <p14:creationId xmlns:p14="http://schemas.microsoft.com/office/powerpoint/2010/main" val="39172893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4B236E-90FE-D2F4-56C1-2FC6C37F46A0}"/>
              </a:ext>
            </a:extLst>
          </p:cNvPr>
          <p:cNvSpPr txBox="1"/>
          <p:nvPr/>
        </p:nvSpPr>
        <p:spPr>
          <a:xfrm>
            <a:off x="424099" y="1083185"/>
            <a:ext cx="10773103" cy="5632311"/>
          </a:xfrm>
          <a:prstGeom prst="rect">
            <a:avLst/>
          </a:prstGeom>
          <a:noFill/>
        </p:spPr>
        <p:txBody>
          <a:bodyPr wrap="square" rtlCol="0">
            <a:spAutoFit/>
          </a:bodyPr>
          <a:lstStyle/>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Roboto" panose="02000000000000000000" pitchFamily="2" charset="0"/>
                <a:ea typeface="Roboto" panose="02000000000000000000" pitchFamily="2" charset="0"/>
                <a:cs typeface="Roboto" panose="02000000000000000000" pitchFamily="2" charset="0"/>
              </a:rPr>
              <a:t>Central Government Supported </a:t>
            </a:r>
            <a:r>
              <a:rPr lang="en-GB" sz="2000" b="0" i="0" u="none" strike="noStrike" kern="0" cap="none" spc="0" baseline="0">
                <a:solidFill>
                  <a:srgbClr val="000000"/>
                </a:solidFill>
                <a:uFillTx/>
                <a:latin typeface="Roboto" panose="02000000000000000000" pitchFamily="2" charset="0"/>
                <a:ea typeface="Roboto" panose="02000000000000000000" pitchFamily="2" charset="0"/>
                <a:cs typeface="Roboto" panose="02000000000000000000" pitchFamily="2" charset="0"/>
              </a:rPr>
              <a:t>E</a:t>
            </a:r>
            <a:r>
              <a:rPr lang="en-GB" sz="2000" b="0" i="0" u="none" strike="noStrike" kern="1200" cap="none" spc="0" baseline="0">
                <a:solidFill>
                  <a:srgbClr val="000000"/>
                </a:solidFill>
                <a:uFillTx/>
                <a:latin typeface="Roboto" panose="02000000000000000000" pitchFamily="2" charset="0"/>
                <a:ea typeface="Roboto" panose="02000000000000000000" pitchFamily="2" charset="0"/>
                <a:cs typeface="Roboto" panose="02000000000000000000" pitchFamily="2" charset="0"/>
              </a:rPr>
              <a:t>mployment </a:t>
            </a:r>
            <a:r>
              <a:rPr lang="en-GB" sz="2000" b="0" i="0" u="none" strike="noStrike" kern="0" cap="none" spc="0" baseline="0">
                <a:solidFill>
                  <a:srgbClr val="000000"/>
                </a:solidFill>
                <a:uFillTx/>
                <a:latin typeface="Roboto" panose="02000000000000000000" pitchFamily="2" charset="0"/>
                <a:ea typeface="Roboto" panose="02000000000000000000" pitchFamily="2" charset="0"/>
                <a:cs typeface="Roboto" panose="02000000000000000000" pitchFamily="2" charset="0"/>
              </a:rPr>
              <a:t>P</a:t>
            </a:r>
            <a:r>
              <a:rPr lang="en-GB" sz="2000" b="0" i="0" u="none" strike="noStrike" kern="1200" cap="none" spc="0" baseline="0">
                <a:solidFill>
                  <a:srgbClr val="000000"/>
                </a:solidFill>
                <a:uFillTx/>
                <a:latin typeface="Roboto" panose="02000000000000000000" pitchFamily="2" charset="0"/>
                <a:ea typeface="Roboto" panose="02000000000000000000" pitchFamily="2" charset="0"/>
                <a:cs typeface="Roboto" panose="02000000000000000000" pitchFamily="2" charset="0"/>
              </a:rPr>
              <a:t>rogramme </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2000" b="0" i="0" u="none" strike="noStrike" kern="1200" cap="none" spc="0" baseline="0">
              <a:solidFill>
                <a:srgbClr val="000000"/>
              </a:solidFill>
              <a:uFillTx/>
              <a:latin typeface="Roboto" panose="02000000000000000000" pitchFamily="2" charset="0"/>
              <a:ea typeface="Roboto" panose="02000000000000000000" pitchFamily="2" charset="0"/>
              <a:cs typeface="Roboto" panose="02000000000000000000" pitchFamily="2" charset="0"/>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a:solidFill>
                  <a:srgbClr val="000000"/>
                </a:solidFill>
                <a:latin typeface="Roboto" panose="02000000000000000000" pitchFamily="2" charset="0"/>
                <a:ea typeface="Roboto" panose="02000000000000000000" pitchFamily="2" charset="0"/>
                <a:cs typeface="Roboto" panose="02000000000000000000" pitchFamily="2" charset="0"/>
              </a:rPr>
              <a:t>YNYCA is the Accountable Body</a:t>
            </a:r>
            <a:endParaRPr lang="en-GB" sz="2000" b="0" i="0" u="none" strike="noStrike" kern="1200" cap="none" spc="0" baseline="0">
              <a:solidFill>
                <a:srgbClr val="000000"/>
              </a:solidFill>
              <a:uFillTx/>
              <a:latin typeface="Roboto" panose="02000000000000000000" pitchFamily="2" charset="0"/>
              <a:ea typeface="Roboto" panose="02000000000000000000" pitchFamily="2" charset="0"/>
              <a:cs typeface="Roboto" panose="02000000000000000000" pitchFamily="2" charset="0"/>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2000" b="0" i="0" u="none" strike="noStrike" kern="0" cap="none" spc="0" baseline="0">
              <a:solidFill>
                <a:srgbClr val="000000"/>
              </a:solidFill>
              <a:uFillTx/>
              <a:latin typeface="Roboto" panose="02000000000000000000" pitchFamily="2" charset="0"/>
              <a:ea typeface="Roboto" panose="02000000000000000000" pitchFamily="2" charset="0"/>
              <a:cs typeface="Roboto" panose="02000000000000000000" pitchFamily="2" charset="0"/>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Roboto" panose="02000000000000000000" pitchFamily="2" charset="0"/>
                <a:ea typeface="Roboto" panose="02000000000000000000" pitchFamily="2" charset="0"/>
                <a:cs typeface="Roboto" panose="02000000000000000000" pitchFamily="2" charset="0"/>
              </a:rPr>
              <a:t>Supporting people with disabilities, health conditions and additional barriers</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2000" b="0" i="0" u="none" strike="noStrike" kern="0" cap="none" spc="0" baseline="0">
              <a:solidFill>
                <a:srgbClr val="000000"/>
              </a:solidFill>
              <a:uFillTx/>
              <a:latin typeface="Roboto" panose="02000000000000000000" pitchFamily="2" charset="0"/>
              <a:ea typeface="Roboto" panose="02000000000000000000" pitchFamily="2" charset="0"/>
              <a:cs typeface="Roboto" panose="02000000000000000000" pitchFamily="2" charset="0"/>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0" cap="none" spc="0" baseline="0">
                <a:solidFill>
                  <a:srgbClr val="000000"/>
                </a:solidFill>
                <a:uFillTx/>
                <a:latin typeface="Roboto" panose="02000000000000000000" pitchFamily="2" charset="0"/>
                <a:ea typeface="Roboto" panose="02000000000000000000" pitchFamily="2" charset="0"/>
                <a:cs typeface="Roboto" panose="02000000000000000000" pitchFamily="2" charset="0"/>
              </a:rPr>
              <a:t>Aims to get people into employment and support them when in employment</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2000" b="0" i="0" u="none" strike="noStrike" kern="0" cap="none" spc="0" baseline="0">
              <a:solidFill>
                <a:srgbClr val="000000"/>
              </a:solidFill>
              <a:uFillTx/>
              <a:latin typeface="Roboto" panose="02000000000000000000" pitchFamily="2" charset="0"/>
              <a:ea typeface="Roboto" panose="02000000000000000000" pitchFamily="2" charset="0"/>
              <a:cs typeface="Roboto" panose="02000000000000000000" pitchFamily="2" charset="0"/>
            </a:endParaRPr>
          </a:p>
          <a:p>
            <a:pPr marL="285750" indent="-285750">
              <a:buSzPct val="100000"/>
              <a:buFont typeface="Arial" pitchFamily="34"/>
              <a:buChar char="•"/>
              <a:defRPr sz="1800" b="0" i="0" u="none" strike="noStrike" kern="0" cap="none" spc="0" baseline="0">
                <a:solidFill>
                  <a:srgbClr val="000000"/>
                </a:solidFill>
                <a:uFillTx/>
              </a:defRPr>
            </a:pPr>
            <a:r>
              <a:rPr lang="en-GB" sz="2000">
                <a:solidFill>
                  <a:srgbClr val="000000"/>
                </a:solidFill>
                <a:latin typeface="Roboto" panose="02000000000000000000" pitchFamily="2" charset="0"/>
                <a:ea typeface="Roboto" panose="02000000000000000000" pitchFamily="2" charset="0"/>
                <a:cs typeface="Roboto" panose="02000000000000000000" pitchFamily="2" charset="0"/>
              </a:rPr>
              <a:t>Annual funding at peak of 900 individuals c £3.3M</a:t>
            </a:r>
            <a:endParaRPr lang="en-GB" sz="2000" b="0" i="0" u="none" strike="noStrike" kern="1200" cap="none" spc="0" baseline="0">
              <a:solidFill>
                <a:srgbClr val="000000"/>
              </a:solidFill>
              <a:uFillTx/>
              <a:latin typeface="Roboto" panose="02000000000000000000" pitchFamily="2" charset="0"/>
              <a:ea typeface="Roboto" panose="02000000000000000000" pitchFamily="2" charset="0"/>
              <a:cs typeface="Roboto" panose="02000000000000000000" pitchFamily="2" charset="0"/>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2000" b="0" i="0" u="none" strike="noStrike" kern="0" cap="none" spc="0" baseline="0">
              <a:solidFill>
                <a:srgbClr val="000000"/>
              </a:solidFill>
              <a:uFillTx/>
              <a:latin typeface="Roboto" panose="02000000000000000000" pitchFamily="2" charset="0"/>
              <a:ea typeface="Roboto" panose="02000000000000000000" pitchFamily="2" charset="0"/>
              <a:cs typeface="Roboto" panose="02000000000000000000" pitchFamily="2" charset="0"/>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0" cap="none" spc="0" baseline="0">
                <a:solidFill>
                  <a:srgbClr val="000000"/>
                </a:solidFill>
                <a:uFillTx/>
                <a:latin typeface="Roboto" panose="02000000000000000000" pitchFamily="2" charset="0"/>
                <a:ea typeface="Roboto" panose="02000000000000000000" pitchFamily="2" charset="0"/>
                <a:cs typeface="Roboto" panose="02000000000000000000" pitchFamily="2" charset="0"/>
              </a:rPr>
              <a:t>Flexible, tailored support to meet the needs of the individual and employer</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2000" b="0" i="0" u="none" strike="noStrike" kern="1200" cap="none" spc="0" baseline="0">
              <a:solidFill>
                <a:srgbClr val="000000"/>
              </a:solidFill>
              <a:uFillTx/>
              <a:latin typeface="Roboto" panose="02000000000000000000" pitchFamily="2" charset="0"/>
              <a:ea typeface="Roboto" panose="02000000000000000000" pitchFamily="2" charset="0"/>
              <a:cs typeface="Roboto" panose="02000000000000000000" pitchFamily="2" charset="0"/>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Roboto" panose="02000000000000000000" pitchFamily="2" charset="0"/>
                <a:ea typeface="Roboto" panose="02000000000000000000" pitchFamily="2" charset="0"/>
                <a:cs typeface="Roboto" panose="02000000000000000000" pitchFamily="2" charset="0"/>
              </a:rPr>
              <a:t>Key elements of the model: engagement, vocational profiling, job matching, employer engagement, </a:t>
            </a:r>
            <a:r>
              <a:rPr lang="en-GB" sz="2000" b="0" i="0" u="none" strike="noStrike" kern="0" cap="none" spc="0" baseline="0">
                <a:solidFill>
                  <a:srgbClr val="000000"/>
                </a:solidFill>
                <a:uFillTx/>
                <a:latin typeface="Roboto" panose="02000000000000000000" pitchFamily="2" charset="0"/>
                <a:ea typeface="Roboto" panose="02000000000000000000" pitchFamily="2" charset="0"/>
                <a:cs typeface="Roboto" panose="02000000000000000000" pitchFamily="2" charset="0"/>
              </a:rPr>
              <a:t>on and off the job support</a:t>
            </a:r>
            <a:endParaRPr lang="en-GB" sz="2000" b="0" i="0" u="none" strike="noStrike" kern="1200" cap="none" spc="0" baseline="0">
              <a:solidFill>
                <a:srgbClr val="000000"/>
              </a:solidFill>
              <a:uFillTx/>
              <a:latin typeface="Roboto" panose="02000000000000000000" pitchFamily="2" charset="0"/>
              <a:ea typeface="Roboto" panose="02000000000000000000" pitchFamily="2" charset="0"/>
              <a:cs typeface="Roboto" panose="02000000000000000000" pitchFamily="2" charset="0"/>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2000" b="0" i="0" u="none" strike="noStrike" kern="0" cap="none" spc="0" baseline="0">
              <a:solidFill>
                <a:srgbClr val="000000"/>
              </a:solidFill>
              <a:uFillTx/>
              <a:latin typeface="Roboto" panose="02000000000000000000" pitchFamily="2" charset="0"/>
              <a:ea typeface="Roboto" panose="02000000000000000000" pitchFamily="2" charset="0"/>
              <a:cs typeface="Roboto" panose="02000000000000000000" pitchFamily="2" charset="0"/>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Roboto" panose="02000000000000000000" pitchFamily="2" charset="0"/>
                <a:ea typeface="Roboto" panose="02000000000000000000" pitchFamily="2" charset="0"/>
                <a:cs typeface="Roboto" panose="02000000000000000000" pitchFamily="2" charset="0"/>
              </a:rPr>
              <a:t>Programme will deliver for 3 years (potential for 2+)</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2000" b="0" i="0" u="none" strike="noStrike" kern="0" cap="none" spc="0" baseline="0">
              <a:solidFill>
                <a:srgbClr val="000000"/>
              </a:solidFill>
              <a:uFillTx/>
              <a:latin typeface="Roboto" panose="02000000000000000000" pitchFamily="2" charset="0"/>
              <a:ea typeface="Roboto" panose="02000000000000000000" pitchFamily="2" charset="0"/>
              <a:cs typeface="Roboto" panose="02000000000000000000" pitchFamily="2" charset="0"/>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Roboto" panose="02000000000000000000" pitchFamily="2" charset="0"/>
                <a:ea typeface="Roboto" panose="02000000000000000000" pitchFamily="2" charset="0"/>
                <a:cs typeface="Roboto" panose="02000000000000000000" pitchFamily="2" charset="0"/>
              </a:rPr>
              <a:t>Programme uses two fidelity models; IPS and SEQF</a:t>
            </a:r>
          </a:p>
        </p:txBody>
      </p:sp>
      <p:sp>
        <p:nvSpPr>
          <p:cNvPr id="4" name="TextBox 3">
            <a:extLst>
              <a:ext uri="{FF2B5EF4-FFF2-40B4-BE49-F238E27FC236}">
                <a16:creationId xmlns:a16="http://schemas.microsoft.com/office/drawing/2014/main" id="{8C258592-50CA-AF96-1EFB-EB569CEE3ACB}"/>
              </a:ext>
            </a:extLst>
          </p:cNvPr>
          <p:cNvSpPr txBox="1"/>
          <p:nvPr/>
        </p:nvSpPr>
        <p:spPr>
          <a:xfrm>
            <a:off x="187035" y="274774"/>
            <a:ext cx="10002435" cy="646331"/>
          </a:xfrm>
          <a:prstGeom prst="rect">
            <a:avLst/>
          </a:prstGeom>
          <a:noFill/>
        </p:spPr>
        <p:txBody>
          <a:bodyPr wrap="square">
            <a:spAutoFit/>
          </a:bodyPr>
          <a:lstStyle/>
          <a:p>
            <a:r>
              <a:rPr lang="en-GB" sz="3600" b="1">
                <a:solidFill>
                  <a:schemeClr val="accent1"/>
                </a:solidFill>
              </a:rPr>
              <a:t>Connect to Work Programme – Key Headlines</a:t>
            </a:r>
          </a:p>
        </p:txBody>
      </p:sp>
    </p:spTree>
    <p:extLst>
      <p:ext uri="{BB962C8B-B14F-4D97-AF65-F5344CB8AC3E}">
        <p14:creationId xmlns:p14="http://schemas.microsoft.com/office/powerpoint/2010/main" val="695794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C258592-50CA-AF96-1EFB-EB569CEE3ACB}"/>
              </a:ext>
            </a:extLst>
          </p:cNvPr>
          <p:cNvSpPr txBox="1"/>
          <p:nvPr/>
        </p:nvSpPr>
        <p:spPr>
          <a:xfrm>
            <a:off x="270162" y="247507"/>
            <a:ext cx="10002435" cy="1200329"/>
          </a:xfrm>
          <a:prstGeom prst="rect">
            <a:avLst/>
          </a:prstGeom>
          <a:noFill/>
        </p:spPr>
        <p:txBody>
          <a:bodyPr wrap="square">
            <a:spAutoFit/>
          </a:bodyPr>
          <a:lstStyle/>
          <a:p>
            <a:r>
              <a:rPr lang="en-GB" sz="3600" b="1">
                <a:solidFill>
                  <a:schemeClr val="accent1"/>
                </a:solidFill>
              </a:rPr>
              <a:t>Connect to Work Programme – </a:t>
            </a:r>
          </a:p>
          <a:p>
            <a:r>
              <a:rPr lang="en-GB" sz="3600" b="1">
                <a:solidFill>
                  <a:schemeClr val="accent1"/>
                </a:solidFill>
              </a:rPr>
              <a:t>Timeline &amp; Next Steps</a:t>
            </a:r>
          </a:p>
        </p:txBody>
      </p:sp>
      <p:grpSp>
        <p:nvGrpSpPr>
          <p:cNvPr id="2" name="Content Placeholder 3">
            <a:extLst>
              <a:ext uri="{FF2B5EF4-FFF2-40B4-BE49-F238E27FC236}">
                <a16:creationId xmlns:a16="http://schemas.microsoft.com/office/drawing/2014/main" id="{A0A57802-4E55-A5C9-0D08-85C5DFAA1F29}"/>
              </a:ext>
            </a:extLst>
          </p:cNvPr>
          <p:cNvGrpSpPr/>
          <p:nvPr/>
        </p:nvGrpSpPr>
        <p:grpSpPr>
          <a:xfrm>
            <a:off x="185710" y="1797244"/>
            <a:ext cx="11448022" cy="2560731"/>
            <a:chOff x="134371" y="1531272"/>
            <a:chExt cx="11448022" cy="2560731"/>
          </a:xfrm>
        </p:grpSpPr>
        <p:sp>
          <p:nvSpPr>
            <p:cNvPr id="3" name="Freeform: Shape 2">
              <a:extLst>
                <a:ext uri="{FF2B5EF4-FFF2-40B4-BE49-F238E27FC236}">
                  <a16:creationId xmlns:a16="http://schemas.microsoft.com/office/drawing/2014/main" id="{CEEE0C5D-0AA9-2DA8-F6DB-926A38A82119}"/>
                </a:ext>
              </a:extLst>
            </p:cNvPr>
            <p:cNvSpPr/>
            <p:nvPr/>
          </p:nvSpPr>
          <p:spPr>
            <a:xfrm>
              <a:off x="134371" y="2245839"/>
              <a:ext cx="11448022" cy="1058436"/>
            </a:xfrm>
            <a:custGeom>
              <a:avLst>
                <a:gd name="f9" fmla="val 50000"/>
                <a:gd name="f10" fmla="val 50000"/>
              </a:avLst>
              <a:gdLst>
                <a:gd name="f2" fmla="val 10800000"/>
                <a:gd name="f3" fmla="val 5400000"/>
                <a:gd name="f4" fmla="val 180"/>
                <a:gd name="f5" fmla="val w"/>
                <a:gd name="f6" fmla="val h"/>
                <a:gd name="f7" fmla="val ss"/>
                <a:gd name="f8" fmla="val 0"/>
                <a:gd name="f9" fmla="val 50000"/>
                <a:gd name="f10" fmla="val 50000"/>
                <a:gd name="f11" fmla="+- 0 0 -360"/>
                <a:gd name="f12" fmla="+- 0 0 -270"/>
                <a:gd name="f13" fmla="+- 0 0 -180"/>
                <a:gd name="f14" fmla="abs f5"/>
                <a:gd name="f15" fmla="abs f6"/>
                <a:gd name="f16" fmla="abs f7"/>
                <a:gd name="f17" fmla="val f8"/>
                <a:gd name="f18" fmla="val f9"/>
                <a:gd name="f19" fmla="val f10"/>
                <a:gd name="f20" fmla="*/ f11 f2 1"/>
                <a:gd name="f21" fmla="*/ f12 f2 1"/>
                <a:gd name="f22" fmla="*/ f13 f2 1"/>
                <a:gd name="f23" fmla="?: f14 f5 1"/>
                <a:gd name="f24" fmla="?: f15 f6 1"/>
                <a:gd name="f25" fmla="?: f16 f7 1"/>
                <a:gd name="f26" fmla="*/ f20 1 f4"/>
                <a:gd name="f27" fmla="*/ f21 1 f4"/>
                <a:gd name="f28" fmla="*/ f22 1 f4"/>
                <a:gd name="f29" fmla="*/ f23 1 21600"/>
                <a:gd name="f30" fmla="*/ f24 1 21600"/>
                <a:gd name="f31" fmla="*/ 21600 f23 1"/>
                <a:gd name="f32" fmla="*/ 21600 f24 1"/>
                <a:gd name="f33" fmla="+- f26 0 f3"/>
                <a:gd name="f34" fmla="+- f27 0 f3"/>
                <a:gd name="f35" fmla="+- f28 0 f3"/>
                <a:gd name="f36" fmla="min f30 f29"/>
                <a:gd name="f37" fmla="*/ f31 1 f25"/>
                <a:gd name="f38" fmla="*/ f32 1 f25"/>
                <a:gd name="f39" fmla="val f37"/>
                <a:gd name="f40" fmla="val f38"/>
                <a:gd name="f41" fmla="*/ f17 f36 1"/>
                <a:gd name="f42" fmla="+- f40 0 f17"/>
                <a:gd name="f43" fmla="+- f39 0 f17"/>
                <a:gd name="f44" fmla="*/ f39 f36 1"/>
                <a:gd name="f45" fmla="*/ f40 f36 1"/>
                <a:gd name="f46" fmla="*/ f42 1 2"/>
                <a:gd name="f47" fmla="min f43 f42"/>
                <a:gd name="f48" fmla="*/ f42 f18 1"/>
                <a:gd name="f49" fmla="+- f17 f46 0"/>
                <a:gd name="f50" fmla="*/ f47 f19 1"/>
                <a:gd name="f51" fmla="*/ f48 1 200000"/>
                <a:gd name="f52" fmla="*/ f50 1 100000"/>
                <a:gd name="f53" fmla="+- f49 0 f51"/>
                <a:gd name="f54" fmla="+- f49 f51 0"/>
                <a:gd name="f55" fmla="*/ f49 f36 1"/>
                <a:gd name="f56" fmla="+- f39 0 f52"/>
                <a:gd name="f57" fmla="*/ f51 f52 1"/>
                <a:gd name="f58" fmla="*/ f53 f36 1"/>
                <a:gd name="f59" fmla="*/ f54 f36 1"/>
                <a:gd name="f60" fmla="*/ f57 1 f46"/>
                <a:gd name="f61" fmla="*/ f56 f36 1"/>
                <a:gd name="f62" fmla="+- f39 0 f60"/>
                <a:gd name="f63" fmla="*/ f60 f36 1"/>
                <a:gd name="f64" fmla="*/ f62 f36 1"/>
              </a:gdLst>
              <a:ahLst/>
              <a:cxnLst>
                <a:cxn ang="3cd4">
                  <a:pos x="hc" y="t"/>
                </a:cxn>
                <a:cxn ang="0">
                  <a:pos x="r" y="vc"/>
                </a:cxn>
                <a:cxn ang="cd4">
                  <a:pos x="hc" y="b"/>
                </a:cxn>
                <a:cxn ang="cd2">
                  <a:pos x="l" y="vc"/>
                </a:cxn>
                <a:cxn ang="f33">
                  <a:pos x="f61" y="f41"/>
                </a:cxn>
                <a:cxn ang="f34">
                  <a:pos x="f63" y="f55"/>
                </a:cxn>
                <a:cxn ang="f35">
                  <a:pos x="f61" y="f45"/>
                </a:cxn>
              </a:cxnLst>
              <a:rect l="f63" t="f58" r="f64" b="f59"/>
              <a:pathLst>
                <a:path>
                  <a:moveTo>
                    <a:pt x="f41" y="f58"/>
                  </a:moveTo>
                  <a:lnTo>
                    <a:pt x="f61" y="f58"/>
                  </a:lnTo>
                  <a:lnTo>
                    <a:pt x="f61" y="f41"/>
                  </a:lnTo>
                  <a:lnTo>
                    <a:pt x="f44" y="f55"/>
                  </a:lnTo>
                  <a:lnTo>
                    <a:pt x="f61" y="f45"/>
                  </a:lnTo>
                  <a:lnTo>
                    <a:pt x="f61" y="f59"/>
                  </a:lnTo>
                  <a:lnTo>
                    <a:pt x="f41" y="f59"/>
                  </a:lnTo>
                  <a:lnTo>
                    <a:pt x="f63" y="f55"/>
                  </a:lnTo>
                  <a:close/>
                </a:path>
              </a:pathLst>
            </a:custGeom>
            <a:solidFill>
              <a:srgbClr val="CFD5EA"/>
            </a:solidFill>
            <a:ln cap="flat">
              <a:noFill/>
              <a:prstDash val="solid"/>
            </a:ln>
          </p:spPr>
          <p:txBody>
            <a:bodyPr lIns="0" tIns="0" rIns="0" bIns="0"/>
            <a:lstStyle/>
            <a:p>
              <a:endParaRPr lang="en-GB"/>
            </a:p>
          </p:txBody>
        </p:sp>
        <p:sp>
          <p:nvSpPr>
            <p:cNvPr id="5" name="Freeform: Shape 4">
              <a:extLst>
                <a:ext uri="{FF2B5EF4-FFF2-40B4-BE49-F238E27FC236}">
                  <a16:creationId xmlns:a16="http://schemas.microsoft.com/office/drawing/2014/main" id="{1551036A-D7BC-8FCC-9457-3789F9C37DC6}"/>
                </a:ext>
              </a:extLst>
            </p:cNvPr>
            <p:cNvSpPr/>
            <p:nvPr/>
          </p:nvSpPr>
          <p:spPr>
            <a:xfrm>
              <a:off x="140223" y="1531272"/>
              <a:ext cx="4515751" cy="1058436"/>
            </a:xfrm>
            <a:custGeom>
              <a:avLst/>
              <a:gdLst>
                <a:gd name="f0" fmla="val 10800000"/>
                <a:gd name="f1" fmla="val 5400000"/>
                <a:gd name="f2" fmla="val 180"/>
                <a:gd name="f3" fmla="val w"/>
                <a:gd name="f4" fmla="val h"/>
                <a:gd name="f5" fmla="val 0"/>
                <a:gd name="f6" fmla="val 3994887"/>
                <a:gd name="f7" fmla="val 1058436"/>
                <a:gd name="f8" fmla="+- 0 0 -90"/>
                <a:gd name="f9" fmla="*/ f3 1 3994887"/>
                <a:gd name="f10" fmla="*/ f4 1 1058436"/>
                <a:gd name="f11" fmla="val f5"/>
                <a:gd name="f12" fmla="val f6"/>
                <a:gd name="f13" fmla="val f7"/>
                <a:gd name="f14" fmla="*/ f8 f0 1"/>
                <a:gd name="f15" fmla="+- f13 0 f11"/>
                <a:gd name="f16" fmla="+- f12 0 f11"/>
                <a:gd name="f17" fmla="*/ f14 1 f2"/>
                <a:gd name="f18" fmla="*/ f16 1 3994887"/>
                <a:gd name="f19" fmla="*/ f15 1 1058436"/>
                <a:gd name="f20" fmla="*/ 0 f16 1"/>
                <a:gd name="f21" fmla="*/ 0 f15 1"/>
                <a:gd name="f22" fmla="*/ 3994887 f16 1"/>
                <a:gd name="f23" fmla="*/ 1058436 f15 1"/>
                <a:gd name="f24" fmla="+- f17 0 f1"/>
                <a:gd name="f25" fmla="*/ f20 1 3994887"/>
                <a:gd name="f26" fmla="*/ f21 1 1058436"/>
                <a:gd name="f27" fmla="*/ f22 1 3994887"/>
                <a:gd name="f28" fmla="*/ f23 1 1058436"/>
                <a:gd name="f29" fmla="*/ f11 1 f18"/>
                <a:gd name="f30" fmla="*/ f12 1 f18"/>
                <a:gd name="f31" fmla="*/ f11 1 f19"/>
                <a:gd name="f32" fmla="*/ f13 1 f19"/>
                <a:gd name="f33" fmla="*/ f25 1 f18"/>
                <a:gd name="f34" fmla="*/ f26 1 f19"/>
                <a:gd name="f35" fmla="*/ f27 1 f18"/>
                <a:gd name="f36" fmla="*/ f28 1 f19"/>
                <a:gd name="f37" fmla="*/ f29 f9 1"/>
                <a:gd name="f38" fmla="*/ f30 f9 1"/>
                <a:gd name="f39" fmla="*/ f32 f10 1"/>
                <a:gd name="f40" fmla="*/ f31 f10 1"/>
                <a:gd name="f41" fmla="*/ f33 f9 1"/>
                <a:gd name="f42" fmla="*/ f34 f10 1"/>
                <a:gd name="f43" fmla="*/ f35 f9 1"/>
                <a:gd name="f44" fmla="*/ f36 f10 1"/>
              </a:gdLst>
              <a:ahLst/>
              <a:cxnLst>
                <a:cxn ang="3cd4">
                  <a:pos x="hc" y="t"/>
                </a:cxn>
                <a:cxn ang="0">
                  <a:pos x="r" y="vc"/>
                </a:cxn>
                <a:cxn ang="cd4">
                  <a:pos x="hc" y="b"/>
                </a:cxn>
                <a:cxn ang="cd2">
                  <a:pos x="l" y="vc"/>
                </a:cxn>
                <a:cxn ang="f24">
                  <a:pos x="f41" y="f42"/>
                </a:cxn>
                <a:cxn ang="f24">
                  <a:pos x="f43" y="f42"/>
                </a:cxn>
                <a:cxn ang="f24">
                  <a:pos x="f43" y="f44"/>
                </a:cxn>
                <a:cxn ang="f24">
                  <a:pos x="f41" y="f44"/>
                </a:cxn>
                <a:cxn ang="f24">
                  <a:pos x="f41" y="f42"/>
                </a:cxn>
              </a:cxnLst>
              <a:rect l="f37" t="f40" r="f38" b="f39"/>
              <a:pathLst>
                <a:path w="3994887" h="1058436">
                  <a:moveTo>
                    <a:pt x="f5" y="f5"/>
                  </a:moveTo>
                  <a:lnTo>
                    <a:pt x="f6" y="f5"/>
                  </a:lnTo>
                  <a:lnTo>
                    <a:pt x="f6" y="f7"/>
                  </a:lnTo>
                  <a:lnTo>
                    <a:pt x="f5" y="f7"/>
                  </a:lnTo>
                  <a:lnTo>
                    <a:pt x="f5" y="f5"/>
                  </a:lnTo>
                  <a:close/>
                </a:path>
              </a:pathLst>
            </a:custGeom>
            <a:noFill/>
            <a:ln cap="flat">
              <a:noFill/>
              <a:prstDash val="solid"/>
            </a:ln>
          </p:spPr>
          <p:txBody>
            <a:bodyPr vert="horz" wrap="square" lIns="142244" tIns="142244" rIns="142244" bIns="142244" anchor="b" anchorCtr="1" compatLnSpc="1">
              <a:noAutofit/>
            </a:bodyPr>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n-GB" sz="2000" b="1" i="0" u="none" strike="noStrike" kern="1200" cap="none" spc="0" baseline="0">
                  <a:solidFill>
                    <a:srgbClr val="000000"/>
                  </a:solidFill>
                  <a:uFillTx/>
                  <a:latin typeface="Calibri"/>
                </a:rPr>
                <a:t>Jan-June 2025 Implementation Phase</a:t>
              </a:r>
            </a:p>
            <a:p>
              <a:pPr marL="285750" marR="0" lvl="0" indent="-285750" algn="ctr" defTabSz="888997" rtl="0" fontAlgn="auto" hangingPunct="1">
                <a:lnSpc>
                  <a:spcPct val="90000"/>
                </a:lnSpc>
                <a:spcBef>
                  <a:spcPts val="0"/>
                </a:spcBef>
                <a:spcAft>
                  <a:spcPts val="800"/>
                </a:spcAft>
                <a:buFont typeface="Arial" panose="020B0604020202020204" pitchFamily="34" charset="0"/>
                <a:buChar char="•"/>
                <a:tabLst/>
                <a:defRPr sz="1800" b="0" i="0" u="none" strike="noStrike" kern="0" cap="none" spc="0" baseline="0">
                  <a:solidFill>
                    <a:srgbClr val="000000"/>
                  </a:solidFill>
                  <a:uFillTx/>
                </a:defRPr>
              </a:pPr>
              <a:r>
                <a:rPr lang="en-GB" sz="1600">
                  <a:solidFill>
                    <a:srgbClr val="000000"/>
                  </a:solidFill>
                  <a:latin typeface="Calibri"/>
                </a:rPr>
                <a:t>Partner engagement</a:t>
              </a:r>
              <a:endParaRPr lang="en-GB" sz="1600" i="0" u="none" strike="noStrike" kern="1200" cap="none" spc="0" baseline="0">
                <a:solidFill>
                  <a:srgbClr val="000000"/>
                </a:solidFill>
                <a:uFillTx/>
                <a:latin typeface="Calibri"/>
              </a:endParaRPr>
            </a:p>
            <a:p>
              <a:pPr marL="0" marR="0" lvl="0" indent="0" algn="ctr" defTabSz="888997" rtl="0" fontAlgn="auto" hangingPunct="1">
                <a:lnSpc>
                  <a:spcPct val="90000"/>
                </a:lnSpc>
                <a:spcBef>
                  <a:spcPts val="0"/>
                </a:spcBef>
                <a:spcAft>
                  <a:spcPts val="700"/>
                </a:spcAft>
                <a:buNone/>
                <a:tabLst/>
                <a:defRPr sz="1800" b="0" i="0" u="none" strike="noStrike" kern="0" cap="none" spc="0" baseline="0">
                  <a:solidFill>
                    <a:srgbClr val="000000"/>
                  </a:solidFill>
                  <a:uFillTx/>
                </a:defRPr>
              </a:pPr>
              <a:r>
                <a:rPr lang="en-GB" sz="1600" b="0" i="0" u="none" strike="noStrike" kern="1200" cap="none" spc="0" baseline="0">
                  <a:solidFill>
                    <a:srgbClr val="000000"/>
                  </a:solidFill>
                  <a:uFillTx/>
                  <a:latin typeface="Calibri"/>
                </a:rPr>
                <a:t>• Development of Delivery plan</a:t>
              </a:r>
            </a:p>
          </p:txBody>
        </p:sp>
        <p:sp>
          <p:nvSpPr>
            <p:cNvPr id="6" name="Freeform: Shape 5">
              <a:extLst>
                <a:ext uri="{FF2B5EF4-FFF2-40B4-BE49-F238E27FC236}">
                  <a16:creationId xmlns:a16="http://schemas.microsoft.com/office/drawing/2014/main" id="{90C751F5-7139-6983-787B-52EF7F05F1BA}"/>
                </a:ext>
              </a:extLst>
            </p:cNvPr>
            <p:cNvSpPr/>
            <p:nvPr/>
          </p:nvSpPr>
          <p:spPr>
            <a:xfrm>
              <a:off x="2005361" y="2722013"/>
              <a:ext cx="264609" cy="264609"/>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3D67B1"/>
            </a:solidFill>
            <a:ln w="12701" cap="flat">
              <a:solidFill>
                <a:srgbClr val="FFFFFF"/>
              </a:solidFill>
              <a:prstDash val="solid"/>
              <a:miter/>
            </a:ln>
          </p:spPr>
          <p:txBody>
            <a:bodyPr lIns="0" tIns="0" rIns="0" bIns="0"/>
            <a:lstStyle/>
            <a:p>
              <a:endParaRPr lang="en-GB"/>
            </a:p>
          </p:txBody>
        </p:sp>
        <p:sp>
          <p:nvSpPr>
            <p:cNvPr id="8" name="Freeform: Shape 7">
              <a:extLst>
                <a:ext uri="{FF2B5EF4-FFF2-40B4-BE49-F238E27FC236}">
                  <a16:creationId xmlns:a16="http://schemas.microsoft.com/office/drawing/2014/main" id="{D5093EDF-CBE9-BA6D-ABB5-18194AC6553D}"/>
                </a:ext>
              </a:extLst>
            </p:cNvPr>
            <p:cNvSpPr/>
            <p:nvPr/>
          </p:nvSpPr>
          <p:spPr>
            <a:xfrm>
              <a:off x="4285024" y="3033567"/>
              <a:ext cx="2998399" cy="1058436"/>
            </a:xfrm>
            <a:custGeom>
              <a:avLst/>
              <a:gdLst>
                <a:gd name="f0" fmla="val 10800000"/>
                <a:gd name="f1" fmla="val 5400000"/>
                <a:gd name="f2" fmla="val 180"/>
                <a:gd name="f3" fmla="val w"/>
                <a:gd name="f4" fmla="val h"/>
                <a:gd name="f5" fmla="val 0"/>
                <a:gd name="f6" fmla="val 2998399"/>
                <a:gd name="f7" fmla="val 1058436"/>
                <a:gd name="f8" fmla="+- 0 0 -90"/>
                <a:gd name="f9" fmla="*/ f3 1 2998399"/>
                <a:gd name="f10" fmla="*/ f4 1 1058436"/>
                <a:gd name="f11" fmla="val f5"/>
                <a:gd name="f12" fmla="val f6"/>
                <a:gd name="f13" fmla="val f7"/>
                <a:gd name="f14" fmla="*/ f8 f0 1"/>
                <a:gd name="f15" fmla="+- f13 0 f11"/>
                <a:gd name="f16" fmla="+- f12 0 f11"/>
                <a:gd name="f17" fmla="*/ f14 1 f2"/>
                <a:gd name="f18" fmla="*/ f16 1 2998399"/>
                <a:gd name="f19" fmla="*/ f15 1 1058436"/>
                <a:gd name="f20" fmla="*/ 0 f16 1"/>
                <a:gd name="f21" fmla="*/ 0 f15 1"/>
                <a:gd name="f22" fmla="*/ 2998399 f16 1"/>
                <a:gd name="f23" fmla="*/ 1058436 f15 1"/>
                <a:gd name="f24" fmla="+- f17 0 f1"/>
                <a:gd name="f25" fmla="*/ f20 1 2998399"/>
                <a:gd name="f26" fmla="*/ f21 1 1058436"/>
                <a:gd name="f27" fmla="*/ f22 1 2998399"/>
                <a:gd name="f28" fmla="*/ f23 1 1058436"/>
                <a:gd name="f29" fmla="*/ f11 1 f18"/>
                <a:gd name="f30" fmla="*/ f12 1 f18"/>
                <a:gd name="f31" fmla="*/ f11 1 f19"/>
                <a:gd name="f32" fmla="*/ f13 1 f19"/>
                <a:gd name="f33" fmla="*/ f25 1 f18"/>
                <a:gd name="f34" fmla="*/ f26 1 f19"/>
                <a:gd name="f35" fmla="*/ f27 1 f18"/>
                <a:gd name="f36" fmla="*/ f28 1 f19"/>
                <a:gd name="f37" fmla="*/ f29 f9 1"/>
                <a:gd name="f38" fmla="*/ f30 f9 1"/>
                <a:gd name="f39" fmla="*/ f32 f10 1"/>
                <a:gd name="f40" fmla="*/ f31 f10 1"/>
                <a:gd name="f41" fmla="*/ f33 f9 1"/>
                <a:gd name="f42" fmla="*/ f34 f10 1"/>
                <a:gd name="f43" fmla="*/ f35 f9 1"/>
                <a:gd name="f44" fmla="*/ f36 f10 1"/>
              </a:gdLst>
              <a:ahLst/>
              <a:cxnLst>
                <a:cxn ang="3cd4">
                  <a:pos x="hc" y="t"/>
                </a:cxn>
                <a:cxn ang="0">
                  <a:pos x="r" y="vc"/>
                </a:cxn>
                <a:cxn ang="cd4">
                  <a:pos x="hc" y="b"/>
                </a:cxn>
                <a:cxn ang="cd2">
                  <a:pos x="l" y="vc"/>
                </a:cxn>
                <a:cxn ang="f24">
                  <a:pos x="f41" y="f42"/>
                </a:cxn>
                <a:cxn ang="f24">
                  <a:pos x="f43" y="f42"/>
                </a:cxn>
                <a:cxn ang="f24">
                  <a:pos x="f43" y="f44"/>
                </a:cxn>
                <a:cxn ang="f24">
                  <a:pos x="f41" y="f44"/>
                </a:cxn>
                <a:cxn ang="f24">
                  <a:pos x="f41" y="f42"/>
                </a:cxn>
              </a:cxnLst>
              <a:rect l="f37" t="f40" r="f38" b="f39"/>
              <a:pathLst>
                <a:path w="2998399" h="1058436">
                  <a:moveTo>
                    <a:pt x="f5" y="f5"/>
                  </a:moveTo>
                  <a:lnTo>
                    <a:pt x="f6" y="f5"/>
                  </a:lnTo>
                  <a:lnTo>
                    <a:pt x="f6" y="f7"/>
                  </a:lnTo>
                  <a:lnTo>
                    <a:pt x="f5" y="f7"/>
                  </a:lnTo>
                  <a:lnTo>
                    <a:pt x="f5" y="f5"/>
                  </a:lnTo>
                  <a:close/>
                </a:path>
              </a:pathLst>
            </a:custGeom>
            <a:noFill/>
            <a:ln cap="flat">
              <a:noFill/>
              <a:prstDash val="solid"/>
            </a:ln>
          </p:spPr>
          <p:txBody>
            <a:bodyPr vert="horz" wrap="square" lIns="142244" tIns="142244" rIns="142244" bIns="142244" anchor="t" anchorCtr="1" compatLnSpc="1">
              <a:noAutofit/>
            </a:bodyPr>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n-GB" sz="2000" b="1" i="0" u="none" strike="noStrike" kern="1200" cap="none" spc="0" baseline="0">
                  <a:solidFill>
                    <a:srgbClr val="000000"/>
                  </a:solidFill>
                  <a:uFillTx/>
                  <a:latin typeface="Calibri"/>
                </a:rPr>
                <a:t>July- Sept 2025</a:t>
              </a:r>
            </a:p>
            <a:p>
              <a:pPr marL="0" marR="0" lvl="0" indent="0" algn="ctr" defTabSz="888997" rtl="0" fontAlgn="auto" hangingPunct="1">
                <a:lnSpc>
                  <a:spcPct val="90000"/>
                </a:lnSpc>
                <a:spcBef>
                  <a:spcPts val="0"/>
                </a:spcBef>
                <a:spcAft>
                  <a:spcPts val="700"/>
                </a:spcAft>
                <a:buNone/>
                <a:tabLst/>
                <a:defRPr sz="1800" b="0" i="0" u="none" strike="noStrike" kern="0" cap="none" spc="0" baseline="0">
                  <a:solidFill>
                    <a:srgbClr val="000000"/>
                  </a:solidFill>
                  <a:uFillTx/>
                </a:defRPr>
              </a:pPr>
              <a:r>
                <a:rPr lang="en-GB" sz="1600" b="0" i="0" u="none" strike="noStrike" kern="1200" cap="none" spc="0" baseline="0">
                  <a:solidFill>
                    <a:srgbClr val="000000"/>
                  </a:solidFill>
                  <a:uFillTx/>
                  <a:latin typeface="Calibri"/>
                </a:rPr>
                <a:t>Procurement process </a:t>
              </a:r>
            </a:p>
          </p:txBody>
        </p:sp>
        <p:sp>
          <p:nvSpPr>
            <p:cNvPr id="9" name="Freeform: Shape 8">
              <a:extLst>
                <a:ext uri="{FF2B5EF4-FFF2-40B4-BE49-F238E27FC236}">
                  <a16:creationId xmlns:a16="http://schemas.microsoft.com/office/drawing/2014/main" id="{56C40204-8DB8-1705-4F16-BE6EC1329F71}"/>
                </a:ext>
              </a:extLst>
            </p:cNvPr>
            <p:cNvSpPr/>
            <p:nvPr/>
          </p:nvSpPr>
          <p:spPr>
            <a:xfrm>
              <a:off x="5651924" y="2722013"/>
              <a:ext cx="264609" cy="264609"/>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6A87C8"/>
            </a:solidFill>
            <a:ln w="12701" cap="flat">
              <a:solidFill>
                <a:srgbClr val="FFFFFF"/>
              </a:solidFill>
              <a:prstDash val="solid"/>
              <a:miter/>
            </a:ln>
          </p:spPr>
          <p:txBody>
            <a:bodyPr lIns="0" tIns="0" rIns="0" bIns="0"/>
            <a:lstStyle/>
            <a:p>
              <a:endParaRPr lang="en-GB"/>
            </a:p>
          </p:txBody>
        </p:sp>
        <p:sp>
          <p:nvSpPr>
            <p:cNvPr id="10" name="Freeform: Shape 9">
              <a:extLst>
                <a:ext uri="{FF2B5EF4-FFF2-40B4-BE49-F238E27FC236}">
                  <a16:creationId xmlns:a16="http://schemas.microsoft.com/office/drawing/2014/main" id="{07BB33DA-4A89-3666-7311-727D4273885C}"/>
                </a:ext>
              </a:extLst>
            </p:cNvPr>
            <p:cNvSpPr/>
            <p:nvPr/>
          </p:nvSpPr>
          <p:spPr>
            <a:xfrm>
              <a:off x="7433349" y="1531272"/>
              <a:ext cx="2998399" cy="1058436"/>
            </a:xfrm>
            <a:custGeom>
              <a:avLst/>
              <a:gdLst>
                <a:gd name="f0" fmla="val 10800000"/>
                <a:gd name="f1" fmla="val 5400000"/>
                <a:gd name="f2" fmla="val 180"/>
                <a:gd name="f3" fmla="val w"/>
                <a:gd name="f4" fmla="val h"/>
                <a:gd name="f5" fmla="val 0"/>
                <a:gd name="f6" fmla="val 2998399"/>
                <a:gd name="f7" fmla="val 1058436"/>
                <a:gd name="f8" fmla="+- 0 0 -90"/>
                <a:gd name="f9" fmla="*/ f3 1 2998399"/>
                <a:gd name="f10" fmla="*/ f4 1 1058436"/>
                <a:gd name="f11" fmla="val f5"/>
                <a:gd name="f12" fmla="val f6"/>
                <a:gd name="f13" fmla="val f7"/>
                <a:gd name="f14" fmla="*/ f8 f0 1"/>
                <a:gd name="f15" fmla="+- f13 0 f11"/>
                <a:gd name="f16" fmla="+- f12 0 f11"/>
                <a:gd name="f17" fmla="*/ f14 1 f2"/>
                <a:gd name="f18" fmla="*/ f16 1 2998399"/>
                <a:gd name="f19" fmla="*/ f15 1 1058436"/>
                <a:gd name="f20" fmla="*/ 0 f16 1"/>
                <a:gd name="f21" fmla="*/ 0 f15 1"/>
                <a:gd name="f22" fmla="*/ 2998399 f16 1"/>
                <a:gd name="f23" fmla="*/ 1058436 f15 1"/>
                <a:gd name="f24" fmla="+- f17 0 f1"/>
                <a:gd name="f25" fmla="*/ f20 1 2998399"/>
                <a:gd name="f26" fmla="*/ f21 1 1058436"/>
                <a:gd name="f27" fmla="*/ f22 1 2998399"/>
                <a:gd name="f28" fmla="*/ f23 1 1058436"/>
                <a:gd name="f29" fmla="*/ f11 1 f18"/>
                <a:gd name="f30" fmla="*/ f12 1 f18"/>
                <a:gd name="f31" fmla="*/ f11 1 f19"/>
                <a:gd name="f32" fmla="*/ f13 1 f19"/>
                <a:gd name="f33" fmla="*/ f25 1 f18"/>
                <a:gd name="f34" fmla="*/ f26 1 f19"/>
                <a:gd name="f35" fmla="*/ f27 1 f18"/>
                <a:gd name="f36" fmla="*/ f28 1 f19"/>
                <a:gd name="f37" fmla="*/ f29 f9 1"/>
                <a:gd name="f38" fmla="*/ f30 f9 1"/>
                <a:gd name="f39" fmla="*/ f32 f10 1"/>
                <a:gd name="f40" fmla="*/ f31 f10 1"/>
                <a:gd name="f41" fmla="*/ f33 f9 1"/>
                <a:gd name="f42" fmla="*/ f34 f10 1"/>
                <a:gd name="f43" fmla="*/ f35 f9 1"/>
                <a:gd name="f44" fmla="*/ f36 f10 1"/>
              </a:gdLst>
              <a:ahLst/>
              <a:cxnLst>
                <a:cxn ang="3cd4">
                  <a:pos x="hc" y="t"/>
                </a:cxn>
                <a:cxn ang="0">
                  <a:pos x="r" y="vc"/>
                </a:cxn>
                <a:cxn ang="cd4">
                  <a:pos x="hc" y="b"/>
                </a:cxn>
                <a:cxn ang="cd2">
                  <a:pos x="l" y="vc"/>
                </a:cxn>
                <a:cxn ang="f24">
                  <a:pos x="f41" y="f42"/>
                </a:cxn>
                <a:cxn ang="f24">
                  <a:pos x="f43" y="f42"/>
                </a:cxn>
                <a:cxn ang="f24">
                  <a:pos x="f43" y="f44"/>
                </a:cxn>
                <a:cxn ang="f24">
                  <a:pos x="f41" y="f44"/>
                </a:cxn>
                <a:cxn ang="f24">
                  <a:pos x="f41" y="f42"/>
                </a:cxn>
              </a:cxnLst>
              <a:rect l="f37" t="f40" r="f38" b="f39"/>
              <a:pathLst>
                <a:path w="2998399" h="1058436">
                  <a:moveTo>
                    <a:pt x="f5" y="f5"/>
                  </a:moveTo>
                  <a:lnTo>
                    <a:pt x="f6" y="f5"/>
                  </a:lnTo>
                  <a:lnTo>
                    <a:pt x="f6" y="f7"/>
                  </a:lnTo>
                  <a:lnTo>
                    <a:pt x="f5" y="f7"/>
                  </a:lnTo>
                  <a:lnTo>
                    <a:pt x="f5" y="f5"/>
                  </a:lnTo>
                  <a:close/>
                </a:path>
              </a:pathLst>
            </a:custGeom>
            <a:noFill/>
            <a:ln cap="flat">
              <a:noFill/>
              <a:prstDash val="solid"/>
            </a:ln>
          </p:spPr>
          <p:txBody>
            <a:bodyPr vert="horz" wrap="square" lIns="142244" tIns="142244" rIns="142244" bIns="142244" anchor="b" anchorCtr="1" compatLnSpc="1">
              <a:noAutofit/>
            </a:bodyPr>
            <a:lstStyle/>
            <a:p>
              <a:pPr marL="0" marR="0" lvl="0" indent="0" algn="ctr" defTabSz="888997"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n-GB" sz="2000" b="1" i="0" u="none" strike="noStrike" kern="1200" cap="none" spc="0" baseline="0">
                  <a:solidFill>
                    <a:srgbClr val="000000"/>
                  </a:solidFill>
                  <a:uFillTx/>
                  <a:latin typeface="Calibri"/>
                </a:rPr>
                <a:t>Oct-Nov 2025</a:t>
              </a:r>
            </a:p>
            <a:p>
              <a:pPr marL="0" marR="0" lvl="0" indent="0" algn="ctr" defTabSz="888997" rtl="0" fontAlgn="auto" hangingPunct="1">
                <a:lnSpc>
                  <a:spcPct val="90000"/>
                </a:lnSpc>
                <a:spcBef>
                  <a:spcPts val="0"/>
                </a:spcBef>
                <a:spcAft>
                  <a:spcPts val="700"/>
                </a:spcAft>
                <a:buNone/>
                <a:tabLst/>
                <a:defRPr sz="1800" b="0" i="0" u="none" strike="noStrike" kern="0" cap="none" spc="0" baseline="0">
                  <a:solidFill>
                    <a:srgbClr val="000000"/>
                  </a:solidFill>
                  <a:uFillTx/>
                </a:defRPr>
              </a:pPr>
              <a:r>
                <a:rPr lang="en-GB" sz="1600" b="0" i="0" u="none" strike="noStrike" kern="1200" cap="none" spc="0" baseline="0">
                  <a:solidFill>
                    <a:srgbClr val="000000"/>
                  </a:solidFill>
                  <a:uFillTx/>
                  <a:latin typeface="Calibri"/>
                </a:rPr>
                <a:t>Go live delivery </a:t>
              </a:r>
            </a:p>
          </p:txBody>
        </p:sp>
        <p:sp>
          <p:nvSpPr>
            <p:cNvPr id="11" name="Freeform: Shape 10">
              <a:extLst>
                <a:ext uri="{FF2B5EF4-FFF2-40B4-BE49-F238E27FC236}">
                  <a16:creationId xmlns:a16="http://schemas.microsoft.com/office/drawing/2014/main" id="{AB2BF450-4716-0D84-806D-0E4A18EDE589}"/>
                </a:ext>
              </a:extLst>
            </p:cNvPr>
            <p:cNvSpPr/>
            <p:nvPr/>
          </p:nvSpPr>
          <p:spPr>
            <a:xfrm>
              <a:off x="8800240" y="2722013"/>
              <a:ext cx="264609" cy="264609"/>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9EADD8"/>
            </a:solidFill>
            <a:ln w="12701" cap="flat">
              <a:solidFill>
                <a:srgbClr val="FFFFFF"/>
              </a:solidFill>
              <a:prstDash val="solid"/>
              <a:miter/>
            </a:ln>
          </p:spPr>
          <p:txBody>
            <a:bodyPr lIns="0" tIns="0" rIns="0" bIns="0"/>
            <a:lstStyle/>
            <a:p>
              <a:endParaRPr lang="en-GB"/>
            </a:p>
          </p:txBody>
        </p:sp>
      </p:grpSp>
      <p:sp>
        <p:nvSpPr>
          <p:cNvPr id="12" name="TextBox 13">
            <a:extLst>
              <a:ext uri="{FF2B5EF4-FFF2-40B4-BE49-F238E27FC236}">
                <a16:creationId xmlns:a16="http://schemas.microsoft.com/office/drawing/2014/main" id="{4090490F-5E8A-4B06-12F3-873EED169107}"/>
              </a:ext>
            </a:extLst>
          </p:cNvPr>
          <p:cNvSpPr txBox="1"/>
          <p:nvPr/>
        </p:nvSpPr>
        <p:spPr>
          <a:xfrm>
            <a:off x="280772" y="4512354"/>
            <a:ext cx="10712936" cy="1938994"/>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1" i="0" u="none" strike="noStrike" kern="1200" cap="none" spc="0" baseline="0">
                <a:solidFill>
                  <a:srgbClr val="000000"/>
                </a:solidFill>
                <a:uFillTx/>
                <a:latin typeface="Calibri"/>
              </a:rPr>
              <a:t>Next steps </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2400" b="0" i="0" u="none" strike="noStrike" kern="1200" cap="none" spc="0" baseline="0">
              <a:solidFill>
                <a:srgbClr val="000000"/>
              </a:solidFill>
              <a:uFillTx/>
              <a:latin typeface="Calibri"/>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Calibri"/>
              </a:rPr>
              <a:t>In person event 14</a:t>
            </a:r>
            <a:r>
              <a:rPr lang="en-GB" sz="2400" b="0" i="0" u="none" strike="noStrike" kern="1200" cap="none" spc="0" baseline="30000">
                <a:solidFill>
                  <a:srgbClr val="000000"/>
                </a:solidFill>
                <a:uFillTx/>
                <a:latin typeface="Calibri"/>
              </a:rPr>
              <a:t>th</a:t>
            </a:r>
            <a:r>
              <a:rPr lang="en-GB" sz="2400" b="0" i="0" u="none" strike="noStrike" kern="1200" cap="none" spc="0" baseline="0">
                <a:solidFill>
                  <a:srgbClr val="000000"/>
                </a:solidFill>
                <a:uFillTx/>
                <a:latin typeface="Calibri"/>
              </a:rPr>
              <a:t> February in York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2400" b="0" i="0" u="none" strike="noStrike" kern="1200" cap="none" spc="0" baseline="0">
              <a:solidFill>
                <a:srgbClr val="000000"/>
              </a:solidFill>
              <a:uFillTx/>
              <a:latin typeface="Calibri"/>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Calibri"/>
              </a:rPr>
              <a:t>Market engagement events in throughout March </a:t>
            </a:r>
          </a:p>
        </p:txBody>
      </p:sp>
    </p:spTree>
    <p:extLst>
      <p:ext uri="{BB962C8B-B14F-4D97-AF65-F5344CB8AC3E}">
        <p14:creationId xmlns:p14="http://schemas.microsoft.com/office/powerpoint/2010/main" val="782042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4B236E-90FE-D2F4-56C1-2FC6C37F46A0}"/>
              </a:ext>
            </a:extLst>
          </p:cNvPr>
          <p:cNvSpPr txBox="1"/>
          <p:nvPr/>
        </p:nvSpPr>
        <p:spPr>
          <a:xfrm>
            <a:off x="483476" y="672663"/>
            <a:ext cx="10002436" cy="4858702"/>
          </a:xfrm>
          <a:prstGeom prst="rect">
            <a:avLst/>
          </a:prstGeom>
          <a:noFill/>
        </p:spPr>
        <p:txBody>
          <a:bodyPr wrap="square" rtlCol="0">
            <a:spAutoFit/>
          </a:bodyPr>
          <a:lstStyle/>
          <a:p>
            <a:r>
              <a:rPr lang="en-GB" sz="3600" b="1">
                <a:solidFill>
                  <a:schemeClr val="accent1"/>
                </a:solidFill>
              </a:rPr>
              <a:t>Next Steps…</a:t>
            </a:r>
          </a:p>
          <a:p>
            <a:endParaRPr lang="en-GB" sz="2000" b="1">
              <a:solidFill>
                <a:schemeClr val="accent1"/>
              </a:solidFill>
            </a:endParaRPr>
          </a:p>
          <a:p>
            <a:endParaRPr lang="en-GB" sz="2000" b="1">
              <a:solidFill>
                <a:schemeClr val="accent1"/>
              </a:solidFill>
            </a:endParaRPr>
          </a:p>
          <a:p>
            <a:pPr marL="342900" indent="-342900">
              <a:lnSpc>
                <a:spcPct val="107000"/>
              </a:lnSpc>
              <a:spcAft>
                <a:spcPts val="800"/>
              </a:spcAft>
              <a:buFont typeface="Arial" panose="020B0604020202020204" pitchFamily="34" charset="0"/>
              <a:buChar char="•"/>
            </a:pPr>
            <a:r>
              <a:rPr lang="en-GB" sz="2400">
                <a:ea typeface="Calibri" panose="020F0502020204030204" pitchFamily="34" charset="0"/>
                <a:cs typeface="Times New Roman" panose="02020603050405020304" pitchFamily="18" charset="0"/>
              </a:rPr>
              <a:t>Survey: W</a:t>
            </a:r>
            <a:r>
              <a:rPr lang="en-GB" sz="2400">
                <a:effectLst/>
                <a:ea typeface="Calibri" panose="020F0502020204030204" pitchFamily="34" charset="0"/>
                <a:cs typeface="Times New Roman" panose="02020603050405020304" pitchFamily="18" charset="0"/>
              </a:rPr>
              <a:t>ork, Health and Skills. </a:t>
            </a:r>
            <a:r>
              <a:rPr lang="en-GB" sz="2400" b="1">
                <a:effectLst/>
                <a:ea typeface="Calibri" panose="020F0502020204030204" pitchFamily="34" charset="0"/>
                <a:cs typeface="Times New Roman" panose="02020603050405020304" pitchFamily="18" charset="0"/>
              </a:rPr>
              <a:t>Please return by Friday 31</a:t>
            </a:r>
            <a:r>
              <a:rPr lang="en-GB" sz="2400" b="1" baseline="30000">
                <a:effectLst/>
                <a:ea typeface="Calibri" panose="020F0502020204030204" pitchFamily="34" charset="0"/>
                <a:cs typeface="Times New Roman" panose="02020603050405020304" pitchFamily="18" charset="0"/>
              </a:rPr>
              <a:t>st</a:t>
            </a:r>
            <a:r>
              <a:rPr lang="en-GB" sz="2400" b="1">
                <a:effectLst/>
                <a:ea typeface="Calibri" panose="020F0502020204030204" pitchFamily="34" charset="0"/>
                <a:cs typeface="Times New Roman" panose="02020603050405020304" pitchFamily="18" charset="0"/>
              </a:rPr>
              <a:t> January</a:t>
            </a:r>
          </a:p>
          <a:p>
            <a:pPr>
              <a:lnSpc>
                <a:spcPct val="107000"/>
              </a:lnSpc>
              <a:spcAft>
                <a:spcPts val="800"/>
              </a:spcAft>
            </a:pPr>
            <a:endParaRPr lang="en-GB" sz="2400" b="1">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n-GB" sz="2400">
                <a:ea typeface="Calibri" panose="020F0502020204030204" pitchFamily="34" charset="0"/>
                <a:cs typeface="Times New Roman" panose="02020603050405020304" pitchFamily="18" charset="0"/>
              </a:rPr>
              <a:t>In Person Event: </a:t>
            </a:r>
            <a:r>
              <a:rPr lang="en-GB" sz="2400" b="1">
                <a:ea typeface="Calibri" panose="020F0502020204030204" pitchFamily="34" charset="0"/>
                <a:cs typeface="Times New Roman" panose="02020603050405020304" pitchFamily="18" charset="0"/>
              </a:rPr>
              <a:t>Friday 14</a:t>
            </a:r>
            <a:r>
              <a:rPr lang="en-GB" sz="2400" b="1" baseline="30000">
                <a:ea typeface="Calibri" panose="020F0502020204030204" pitchFamily="34" charset="0"/>
                <a:cs typeface="Times New Roman" panose="02020603050405020304" pitchFamily="18" charset="0"/>
              </a:rPr>
              <a:t>th</a:t>
            </a:r>
            <a:r>
              <a:rPr lang="en-GB" sz="2400" b="1">
                <a:ea typeface="Calibri" panose="020F0502020204030204" pitchFamily="34" charset="0"/>
                <a:cs typeface="Times New Roman" panose="02020603050405020304" pitchFamily="18" charset="0"/>
              </a:rPr>
              <a:t> February, The Milner, York</a:t>
            </a:r>
          </a:p>
          <a:p>
            <a:pPr marL="342900" indent="-342900">
              <a:lnSpc>
                <a:spcPct val="107000"/>
              </a:lnSpc>
              <a:spcAft>
                <a:spcPts val="800"/>
              </a:spcAft>
              <a:buFont typeface="Arial" panose="020B0604020202020204" pitchFamily="34" charset="0"/>
              <a:buChar char="•"/>
            </a:pPr>
            <a:endParaRPr lang="en-GB" sz="2400" b="1">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n-GB" sz="2400">
                <a:ea typeface="Calibri" panose="020F0502020204030204" pitchFamily="34" charset="0"/>
                <a:cs typeface="Times New Roman" panose="02020603050405020304" pitchFamily="18" charset="0"/>
              </a:rPr>
              <a:t>Connect to Work Partner Events – March (dates to be confirmed)</a:t>
            </a:r>
            <a:endParaRPr lang="en-GB"/>
          </a:p>
          <a:p>
            <a:endParaRPr lang="en-GB" sz="3600" b="1">
              <a:solidFill>
                <a:schemeClr val="accent1"/>
              </a:solidFill>
            </a:endParaRPr>
          </a:p>
          <a:p>
            <a:endParaRPr lang="en-GB" sz="3600">
              <a:solidFill>
                <a:schemeClr val="accent1"/>
              </a:solidFill>
            </a:endParaRPr>
          </a:p>
        </p:txBody>
      </p:sp>
    </p:spTree>
    <p:extLst>
      <p:ext uri="{BB962C8B-B14F-4D97-AF65-F5344CB8AC3E}">
        <p14:creationId xmlns:p14="http://schemas.microsoft.com/office/powerpoint/2010/main" val="3022558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4B236E-90FE-D2F4-56C1-2FC6C37F46A0}"/>
              </a:ext>
            </a:extLst>
          </p:cNvPr>
          <p:cNvSpPr txBox="1"/>
          <p:nvPr/>
        </p:nvSpPr>
        <p:spPr>
          <a:xfrm>
            <a:off x="391886" y="553916"/>
            <a:ext cx="10616540" cy="5447645"/>
          </a:xfrm>
          <a:prstGeom prst="rect">
            <a:avLst/>
          </a:prstGeom>
          <a:noFill/>
        </p:spPr>
        <p:txBody>
          <a:bodyPr wrap="square" rtlCol="0">
            <a:spAutoFit/>
          </a:bodyPr>
          <a:lstStyle/>
          <a:p>
            <a:r>
              <a:rPr lang="en-GB" sz="3600" b="1">
                <a:solidFill>
                  <a:schemeClr val="accent1"/>
                </a:solidFill>
              </a:rPr>
              <a:t>Webinar Running Order…</a:t>
            </a:r>
          </a:p>
          <a:p>
            <a:r>
              <a:rPr lang="en-GB" sz="2400">
                <a:solidFill>
                  <a:schemeClr val="accent1"/>
                </a:solidFill>
              </a:rPr>
              <a:t> </a:t>
            </a:r>
          </a:p>
          <a:p>
            <a:r>
              <a:rPr lang="en-GB" sz="2400">
                <a:solidFill>
                  <a:schemeClr val="accent1"/>
                </a:solidFill>
              </a:rPr>
              <a:t>Update on the Get Britain Working Inactivity Trailblazer – Tracy Watts, Skills &amp; Employability Manager, YNYCA</a:t>
            </a:r>
          </a:p>
          <a:p>
            <a:endParaRPr lang="en-GB" sz="2400"/>
          </a:p>
          <a:p>
            <a:r>
              <a:rPr lang="en-GB" sz="2400"/>
              <a:t>Economic Inactivity In York &amp; North Yorkshire: A Snapshot – Chris Chester, Delivery Officer YNYCA</a:t>
            </a:r>
          </a:p>
          <a:p>
            <a:endParaRPr lang="en-GB" sz="2400">
              <a:solidFill>
                <a:schemeClr val="accent1"/>
              </a:solidFill>
            </a:endParaRPr>
          </a:p>
          <a:p>
            <a:r>
              <a:rPr lang="en-GB" sz="2400">
                <a:solidFill>
                  <a:schemeClr val="accent1"/>
                </a:solidFill>
              </a:rPr>
              <a:t>Update on Connect to Work Programme – Abi Player, Skills Officer, YNYCA</a:t>
            </a:r>
          </a:p>
          <a:p>
            <a:endParaRPr lang="en-GB" sz="2400">
              <a:solidFill>
                <a:schemeClr val="accent1"/>
              </a:solidFill>
            </a:endParaRPr>
          </a:p>
          <a:p>
            <a:r>
              <a:rPr lang="en-GB" sz="2400"/>
              <a:t>Next Steps &amp; Closing – Tracy Watts</a:t>
            </a:r>
            <a:endParaRPr lang="en-GB" b="1">
              <a:solidFill>
                <a:schemeClr val="accent1"/>
              </a:solidFill>
            </a:endParaRPr>
          </a:p>
          <a:p>
            <a:endParaRPr lang="en-GB" sz="3600" b="1">
              <a:solidFill>
                <a:schemeClr val="accent1"/>
              </a:solidFill>
            </a:endParaRPr>
          </a:p>
          <a:p>
            <a:endParaRPr lang="en-GB" sz="3600">
              <a:solidFill>
                <a:schemeClr val="accent1"/>
              </a:solidFill>
            </a:endParaRPr>
          </a:p>
        </p:txBody>
      </p:sp>
    </p:spTree>
    <p:extLst>
      <p:ext uri="{BB962C8B-B14F-4D97-AF65-F5344CB8AC3E}">
        <p14:creationId xmlns:p14="http://schemas.microsoft.com/office/powerpoint/2010/main" val="12853332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4B236E-90FE-D2F4-56C1-2FC6C37F46A0}"/>
              </a:ext>
            </a:extLst>
          </p:cNvPr>
          <p:cNvSpPr txBox="1"/>
          <p:nvPr/>
        </p:nvSpPr>
        <p:spPr>
          <a:xfrm>
            <a:off x="483476" y="672663"/>
            <a:ext cx="5286274" cy="7409080"/>
          </a:xfrm>
          <a:prstGeom prst="rect">
            <a:avLst/>
          </a:prstGeom>
          <a:noFill/>
        </p:spPr>
        <p:txBody>
          <a:bodyPr wrap="square" lIns="91440" tIns="45720" rIns="91440" bIns="45720" rtlCol="0" anchor="t">
            <a:spAutoFit/>
          </a:bodyPr>
          <a:lstStyle/>
          <a:p>
            <a:endParaRPr lang="en-GB" sz="2400" b="1">
              <a:ea typeface="Roboto"/>
              <a:cs typeface="Roboto"/>
            </a:endParaRPr>
          </a:p>
          <a:p>
            <a:endParaRPr lang="en-GB" sz="2400" b="1">
              <a:ea typeface="Roboto"/>
              <a:cs typeface="Roboto"/>
            </a:endParaRPr>
          </a:p>
          <a:p>
            <a:endParaRPr lang="en-GB" sz="2400" b="1">
              <a:ea typeface="Roboto"/>
              <a:cs typeface="Roboto"/>
            </a:endParaRPr>
          </a:p>
          <a:p>
            <a:pPr marL="342900" indent="-342900">
              <a:buFont typeface="Arial"/>
              <a:buChar char="•"/>
            </a:pPr>
            <a:r>
              <a:rPr lang="en-GB" sz="2400">
                <a:ea typeface="Roboto"/>
                <a:cs typeface="Roboto"/>
              </a:rPr>
              <a:t>Scan the QR code to complete our survey</a:t>
            </a:r>
          </a:p>
          <a:p>
            <a:pPr>
              <a:lnSpc>
                <a:spcPct val="107000"/>
              </a:lnSpc>
              <a:spcAft>
                <a:spcPts val="800"/>
              </a:spcAft>
            </a:pPr>
            <a:endParaRPr lang="en-GB" sz="2400">
              <a:effectLst/>
              <a:ea typeface="Calibri"/>
              <a:cs typeface="Times New Roman"/>
            </a:endParaRPr>
          </a:p>
          <a:p>
            <a:pPr marL="342900" indent="-342900">
              <a:lnSpc>
                <a:spcPct val="107000"/>
              </a:lnSpc>
              <a:spcAft>
                <a:spcPts val="800"/>
              </a:spcAft>
              <a:buFont typeface="Arial"/>
              <a:buChar char="•"/>
            </a:pPr>
            <a:r>
              <a:rPr lang="en-GB" sz="2400">
                <a:ea typeface="Calibri"/>
                <a:cs typeface="Times New Roman"/>
              </a:rPr>
              <a:t>Registration for our event on Friday 14</a:t>
            </a:r>
            <a:r>
              <a:rPr lang="en-GB" sz="2400" baseline="30000">
                <a:ea typeface="Calibri"/>
                <a:cs typeface="Times New Roman"/>
              </a:rPr>
              <a:t>th</a:t>
            </a:r>
            <a:r>
              <a:rPr lang="en-GB" sz="2400">
                <a:ea typeface="Calibri"/>
                <a:cs typeface="Times New Roman"/>
              </a:rPr>
              <a:t> February, The Milner, York, is open on our website now:</a:t>
            </a:r>
            <a:br>
              <a:rPr lang="en-GB" sz="2400">
                <a:ea typeface="Calibri"/>
                <a:cs typeface="Times New Roman"/>
              </a:rPr>
            </a:br>
            <a:br>
              <a:rPr lang="en-GB" sz="2400">
                <a:ea typeface="Calibri" panose="020F0502020204030204" pitchFamily="34" charset="0"/>
                <a:cs typeface="Times New Roman" panose="02020603050405020304" pitchFamily="18" charset="0"/>
              </a:rPr>
            </a:br>
            <a:r>
              <a:rPr lang="en-GB" sz="2400" b="1">
                <a:ea typeface="Calibri"/>
                <a:cs typeface="Times New Roman"/>
              </a:rPr>
              <a:t>yorknorthyorks-ca.gov.uk</a:t>
            </a:r>
            <a:br>
              <a:rPr lang="en-GB" sz="2400" b="1">
                <a:ea typeface="Calibri" panose="020F0502020204030204" pitchFamily="34" charset="0"/>
                <a:cs typeface="Times New Roman" panose="02020603050405020304" pitchFamily="18" charset="0"/>
              </a:rPr>
            </a:br>
            <a:br>
              <a:rPr lang="en-GB" sz="2400" b="1">
                <a:ea typeface="Calibri" panose="020F0502020204030204" pitchFamily="34" charset="0"/>
                <a:cs typeface="Times New Roman" panose="02020603050405020304" pitchFamily="18" charset="0"/>
              </a:rPr>
            </a:br>
            <a:endParaRPr lang="en-GB" sz="2400" b="1">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endParaRPr lang="en-GB" sz="2400" b="1">
              <a:ea typeface="Calibri" panose="020F0502020204030204" pitchFamily="34" charset="0"/>
              <a:cs typeface="Times New Roman" panose="02020603050405020304" pitchFamily="18" charset="0"/>
            </a:endParaRPr>
          </a:p>
          <a:p>
            <a:pPr>
              <a:lnSpc>
                <a:spcPct val="107000"/>
              </a:lnSpc>
              <a:spcAft>
                <a:spcPts val="800"/>
              </a:spcAft>
            </a:pPr>
            <a:endParaRPr lang="en-GB" sz="2400">
              <a:ea typeface="Calibri"/>
              <a:cs typeface="Times New Roman"/>
            </a:endParaRPr>
          </a:p>
          <a:p>
            <a:endParaRPr lang="en-GB" sz="3600" b="1">
              <a:solidFill>
                <a:schemeClr val="accent1"/>
              </a:solidFill>
            </a:endParaRPr>
          </a:p>
          <a:p>
            <a:endParaRPr lang="en-GB" sz="3600">
              <a:solidFill>
                <a:schemeClr val="accent1"/>
              </a:solidFill>
            </a:endParaRPr>
          </a:p>
        </p:txBody>
      </p:sp>
      <p:pic>
        <p:nvPicPr>
          <p:cNvPr id="2" name="Picture 1" descr="A qr code with a white background&#10;&#10;Description automatically generated">
            <a:extLst>
              <a:ext uri="{FF2B5EF4-FFF2-40B4-BE49-F238E27FC236}">
                <a16:creationId xmlns:a16="http://schemas.microsoft.com/office/drawing/2014/main" id="{2A7D76BD-CB16-084D-0B59-F28EC0B2CB48}"/>
              </a:ext>
            </a:extLst>
          </p:cNvPr>
          <p:cNvPicPr>
            <a:picLocks noChangeAspect="1"/>
          </p:cNvPicPr>
          <p:nvPr/>
        </p:nvPicPr>
        <p:blipFill>
          <a:blip r:embed="rId2"/>
          <a:stretch>
            <a:fillRect/>
          </a:stretch>
        </p:blipFill>
        <p:spPr>
          <a:xfrm>
            <a:off x="6745885" y="1371600"/>
            <a:ext cx="4114800" cy="4114800"/>
          </a:xfrm>
          <a:prstGeom prst="rect">
            <a:avLst/>
          </a:prstGeom>
        </p:spPr>
      </p:pic>
    </p:spTree>
    <p:extLst>
      <p:ext uri="{BB962C8B-B14F-4D97-AF65-F5344CB8AC3E}">
        <p14:creationId xmlns:p14="http://schemas.microsoft.com/office/powerpoint/2010/main" val="1700539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4B236E-90FE-D2F4-56C1-2FC6C37F46A0}"/>
              </a:ext>
            </a:extLst>
          </p:cNvPr>
          <p:cNvSpPr txBox="1"/>
          <p:nvPr/>
        </p:nvSpPr>
        <p:spPr>
          <a:xfrm>
            <a:off x="391886" y="553916"/>
            <a:ext cx="9179626" cy="8463855"/>
          </a:xfrm>
          <a:prstGeom prst="rect">
            <a:avLst/>
          </a:prstGeom>
          <a:noFill/>
        </p:spPr>
        <p:txBody>
          <a:bodyPr wrap="square" rtlCol="0">
            <a:spAutoFit/>
          </a:bodyPr>
          <a:lstStyle/>
          <a:p>
            <a:r>
              <a:rPr lang="en-GB" sz="3600" b="1">
                <a:solidFill>
                  <a:schemeClr val="accent1"/>
                </a:solidFill>
              </a:rPr>
              <a:t>Get Britain Working – Inactivity Trailblazer</a:t>
            </a:r>
          </a:p>
          <a:p>
            <a:r>
              <a:rPr lang="en-GB" sz="3600" b="1">
                <a:solidFill>
                  <a:schemeClr val="accent1"/>
                </a:solidFill>
              </a:rPr>
              <a:t> </a:t>
            </a:r>
          </a:p>
          <a:p>
            <a:endParaRPr lang="en-GB" sz="2000" b="1">
              <a:solidFill>
                <a:schemeClr val="accent1"/>
              </a:solidFill>
            </a:endParaRPr>
          </a:p>
          <a:p>
            <a:pPr marL="342900" indent="-342900">
              <a:buFont typeface="Arial" panose="020B0604020202020204" pitchFamily="34" charset="0"/>
              <a:buChar char="•"/>
            </a:pPr>
            <a:r>
              <a:rPr lang="en-GB" sz="2400"/>
              <a:t>£125M in 8 areas across England and Wales to mobilise local work, health and skills support and join up local support services.</a:t>
            </a:r>
          </a:p>
          <a:p>
            <a:pPr marL="342900" indent="-342900">
              <a:buFont typeface="Arial" panose="020B0604020202020204" pitchFamily="34" charset="0"/>
              <a:buChar char="•"/>
            </a:pPr>
            <a:endParaRPr lang="en-GB" sz="2400"/>
          </a:p>
          <a:p>
            <a:pPr marL="342900" indent="-342900">
              <a:buFont typeface="Arial" panose="020B0604020202020204" pitchFamily="34" charset="0"/>
              <a:buChar char="•"/>
            </a:pPr>
            <a:r>
              <a:rPr lang="en-GB" sz="2400"/>
              <a:t>Trailblazers are scheduled to run from April 2025-March 2026.</a:t>
            </a:r>
          </a:p>
          <a:p>
            <a:pPr marL="342900" indent="-342900">
              <a:buFont typeface="Arial" panose="020B0604020202020204" pitchFamily="34" charset="0"/>
              <a:buChar char="•"/>
            </a:pPr>
            <a:endParaRPr lang="en-GB" sz="2400"/>
          </a:p>
          <a:p>
            <a:pPr marL="342900" indent="-342900">
              <a:buFont typeface="Arial" panose="020B0604020202020204" pitchFamily="34" charset="0"/>
              <a:buChar char="•"/>
            </a:pPr>
            <a:r>
              <a:rPr lang="en-GB" sz="2400">
                <a:effectLst/>
                <a:ea typeface="Aptos" panose="020B0004020202020204" pitchFamily="34" charset="0"/>
                <a:cs typeface="Times New Roman" panose="02020603050405020304" pitchFamily="18" charset="0"/>
              </a:rPr>
              <a:t>Each inactivity trailblazer will receive up to £10m funding to deliver the approach in 2025/26</a:t>
            </a:r>
            <a:endParaRPr lang="en-GB" sz="2400"/>
          </a:p>
          <a:p>
            <a:endParaRPr lang="en-GB" sz="2000"/>
          </a:p>
          <a:p>
            <a:endParaRPr lang="en-GB" sz="2400"/>
          </a:p>
          <a:p>
            <a:endParaRPr lang="en-GB" sz="2400"/>
          </a:p>
          <a:p>
            <a:endParaRPr lang="en-GB" sz="2400"/>
          </a:p>
          <a:p>
            <a:endParaRPr lang="en-GB" sz="2400"/>
          </a:p>
          <a:p>
            <a:endParaRPr lang="en-GB" b="1">
              <a:solidFill>
                <a:schemeClr val="accent1"/>
              </a:solidFill>
            </a:endParaRPr>
          </a:p>
          <a:p>
            <a:endParaRPr lang="en-GB" b="1">
              <a:solidFill>
                <a:schemeClr val="accent1"/>
              </a:solidFill>
            </a:endParaRPr>
          </a:p>
          <a:p>
            <a:endParaRPr lang="en-GB" b="1">
              <a:solidFill>
                <a:schemeClr val="accent1"/>
              </a:solidFill>
            </a:endParaRPr>
          </a:p>
          <a:p>
            <a:endParaRPr lang="en-GB" b="1">
              <a:solidFill>
                <a:schemeClr val="accent1"/>
              </a:solidFill>
            </a:endParaRPr>
          </a:p>
          <a:p>
            <a:endParaRPr lang="en-GB" sz="3600" b="1">
              <a:solidFill>
                <a:schemeClr val="accent1"/>
              </a:solidFill>
            </a:endParaRPr>
          </a:p>
          <a:p>
            <a:endParaRPr lang="en-GB" sz="3600">
              <a:solidFill>
                <a:schemeClr val="accent1"/>
              </a:solidFill>
            </a:endParaRPr>
          </a:p>
        </p:txBody>
      </p:sp>
    </p:spTree>
    <p:extLst>
      <p:ext uri="{BB962C8B-B14F-4D97-AF65-F5344CB8AC3E}">
        <p14:creationId xmlns:p14="http://schemas.microsoft.com/office/powerpoint/2010/main" val="3387588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4B236E-90FE-D2F4-56C1-2FC6C37F46A0}"/>
              </a:ext>
            </a:extLst>
          </p:cNvPr>
          <p:cNvSpPr txBox="1"/>
          <p:nvPr/>
        </p:nvSpPr>
        <p:spPr>
          <a:xfrm>
            <a:off x="364725" y="197663"/>
            <a:ext cx="11237467" cy="6678751"/>
          </a:xfrm>
          <a:prstGeom prst="rect">
            <a:avLst/>
          </a:prstGeom>
          <a:noFill/>
        </p:spPr>
        <p:txBody>
          <a:bodyPr wrap="square" rtlCol="0">
            <a:spAutoFit/>
          </a:bodyPr>
          <a:lstStyle/>
          <a:p>
            <a:r>
              <a:rPr lang="en-GB" sz="3600" b="1">
                <a:solidFill>
                  <a:schemeClr val="accent1"/>
                </a:solidFill>
              </a:rPr>
              <a:t>Get Britain Working – Inactivity Trailblazer </a:t>
            </a:r>
          </a:p>
          <a:p>
            <a:endParaRPr lang="en-GB" sz="2000"/>
          </a:p>
          <a:p>
            <a:r>
              <a:rPr lang="en-GB" sz="2400">
                <a:effectLst/>
                <a:ea typeface="Times New Roman" panose="02020603050405020304" pitchFamily="18" charset="0"/>
                <a:cs typeface="Arial" panose="020B0604020202020204" pitchFamily="34" charset="0"/>
              </a:rPr>
              <a:t>The three key objectives of economically inactive trailblazers are to:</a:t>
            </a:r>
          </a:p>
          <a:p>
            <a:endParaRPr lang="en-GB" sz="2400">
              <a:effectLst/>
              <a:ea typeface="Times New Roman" panose="02020603050405020304" pitchFamily="18" charset="0"/>
              <a:cs typeface="Arial" panose="020B0604020202020204" pitchFamily="34" charset="0"/>
            </a:endParaRPr>
          </a:p>
          <a:p>
            <a:pPr marL="342900" indent="-342900">
              <a:buFont typeface="Arial" panose="020B0604020202020204" pitchFamily="34" charset="0"/>
              <a:buChar char="•"/>
            </a:pPr>
            <a:r>
              <a:rPr lang="en-GB" sz="2400">
                <a:effectLst/>
                <a:ea typeface="Times New Roman" panose="02020603050405020304" pitchFamily="18" charset="0"/>
                <a:cs typeface="Arial" panose="020B0604020202020204" pitchFamily="34" charset="0"/>
              </a:rPr>
              <a:t>Maximise the reach, effectiveness and impact of the range of existing services that could support people who are economically inactive to participate in the labour market, by transforming how partners and services work together locally;</a:t>
            </a:r>
          </a:p>
          <a:p>
            <a:pPr marL="342900" indent="-342900">
              <a:buFont typeface="Arial" panose="020B0604020202020204" pitchFamily="34" charset="0"/>
              <a:buChar char="•"/>
            </a:pPr>
            <a:endParaRPr lang="en-GB" sz="2400">
              <a:effectLst/>
              <a:ea typeface="Times New Roman" panose="02020603050405020304" pitchFamily="18" charset="0"/>
              <a:cs typeface="Arial" panose="020B0604020202020204" pitchFamily="34" charset="0"/>
            </a:endParaRPr>
          </a:p>
          <a:p>
            <a:pPr marL="342900" indent="-342900">
              <a:buFont typeface="Arial" panose="020B0604020202020204" pitchFamily="34" charset="0"/>
              <a:buChar char="•"/>
            </a:pPr>
            <a:r>
              <a:rPr lang="en-GB" sz="2400">
                <a:effectLst/>
                <a:ea typeface="Times New Roman" panose="02020603050405020304" pitchFamily="18" charset="0"/>
                <a:cs typeface="Arial" panose="020B0604020202020204" pitchFamily="34" charset="0"/>
              </a:rPr>
              <a:t>Test new and innovative approaches to: </a:t>
            </a:r>
            <a:r>
              <a:rPr lang="en-US" sz="2400">
                <a:effectLst/>
                <a:ea typeface="Times New Roman" panose="02020603050405020304" pitchFamily="18" charset="0"/>
              </a:rPr>
              <a:t>​</a:t>
            </a:r>
            <a:endParaRPr lang="en-GB" sz="2400">
              <a:ea typeface="Times New Roman" panose="02020603050405020304" pitchFamily="18" charset="0"/>
            </a:endParaRPr>
          </a:p>
          <a:p>
            <a:pPr marL="1257300" lvl="2" indent="-342900">
              <a:buFont typeface="Wingdings" panose="05000000000000000000" pitchFamily="2" charset="2"/>
              <a:buChar char="Ø"/>
            </a:pPr>
            <a:r>
              <a:rPr lang="en-GB" sz="2400">
                <a:effectLst/>
                <a:ea typeface="Times New Roman" panose="02020603050405020304" pitchFamily="18" charset="0"/>
                <a:cs typeface="Arial" panose="020B0604020202020204" pitchFamily="34" charset="0"/>
              </a:rPr>
              <a:t>Identifying and engaging people who are economically inactive</a:t>
            </a:r>
            <a:r>
              <a:rPr lang="en-US" sz="2400">
                <a:effectLst/>
                <a:ea typeface="Times New Roman" panose="02020603050405020304" pitchFamily="18" charset="0"/>
              </a:rPr>
              <a:t>​</a:t>
            </a:r>
          </a:p>
          <a:p>
            <a:pPr marL="1257300" lvl="2" indent="-342900">
              <a:buFont typeface="Wingdings" panose="05000000000000000000" pitchFamily="2" charset="2"/>
              <a:buChar char="Ø"/>
            </a:pPr>
            <a:r>
              <a:rPr lang="en-GB" sz="2400">
                <a:effectLst/>
                <a:ea typeface="Times New Roman" panose="02020603050405020304" pitchFamily="18" charset="0"/>
                <a:cs typeface="Arial" panose="020B0604020202020204" pitchFamily="34" charset="0"/>
              </a:rPr>
              <a:t>Supporting people who are economically inactive to participate in the labour market</a:t>
            </a:r>
            <a:r>
              <a:rPr lang="en-US" sz="2400">
                <a:effectLst/>
                <a:ea typeface="Times New Roman" panose="02020603050405020304" pitchFamily="18" charset="0"/>
              </a:rPr>
              <a:t>; </a:t>
            </a:r>
            <a:r>
              <a:rPr lang="en-US" sz="2400">
                <a:effectLst/>
                <a:ea typeface="Times New Roman" panose="02020603050405020304" pitchFamily="18" charset="0"/>
                <a:cs typeface="Arial" panose="020B0604020202020204" pitchFamily="34" charset="0"/>
              </a:rPr>
              <a:t>and</a:t>
            </a:r>
          </a:p>
          <a:p>
            <a:pPr marL="1257300" lvl="2" indent="-342900">
              <a:buFont typeface="Wingdings" panose="05000000000000000000" pitchFamily="2" charset="2"/>
              <a:buChar char="Ø"/>
            </a:pPr>
            <a:endParaRPr lang="en-US" sz="2400">
              <a:effectLst/>
              <a:ea typeface="Times New Roman" panose="02020603050405020304" pitchFamily="18" charset="0"/>
              <a:cs typeface="Arial" panose="020B0604020202020204" pitchFamily="34" charset="0"/>
            </a:endParaRPr>
          </a:p>
          <a:p>
            <a:pPr marL="342900" indent="-342900">
              <a:buFont typeface="Arial" panose="020B0604020202020204" pitchFamily="34" charset="0"/>
              <a:buChar char="•"/>
            </a:pPr>
            <a:r>
              <a:rPr lang="en-GB" sz="2400">
                <a:effectLst/>
                <a:ea typeface="Times New Roman" panose="02020603050405020304" pitchFamily="18" charset="0"/>
                <a:cs typeface="Arial" panose="020B0604020202020204" pitchFamily="34" charset="0"/>
              </a:rPr>
              <a:t>Provide a platform for longer-term systems reform, to deliver a coherent, joined-up local work, health and skills offer</a:t>
            </a:r>
            <a:r>
              <a:rPr lang="en-GB" sz="2400">
                <a:effectLst/>
                <a:ea typeface="Times New Roman" panose="02020603050405020304" pitchFamily="18" charset="0"/>
              </a:rPr>
              <a:t>​.</a:t>
            </a:r>
            <a:endParaRPr lang="en-GB" sz="2400" b="1">
              <a:solidFill>
                <a:schemeClr val="accent1"/>
              </a:solidFill>
            </a:endParaRPr>
          </a:p>
          <a:p>
            <a:endParaRPr lang="en-GB" sz="3600">
              <a:solidFill>
                <a:schemeClr val="accent1"/>
              </a:solidFill>
            </a:endParaRPr>
          </a:p>
        </p:txBody>
      </p:sp>
    </p:spTree>
    <p:extLst>
      <p:ext uri="{BB962C8B-B14F-4D97-AF65-F5344CB8AC3E}">
        <p14:creationId xmlns:p14="http://schemas.microsoft.com/office/powerpoint/2010/main" val="156006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4B236E-90FE-D2F4-56C1-2FC6C37F46A0}"/>
              </a:ext>
            </a:extLst>
          </p:cNvPr>
          <p:cNvSpPr txBox="1"/>
          <p:nvPr/>
        </p:nvSpPr>
        <p:spPr>
          <a:xfrm>
            <a:off x="483476" y="435163"/>
            <a:ext cx="10536825" cy="12303689"/>
          </a:xfrm>
          <a:prstGeom prst="rect">
            <a:avLst/>
          </a:prstGeom>
          <a:noFill/>
        </p:spPr>
        <p:txBody>
          <a:bodyPr wrap="square" rtlCol="0">
            <a:spAutoFit/>
          </a:bodyPr>
          <a:lstStyle/>
          <a:p>
            <a:r>
              <a:rPr lang="en-GB" sz="3600" b="1">
                <a:solidFill>
                  <a:schemeClr val="accent1"/>
                </a:solidFill>
              </a:rPr>
              <a:t>Get Britain Working Inactivity Trailblazer</a:t>
            </a:r>
          </a:p>
          <a:p>
            <a:endParaRPr lang="en-GB" sz="2000" b="1">
              <a:solidFill>
                <a:schemeClr val="accent1"/>
              </a:solidFill>
            </a:endParaRPr>
          </a:p>
          <a:p>
            <a:r>
              <a:rPr lang="en-GB" sz="2400" b="1"/>
              <a:t>Overarching themes:</a:t>
            </a:r>
          </a:p>
          <a:p>
            <a:endParaRPr lang="en-GB" sz="2000" b="1"/>
          </a:p>
          <a:p>
            <a:pPr marL="342900" indent="-342900">
              <a:lnSpc>
                <a:spcPct val="107000"/>
              </a:lnSpc>
              <a:spcAft>
                <a:spcPts val="800"/>
              </a:spcAft>
              <a:buFont typeface="Arial" panose="020B0604020202020204" pitchFamily="34" charset="0"/>
              <a:buChar char="•"/>
            </a:pPr>
            <a:r>
              <a:rPr lang="en-GB" sz="2000" kern="100">
                <a:effectLst/>
                <a:ea typeface="Calibri" panose="020F0502020204030204" pitchFamily="34" charset="0"/>
                <a:cs typeface="Times New Roman" panose="02020603050405020304" pitchFamily="18" charset="0"/>
              </a:rPr>
              <a:t>Building an inclusive and thriving workforce</a:t>
            </a:r>
          </a:p>
          <a:p>
            <a:pPr>
              <a:lnSpc>
                <a:spcPct val="107000"/>
              </a:lnSpc>
              <a:spcAft>
                <a:spcPts val="800"/>
              </a:spcAft>
            </a:pPr>
            <a:endParaRPr lang="en-GB" sz="2000" kern="100">
              <a:effectLst/>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n-GB" sz="2000" kern="100">
                <a:effectLst/>
                <a:ea typeface="Calibri" panose="020F0502020204030204" pitchFamily="34" charset="0"/>
                <a:cs typeface="Times New Roman" panose="02020603050405020304" pitchFamily="18" charset="0"/>
              </a:rPr>
              <a:t>Addressing economic inactivity with a focus on those with disabilities and health issues</a:t>
            </a:r>
          </a:p>
          <a:p>
            <a:pPr>
              <a:lnSpc>
                <a:spcPct val="107000"/>
              </a:lnSpc>
              <a:spcAft>
                <a:spcPts val="800"/>
              </a:spcAft>
            </a:pPr>
            <a:endParaRPr lang="en-GB" sz="2000" kern="100">
              <a:effectLst/>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n-GB" sz="2000" kern="100">
                <a:effectLst/>
                <a:ea typeface="Calibri" panose="020F0502020204030204" pitchFamily="34" charset="0"/>
                <a:cs typeface="Times New Roman" panose="02020603050405020304" pitchFamily="18" charset="0"/>
              </a:rPr>
              <a:t>Increasing levels of engagement and employment</a:t>
            </a:r>
          </a:p>
          <a:p>
            <a:pPr>
              <a:lnSpc>
                <a:spcPct val="107000"/>
              </a:lnSpc>
              <a:spcAft>
                <a:spcPts val="800"/>
              </a:spcAft>
            </a:pPr>
            <a:endParaRPr lang="en-GB" sz="2000" kern="100">
              <a:effectLst/>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n-GB" sz="2000" kern="100">
                <a:ea typeface="Calibri" panose="020F0502020204030204" pitchFamily="34" charset="0"/>
                <a:cs typeface="Times New Roman" panose="02020603050405020304" pitchFamily="18" charset="0"/>
              </a:rPr>
              <a:t>Data &amp; Evidence based – </a:t>
            </a:r>
            <a:r>
              <a:rPr lang="en-GB" sz="2000" kern="0">
                <a:solidFill>
                  <a:srgbClr val="000000"/>
                </a:solidFill>
                <a:effectLst/>
                <a:ea typeface="Times New Roman" panose="02020603050405020304" pitchFamily="18" charset="0"/>
                <a:cs typeface="Times New Roman" panose="02020603050405020304" pitchFamily="18" charset="0"/>
              </a:rPr>
              <a:t>Understanding who are our ‘</a:t>
            </a:r>
            <a:r>
              <a:rPr lang="en-GB" sz="2000" kern="0" err="1">
                <a:solidFill>
                  <a:srgbClr val="000000"/>
                </a:solidFill>
                <a:effectLst/>
                <a:ea typeface="Times New Roman" panose="02020603050405020304" pitchFamily="18" charset="0"/>
                <a:cs typeface="Times New Roman" panose="02020603050405020304" pitchFamily="18" charset="0"/>
              </a:rPr>
              <a:t>inactives</a:t>
            </a:r>
            <a:r>
              <a:rPr lang="en-GB" sz="2000" kern="0">
                <a:solidFill>
                  <a:srgbClr val="000000"/>
                </a:solidFill>
                <a:effectLst/>
                <a:ea typeface="Times New Roman" panose="02020603050405020304" pitchFamily="18" charset="0"/>
                <a:cs typeface="Times New Roman" panose="02020603050405020304" pitchFamily="18" charset="0"/>
              </a:rPr>
              <a:t>’ and what are their characteristics and challenges</a:t>
            </a:r>
          </a:p>
          <a:p>
            <a:pPr>
              <a:lnSpc>
                <a:spcPct val="107000"/>
              </a:lnSpc>
              <a:spcAft>
                <a:spcPts val="800"/>
              </a:spcAft>
            </a:pPr>
            <a:endParaRPr lang="en-GB" sz="2000" kern="100">
              <a:effectLst/>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n-GB" sz="2000" kern="100">
                <a:ea typeface="Calibri" panose="020F0502020204030204" pitchFamily="34" charset="0"/>
                <a:cs typeface="Times New Roman" panose="02020603050405020304" pitchFamily="18" charset="0"/>
              </a:rPr>
              <a:t>S</a:t>
            </a:r>
            <a:r>
              <a:rPr lang="en-GB" sz="2000" kern="100">
                <a:effectLst/>
                <a:ea typeface="Calibri" panose="020F0502020204030204" pitchFamily="34" charset="0"/>
                <a:cs typeface="Times New Roman" panose="02020603050405020304" pitchFamily="18" charset="0"/>
              </a:rPr>
              <a:t>haping and developing a strong joined up local work, health and skills offer – considering </a:t>
            </a:r>
            <a:r>
              <a:rPr lang="en-GB" sz="2000">
                <a:effectLst/>
                <a:ea typeface="Calibri" panose="020F0502020204030204" pitchFamily="34" charset="0"/>
                <a:cs typeface="Times New Roman" panose="02020603050405020304" pitchFamily="18" charset="0"/>
              </a:rPr>
              <a:t>how existing and new resources will be used</a:t>
            </a:r>
          </a:p>
          <a:p>
            <a:pPr>
              <a:lnSpc>
                <a:spcPct val="107000"/>
              </a:lnSpc>
              <a:spcAft>
                <a:spcPts val="800"/>
              </a:spcAft>
            </a:pPr>
            <a:endParaRPr lang="en-GB">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80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fontAlgn="base">
              <a:buFont typeface="Courier New" panose="02070309020205020404" pitchFamily="49" charset="0"/>
              <a:buChar char="o"/>
            </a:pPr>
            <a:endParaRPr lang="en-GB" sz="1200">
              <a:effectLst/>
              <a:latin typeface="Times New Roman" panose="02020603050405020304" pitchFamily="18" charset="0"/>
              <a:ea typeface="Times New Roman" panose="02020603050405020304" pitchFamily="18" charset="0"/>
            </a:endParaRPr>
          </a:p>
          <a:p>
            <a:pPr>
              <a:lnSpc>
                <a:spcPct val="107000"/>
              </a:lnSpc>
              <a:spcAft>
                <a:spcPts val="800"/>
              </a:spcAft>
            </a:pPr>
            <a:endParaRPr lang="en-GB" sz="2400"/>
          </a:p>
          <a:p>
            <a:pPr>
              <a:lnSpc>
                <a:spcPct val="107000"/>
              </a:lnSpc>
              <a:spcAft>
                <a:spcPts val="800"/>
              </a:spcAft>
            </a:pPr>
            <a:endParaRPr lang="en-GB" sz="1800" kern="100">
              <a:effectLst/>
              <a:latin typeface="Calibri" panose="020F0502020204030204" pitchFamily="34" charset="0"/>
              <a:ea typeface="Calibri" panose="020F0502020204030204" pitchFamily="34" charset="0"/>
              <a:cs typeface="Times New Roman" panose="02020603050405020304" pitchFamily="18" charset="0"/>
            </a:endParaRPr>
          </a:p>
          <a:p>
            <a:endParaRPr lang="en-GB" sz="3600" b="1">
              <a:solidFill>
                <a:schemeClr val="accent1"/>
              </a:solidFill>
            </a:endParaRPr>
          </a:p>
          <a:p>
            <a:endParaRPr lang="en-GB" sz="2400"/>
          </a:p>
          <a:p>
            <a:endParaRPr lang="en-GB" sz="2400"/>
          </a:p>
          <a:p>
            <a:endParaRPr lang="en-GB" sz="2400"/>
          </a:p>
          <a:p>
            <a:endParaRPr lang="en-GB" sz="2400"/>
          </a:p>
          <a:p>
            <a:endParaRPr lang="en-GB" b="1">
              <a:solidFill>
                <a:schemeClr val="accent1"/>
              </a:solidFill>
            </a:endParaRPr>
          </a:p>
          <a:p>
            <a:endParaRPr lang="en-GB" b="1">
              <a:solidFill>
                <a:schemeClr val="accent1"/>
              </a:solidFill>
            </a:endParaRPr>
          </a:p>
          <a:p>
            <a:endParaRPr lang="en-GB" b="1">
              <a:solidFill>
                <a:schemeClr val="accent1"/>
              </a:solidFill>
            </a:endParaRPr>
          </a:p>
          <a:p>
            <a:endParaRPr lang="en-GB" b="1">
              <a:solidFill>
                <a:schemeClr val="accent1"/>
              </a:solidFill>
            </a:endParaRPr>
          </a:p>
          <a:p>
            <a:endParaRPr lang="en-GB" sz="3600" b="1">
              <a:solidFill>
                <a:schemeClr val="accent1"/>
              </a:solidFill>
            </a:endParaRPr>
          </a:p>
          <a:p>
            <a:endParaRPr lang="en-GB" sz="3600">
              <a:solidFill>
                <a:schemeClr val="accent1"/>
              </a:solidFill>
            </a:endParaRPr>
          </a:p>
        </p:txBody>
      </p:sp>
    </p:spTree>
    <p:extLst>
      <p:ext uri="{BB962C8B-B14F-4D97-AF65-F5344CB8AC3E}">
        <p14:creationId xmlns:p14="http://schemas.microsoft.com/office/powerpoint/2010/main" val="57821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B8D4697-26DA-5184-7E3A-B5D642CEEC01}"/>
              </a:ext>
            </a:extLst>
          </p:cNvPr>
          <p:cNvSpPr txBox="1"/>
          <p:nvPr/>
        </p:nvSpPr>
        <p:spPr>
          <a:xfrm>
            <a:off x="641131" y="451945"/>
            <a:ext cx="8628993" cy="1261884"/>
          </a:xfrm>
          <a:prstGeom prst="rect">
            <a:avLst/>
          </a:prstGeom>
          <a:noFill/>
        </p:spPr>
        <p:txBody>
          <a:bodyPr wrap="square" rtlCol="0">
            <a:spAutoFit/>
          </a:bodyPr>
          <a:lstStyle/>
          <a:p>
            <a:r>
              <a:rPr lang="en-GB" sz="4000" b="1">
                <a:solidFill>
                  <a:schemeClr val="accent1"/>
                </a:solidFill>
              </a:rPr>
              <a:t>YNY Trailblazer Timeline</a:t>
            </a:r>
          </a:p>
          <a:p>
            <a:endParaRPr lang="en-GB"/>
          </a:p>
          <a:p>
            <a:endParaRPr lang="en-GB"/>
          </a:p>
        </p:txBody>
      </p:sp>
      <p:sp>
        <p:nvSpPr>
          <p:cNvPr id="9" name="Arrow: Right 8">
            <a:extLst>
              <a:ext uri="{FF2B5EF4-FFF2-40B4-BE49-F238E27FC236}">
                <a16:creationId xmlns:a16="http://schemas.microsoft.com/office/drawing/2014/main" id="{CE65804A-1AD9-61B5-5B51-36CD5D0165A9}"/>
              </a:ext>
            </a:extLst>
          </p:cNvPr>
          <p:cNvSpPr/>
          <p:nvPr/>
        </p:nvSpPr>
        <p:spPr>
          <a:xfrm>
            <a:off x="315310" y="1626919"/>
            <a:ext cx="9541209" cy="33132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a:solidFill>
                  <a:schemeClr val="bg1"/>
                </a:solidFill>
              </a:rPr>
              <a:t>Jan-March 2025 Implementation phase: </a:t>
            </a:r>
          </a:p>
          <a:p>
            <a:pPr marL="3086100" lvl="6" indent="-342900">
              <a:buFont typeface="Arial" panose="020B0604020202020204" pitchFamily="34" charset="0"/>
              <a:buChar char="•"/>
            </a:pPr>
            <a:r>
              <a:rPr lang="en-GB" sz="2000">
                <a:solidFill>
                  <a:schemeClr val="bg1"/>
                </a:solidFill>
              </a:rPr>
              <a:t>Partner engagement</a:t>
            </a:r>
          </a:p>
          <a:p>
            <a:pPr marL="3086100" lvl="6" indent="-342900">
              <a:buFont typeface="Arial" panose="020B0604020202020204" pitchFamily="34" charset="0"/>
              <a:buChar char="•"/>
            </a:pPr>
            <a:r>
              <a:rPr lang="en-GB" sz="2000">
                <a:solidFill>
                  <a:schemeClr val="bg1"/>
                </a:solidFill>
              </a:rPr>
              <a:t>Data &amp; evidence base </a:t>
            </a:r>
          </a:p>
          <a:p>
            <a:pPr marL="3086100" lvl="6" indent="-342900">
              <a:buFont typeface="Arial" panose="020B0604020202020204" pitchFamily="34" charset="0"/>
              <a:buChar char="•"/>
            </a:pPr>
            <a:r>
              <a:rPr lang="en-GB" sz="2000">
                <a:solidFill>
                  <a:schemeClr val="bg1"/>
                </a:solidFill>
              </a:rPr>
              <a:t>Strategic Priorities </a:t>
            </a:r>
          </a:p>
          <a:p>
            <a:pPr marL="3086100" lvl="6" indent="-342900">
              <a:buFont typeface="Arial" panose="020B0604020202020204" pitchFamily="34" charset="0"/>
              <a:buChar char="•"/>
            </a:pPr>
            <a:r>
              <a:rPr lang="en-GB" sz="2000">
                <a:solidFill>
                  <a:schemeClr val="bg1"/>
                </a:solidFill>
              </a:rPr>
              <a:t>Evaluation Framework </a:t>
            </a:r>
          </a:p>
        </p:txBody>
      </p:sp>
      <p:sp>
        <p:nvSpPr>
          <p:cNvPr id="10" name="TextBox 9">
            <a:extLst>
              <a:ext uri="{FF2B5EF4-FFF2-40B4-BE49-F238E27FC236}">
                <a16:creationId xmlns:a16="http://schemas.microsoft.com/office/drawing/2014/main" id="{164AE8A3-A81A-F91D-1318-9140E0D94D63}"/>
              </a:ext>
            </a:extLst>
          </p:cNvPr>
          <p:cNvSpPr txBox="1"/>
          <p:nvPr/>
        </p:nvSpPr>
        <p:spPr>
          <a:xfrm>
            <a:off x="9963398" y="2540090"/>
            <a:ext cx="1913292" cy="1477328"/>
          </a:xfrm>
          <a:prstGeom prst="rect">
            <a:avLst/>
          </a:prstGeom>
          <a:solidFill>
            <a:srgbClr val="00B050"/>
          </a:solidFill>
          <a:ln w="38100">
            <a:solidFill>
              <a:schemeClr val="tx1"/>
            </a:solidFill>
          </a:ln>
        </p:spPr>
        <p:txBody>
          <a:bodyPr wrap="square" rtlCol="0">
            <a:spAutoFit/>
          </a:bodyPr>
          <a:lstStyle/>
          <a:p>
            <a:endParaRPr lang="en-GB"/>
          </a:p>
          <a:p>
            <a:pPr algn="ctr"/>
            <a:r>
              <a:rPr lang="en-GB" b="1">
                <a:solidFill>
                  <a:schemeClr val="bg1"/>
                </a:solidFill>
              </a:rPr>
              <a:t>Delivery starts</a:t>
            </a:r>
          </a:p>
          <a:p>
            <a:pPr algn="ctr"/>
            <a:r>
              <a:rPr lang="en-GB" b="1">
                <a:solidFill>
                  <a:schemeClr val="bg1"/>
                </a:solidFill>
              </a:rPr>
              <a:t>April 2025-March 2026</a:t>
            </a:r>
          </a:p>
          <a:p>
            <a:endParaRPr lang="en-GB"/>
          </a:p>
        </p:txBody>
      </p:sp>
    </p:spTree>
    <p:extLst>
      <p:ext uri="{BB962C8B-B14F-4D97-AF65-F5344CB8AC3E}">
        <p14:creationId xmlns:p14="http://schemas.microsoft.com/office/powerpoint/2010/main" val="3713288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4B236E-90FE-D2F4-56C1-2FC6C37F46A0}"/>
              </a:ext>
            </a:extLst>
          </p:cNvPr>
          <p:cNvSpPr txBox="1"/>
          <p:nvPr/>
        </p:nvSpPr>
        <p:spPr>
          <a:xfrm>
            <a:off x="483476" y="672663"/>
            <a:ext cx="10002436" cy="5597366"/>
          </a:xfrm>
          <a:prstGeom prst="rect">
            <a:avLst/>
          </a:prstGeom>
          <a:noFill/>
        </p:spPr>
        <p:txBody>
          <a:bodyPr wrap="square" rtlCol="0">
            <a:spAutoFit/>
          </a:bodyPr>
          <a:lstStyle/>
          <a:p>
            <a:r>
              <a:rPr lang="en-GB" sz="3600" b="1">
                <a:solidFill>
                  <a:schemeClr val="accent1"/>
                </a:solidFill>
              </a:rPr>
              <a:t>Get Britain Working Inactivity Trailblazer</a:t>
            </a:r>
          </a:p>
          <a:p>
            <a:endParaRPr lang="en-GB" sz="2000" b="1">
              <a:solidFill>
                <a:schemeClr val="accent1"/>
              </a:solidFill>
            </a:endParaRPr>
          </a:p>
          <a:p>
            <a:endParaRPr lang="en-GB" sz="2000" b="1">
              <a:solidFill>
                <a:schemeClr val="accent1"/>
              </a:solidFill>
            </a:endParaRPr>
          </a:p>
          <a:p>
            <a:r>
              <a:rPr lang="en-GB" sz="2400" b="1"/>
              <a:t>Implementation Phase - Partner Engagement:</a:t>
            </a:r>
          </a:p>
          <a:p>
            <a:endParaRPr lang="en-GB" sz="2400" b="1"/>
          </a:p>
          <a:p>
            <a:pPr marL="342900" indent="-342900">
              <a:lnSpc>
                <a:spcPct val="107000"/>
              </a:lnSpc>
              <a:spcAft>
                <a:spcPts val="800"/>
              </a:spcAft>
              <a:buFont typeface="Arial" panose="020B0604020202020204" pitchFamily="34" charset="0"/>
              <a:buChar char="•"/>
            </a:pPr>
            <a:r>
              <a:rPr lang="en-GB" sz="2400">
                <a:ea typeface="Calibri" panose="020F0502020204030204" pitchFamily="34" charset="0"/>
                <a:cs typeface="Times New Roman" panose="02020603050405020304" pitchFamily="18" charset="0"/>
              </a:rPr>
              <a:t>Webinar</a:t>
            </a:r>
          </a:p>
          <a:p>
            <a:pPr>
              <a:lnSpc>
                <a:spcPct val="107000"/>
              </a:lnSpc>
              <a:spcAft>
                <a:spcPts val="800"/>
              </a:spcAft>
            </a:pPr>
            <a:endParaRPr lang="en-GB" sz="240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n-GB" sz="2400">
                <a:ea typeface="Calibri" panose="020F0502020204030204" pitchFamily="34" charset="0"/>
                <a:cs typeface="Times New Roman" panose="02020603050405020304" pitchFamily="18" charset="0"/>
              </a:rPr>
              <a:t>Survey: W</a:t>
            </a:r>
            <a:r>
              <a:rPr lang="en-GB" sz="2400">
                <a:effectLst/>
                <a:ea typeface="Calibri" panose="020F0502020204030204" pitchFamily="34" charset="0"/>
                <a:cs typeface="Times New Roman" panose="02020603050405020304" pitchFamily="18" charset="0"/>
              </a:rPr>
              <a:t>ork, Health and Skills. </a:t>
            </a:r>
            <a:r>
              <a:rPr lang="en-GB" sz="2400" b="1">
                <a:effectLst/>
                <a:ea typeface="Calibri" panose="020F0502020204030204" pitchFamily="34" charset="0"/>
                <a:cs typeface="Times New Roman" panose="02020603050405020304" pitchFamily="18" charset="0"/>
              </a:rPr>
              <a:t>Please return by Friday 31</a:t>
            </a:r>
            <a:r>
              <a:rPr lang="en-GB" sz="2400" b="1" baseline="30000">
                <a:effectLst/>
                <a:ea typeface="Calibri" panose="020F0502020204030204" pitchFamily="34" charset="0"/>
                <a:cs typeface="Times New Roman" panose="02020603050405020304" pitchFamily="18" charset="0"/>
              </a:rPr>
              <a:t>st</a:t>
            </a:r>
            <a:r>
              <a:rPr lang="en-GB" sz="2400" b="1">
                <a:effectLst/>
                <a:ea typeface="Calibri" panose="020F0502020204030204" pitchFamily="34" charset="0"/>
                <a:cs typeface="Times New Roman" panose="02020603050405020304" pitchFamily="18" charset="0"/>
              </a:rPr>
              <a:t> January</a:t>
            </a:r>
          </a:p>
          <a:p>
            <a:pPr>
              <a:lnSpc>
                <a:spcPct val="107000"/>
              </a:lnSpc>
              <a:spcAft>
                <a:spcPts val="800"/>
              </a:spcAft>
            </a:pPr>
            <a:endParaRPr lang="en-GB" sz="2400" b="1">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n-GB" sz="2400">
                <a:ea typeface="Calibri" panose="020F0502020204030204" pitchFamily="34" charset="0"/>
                <a:cs typeface="Times New Roman" panose="02020603050405020304" pitchFamily="18" charset="0"/>
              </a:rPr>
              <a:t>In Person Event: </a:t>
            </a:r>
            <a:r>
              <a:rPr lang="en-GB" sz="2400" b="1">
                <a:ea typeface="Calibri" panose="020F0502020204030204" pitchFamily="34" charset="0"/>
                <a:cs typeface="Times New Roman" panose="02020603050405020304" pitchFamily="18" charset="0"/>
              </a:rPr>
              <a:t>Friday 14</a:t>
            </a:r>
            <a:r>
              <a:rPr lang="en-GB" sz="2400" b="1" baseline="30000">
                <a:ea typeface="Calibri" panose="020F0502020204030204" pitchFamily="34" charset="0"/>
                <a:cs typeface="Times New Roman" panose="02020603050405020304" pitchFamily="18" charset="0"/>
              </a:rPr>
              <a:t>th</a:t>
            </a:r>
            <a:r>
              <a:rPr lang="en-GB" sz="2400" b="1">
                <a:ea typeface="Calibri" panose="020F0502020204030204" pitchFamily="34" charset="0"/>
                <a:cs typeface="Times New Roman" panose="02020603050405020304" pitchFamily="18" charset="0"/>
              </a:rPr>
              <a:t> February, The Milner, York</a:t>
            </a:r>
            <a:endParaRPr lang="en-GB" b="1">
              <a:solidFill>
                <a:schemeClr val="accent1"/>
              </a:solidFill>
            </a:endParaRPr>
          </a:p>
          <a:p>
            <a:endParaRPr lang="en-GB" sz="3600" b="1">
              <a:solidFill>
                <a:schemeClr val="accent1"/>
              </a:solidFill>
            </a:endParaRPr>
          </a:p>
          <a:p>
            <a:endParaRPr lang="en-GB" sz="3600">
              <a:solidFill>
                <a:schemeClr val="accent1"/>
              </a:solidFill>
            </a:endParaRPr>
          </a:p>
        </p:txBody>
      </p:sp>
    </p:spTree>
    <p:extLst>
      <p:ext uri="{BB962C8B-B14F-4D97-AF65-F5344CB8AC3E}">
        <p14:creationId xmlns:p14="http://schemas.microsoft.com/office/powerpoint/2010/main" val="185952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D7FCB05-4BE6-B10C-462E-745024D6F7C8}"/>
              </a:ext>
            </a:extLst>
          </p:cNvPr>
          <p:cNvSpPr>
            <a:spLocks noGrp="1"/>
          </p:cNvSpPr>
          <p:nvPr>
            <p:ph type="title"/>
          </p:nvPr>
        </p:nvSpPr>
        <p:spPr>
          <a:xfrm>
            <a:off x="464573" y="453022"/>
            <a:ext cx="9022327" cy="707462"/>
          </a:xfrm>
        </p:spPr>
        <p:txBody>
          <a:bodyPr>
            <a:normAutofit/>
          </a:bodyPr>
          <a:lstStyle/>
          <a:p>
            <a:r>
              <a:rPr lang="en-GB" sz="3600" b="1">
                <a:latin typeface="Roboto"/>
                <a:ea typeface="Roboto"/>
                <a:cs typeface="Roboto"/>
              </a:rPr>
              <a:t>Inactivity – Definitions</a:t>
            </a:r>
          </a:p>
        </p:txBody>
      </p:sp>
      <p:sp>
        <p:nvSpPr>
          <p:cNvPr id="13" name="TextBox 12">
            <a:extLst>
              <a:ext uri="{FF2B5EF4-FFF2-40B4-BE49-F238E27FC236}">
                <a16:creationId xmlns:a16="http://schemas.microsoft.com/office/drawing/2014/main" id="{9A49C81C-F3A1-0B86-F99C-F51F470F3FD3}"/>
              </a:ext>
            </a:extLst>
          </p:cNvPr>
          <p:cNvSpPr txBox="1"/>
          <p:nvPr/>
        </p:nvSpPr>
        <p:spPr>
          <a:xfrm>
            <a:off x="464573" y="1710843"/>
            <a:ext cx="10576807" cy="2862322"/>
          </a:xfrm>
          <a:prstGeom prst="rect">
            <a:avLst/>
          </a:prstGeom>
          <a:noFill/>
        </p:spPr>
        <p:txBody>
          <a:bodyPr wrap="square" rtlCol="0">
            <a:spAutoFit/>
          </a:bodyPr>
          <a:lstStyle/>
          <a:p>
            <a:pPr marL="285750" indent="-285750">
              <a:buFontTx/>
              <a:buChar char="-"/>
            </a:pPr>
            <a:r>
              <a:rPr lang="en-GB"/>
              <a:t>The UN Labour Organisation defines Economic </a:t>
            </a:r>
            <a:r>
              <a:rPr lang="en-GB" err="1"/>
              <a:t>Inactives</a:t>
            </a:r>
            <a:r>
              <a:rPr lang="en-GB"/>
              <a:t> as:</a:t>
            </a:r>
          </a:p>
          <a:p>
            <a:pPr marL="742950" lvl="1" indent="-285750">
              <a:buFontTx/>
              <a:buChar char="-"/>
            </a:pPr>
            <a:r>
              <a:rPr lang="en-GB"/>
              <a:t>“</a:t>
            </a:r>
            <a:r>
              <a:rPr lang="en-GB" b="0" i="0">
                <a:solidFill>
                  <a:srgbClr val="000000"/>
                </a:solidFill>
                <a:effectLst/>
              </a:rPr>
              <a:t>Economically Inactive people are those without a job and have not sought work in the last 4 weeks and would not be available to start work in the next 2 weeks”</a:t>
            </a:r>
          </a:p>
          <a:p>
            <a:pPr marL="285750" indent="-285750">
              <a:buFontTx/>
              <a:buChar char="-"/>
            </a:pPr>
            <a:endParaRPr lang="en-GB">
              <a:solidFill>
                <a:srgbClr val="000000"/>
              </a:solidFill>
            </a:endParaRPr>
          </a:p>
          <a:p>
            <a:pPr marL="285750" indent="-285750">
              <a:buFontTx/>
              <a:buChar char="-"/>
            </a:pPr>
            <a:r>
              <a:rPr lang="en-GB">
                <a:solidFill>
                  <a:srgbClr val="000000"/>
                </a:solidFill>
              </a:rPr>
              <a:t>The UK Office of National Statistics defines Economic </a:t>
            </a:r>
            <a:r>
              <a:rPr lang="en-GB" err="1">
                <a:solidFill>
                  <a:srgbClr val="000000"/>
                </a:solidFill>
              </a:rPr>
              <a:t>Inactives</a:t>
            </a:r>
            <a:r>
              <a:rPr lang="en-GB">
                <a:solidFill>
                  <a:srgbClr val="000000"/>
                </a:solidFill>
              </a:rPr>
              <a:t> as:</a:t>
            </a:r>
          </a:p>
          <a:p>
            <a:pPr marL="742950" lvl="1" indent="-285750">
              <a:buFontTx/>
              <a:buChar char="-"/>
            </a:pPr>
            <a:r>
              <a:rPr lang="en-GB">
                <a:solidFill>
                  <a:srgbClr val="000000"/>
                </a:solidFill>
              </a:rPr>
              <a:t>Over 16 years of age</a:t>
            </a:r>
          </a:p>
          <a:p>
            <a:pPr marL="742950" lvl="1" indent="-285750">
              <a:buFontTx/>
              <a:buChar char="-"/>
            </a:pPr>
            <a:r>
              <a:rPr lang="en-GB">
                <a:solidFill>
                  <a:srgbClr val="000000"/>
                </a:solidFill>
              </a:rPr>
              <a:t>Not in employment</a:t>
            </a:r>
          </a:p>
          <a:p>
            <a:pPr marL="742950" lvl="1" indent="-285750">
              <a:buFontTx/>
              <a:buChar char="-"/>
            </a:pPr>
            <a:r>
              <a:rPr lang="en-GB">
                <a:solidFill>
                  <a:srgbClr val="000000"/>
                </a:solidFill>
              </a:rPr>
              <a:t>Not waiting to start a job which has already been offered and accepted</a:t>
            </a:r>
          </a:p>
          <a:p>
            <a:pPr marL="742950" lvl="1" indent="-285750">
              <a:buFontTx/>
              <a:buChar char="-"/>
            </a:pPr>
            <a:r>
              <a:rPr lang="en-GB">
                <a:solidFill>
                  <a:srgbClr val="000000"/>
                </a:solidFill>
              </a:rPr>
              <a:t>Has not looked for work in 4 weeks</a:t>
            </a:r>
          </a:p>
          <a:p>
            <a:pPr marL="742950" lvl="1" indent="-285750">
              <a:buFontTx/>
              <a:buChar char="-"/>
            </a:pPr>
            <a:r>
              <a:rPr lang="en-GB">
                <a:solidFill>
                  <a:srgbClr val="000000"/>
                </a:solidFill>
              </a:rPr>
              <a:t>Could not begin work within 2 weeks</a:t>
            </a:r>
          </a:p>
        </p:txBody>
      </p:sp>
    </p:spTree>
    <p:extLst>
      <p:ext uri="{BB962C8B-B14F-4D97-AF65-F5344CB8AC3E}">
        <p14:creationId xmlns:p14="http://schemas.microsoft.com/office/powerpoint/2010/main" val="2800340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D7FCB05-4BE6-B10C-462E-745024D6F7C8}"/>
              </a:ext>
            </a:extLst>
          </p:cNvPr>
          <p:cNvSpPr>
            <a:spLocks noGrp="1"/>
          </p:cNvSpPr>
          <p:nvPr>
            <p:ph type="title"/>
          </p:nvPr>
        </p:nvSpPr>
        <p:spPr>
          <a:xfrm>
            <a:off x="464573" y="453022"/>
            <a:ext cx="9022327" cy="707462"/>
          </a:xfrm>
        </p:spPr>
        <p:txBody>
          <a:bodyPr>
            <a:normAutofit/>
          </a:bodyPr>
          <a:lstStyle/>
          <a:p>
            <a:r>
              <a:rPr lang="en-GB" sz="3600" b="1">
                <a:latin typeface="Roboto"/>
                <a:ea typeface="Roboto"/>
                <a:cs typeface="Roboto"/>
              </a:rPr>
              <a:t>Inactivity – National Trends</a:t>
            </a:r>
          </a:p>
        </p:txBody>
      </p:sp>
      <p:sp>
        <p:nvSpPr>
          <p:cNvPr id="13" name="TextBox 12">
            <a:extLst>
              <a:ext uri="{FF2B5EF4-FFF2-40B4-BE49-F238E27FC236}">
                <a16:creationId xmlns:a16="http://schemas.microsoft.com/office/drawing/2014/main" id="{9A49C81C-F3A1-0B86-F99C-F51F470F3FD3}"/>
              </a:ext>
            </a:extLst>
          </p:cNvPr>
          <p:cNvSpPr txBox="1"/>
          <p:nvPr/>
        </p:nvSpPr>
        <p:spPr>
          <a:xfrm>
            <a:off x="567442" y="4979823"/>
            <a:ext cx="9216637" cy="1477328"/>
          </a:xfrm>
          <a:prstGeom prst="rect">
            <a:avLst/>
          </a:prstGeom>
          <a:noFill/>
        </p:spPr>
        <p:txBody>
          <a:bodyPr wrap="square" rtlCol="0">
            <a:spAutoFit/>
          </a:bodyPr>
          <a:lstStyle/>
          <a:p>
            <a:pPr marL="285750" indent="-285750">
              <a:buFontTx/>
              <a:buChar char="-"/>
            </a:pPr>
            <a:r>
              <a:rPr lang="en-GB"/>
              <a:t>The number of people Economically Inactive in the UK has been rising overall since 2019</a:t>
            </a:r>
          </a:p>
          <a:p>
            <a:pPr marL="285750" indent="-285750">
              <a:buFontTx/>
              <a:buChar char="-"/>
            </a:pPr>
            <a:r>
              <a:rPr lang="en-GB"/>
              <a:t>Significant increase in Inactivity due to Long-term Sickness since 2019 is a large contributing factor nationally</a:t>
            </a:r>
          </a:p>
          <a:p>
            <a:pPr marL="285750" indent="-285750">
              <a:buFontTx/>
              <a:buChar char="-"/>
            </a:pPr>
            <a:endParaRPr lang="en-GB"/>
          </a:p>
        </p:txBody>
      </p:sp>
      <p:pic>
        <p:nvPicPr>
          <p:cNvPr id="3" name="Picture 2" descr="A graph showing the growth of the number of people&#10;&#10;Description automatically generated">
            <a:extLst>
              <a:ext uri="{FF2B5EF4-FFF2-40B4-BE49-F238E27FC236}">
                <a16:creationId xmlns:a16="http://schemas.microsoft.com/office/drawing/2014/main" id="{3D768ED2-2CB7-B257-F4F8-2BF9C66A8D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7442" y="1160484"/>
            <a:ext cx="5528557" cy="3588712"/>
          </a:xfrm>
          <a:prstGeom prst="rect">
            <a:avLst/>
          </a:prstGeom>
        </p:spPr>
      </p:pic>
      <p:pic>
        <p:nvPicPr>
          <p:cNvPr id="6" name="Picture 5" descr="A graph showing the number of people in the world&#10;&#10;Description automatically generated with medium confidence">
            <a:extLst>
              <a:ext uri="{FF2B5EF4-FFF2-40B4-BE49-F238E27FC236}">
                <a16:creationId xmlns:a16="http://schemas.microsoft.com/office/drawing/2014/main" id="{8E075251-7AA2-2831-E73F-C1F3F94990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5999" y="1163104"/>
            <a:ext cx="5528559" cy="3586092"/>
          </a:xfrm>
          <a:prstGeom prst="rect">
            <a:avLst/>
          </a:prstGeom>
        </p:spPr>
      </p:pic>
    </p:spTree>
    <p:extLst>
      <p:ext uri="{BB962C8B-B14F-4D97-AF65-F5344CB8AC3E}">
        <p14:creationId xmlns:p14="http://schemas.microsoft.com/office/powerpoint/2010/main" val="2607964556"/>
      </p:ext>
    </p:extLst>
  </p:cSld>
  <p:clrMapOvr>
    <a:masterClrMapping/>
  </p:clrMapOvr>
</p:sld>
</file>

<file path=ppt/theme/theme1.xml><?xml version="1.0" encoding="utf-8"?>
<a:theme xmlns:a="http://schemas.openxmlformats.org/drawingml/2006/main" name="Office Theme">
  <a:themeElements>
    <a:clrScheme name="NYC">
      <a:dk1>
        <a:sysClr val="windowText" lastClr="000000"/>
      </a:dk1>
      <a:lt1>
        <a:sysClr val="window" lastClr="FFFFFF"/>
      </a:lt1>
      <a:dk2>
        <a:srgbClr val="44546A"/>
      </a:dk2>
      <a:lt2>
        <a:srgbClr val="E7E6E6"/>
      </a:lt2>
      <a:accent1>
        <a:srgbClr val="005489"/>
      </a:accent1>
      <a:accent2>
        <a:srgbClr val="347121"/>
      </a:accent2>
      <a:accent3>
        <a:srgbClr val="866243"/>
      </a:accent3>
      <a:accent4>
        <a:srgbClr val="942A86"/>
      </a:accent4>
      <a:accent5>
        <a:srgbClr val="FAC52D"/>
      </a:accent5>
      <a:accent6>
        <a:srgbClr val="70AD47"/>
      </a:accent6>
      <a:hlink>
        <a:srgbClr val="005489"/>
      </a:hlink>
      <a:folHlink>
        <a:srgbClr val="005489"/>
      </a:folHlink>
    </a:clrScheme>
    <a:fontScheme name="Custom 3">
      <a:majorFont>
        <a:latin typeface="Roboto"/>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89672 Combined Authority PowerPoint Widescreen_2" id="{A463A060-51A8-4A53-9308-D03160B63306}" vid="{8A2E8713-F6AC-4489-B122-6F47E3F414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c67130e-e96b-422a-a935-54d9bbd516ad">
      <Terms xmlns="http://schemas.microsoft.com/office/infopath/2007/PartnerControls"/>
    </lcf76f155ced4ddcb4097134ff3c332f>
    <TaxCatchAll xmlns="aef36d47-cec9-4c09-b00c-0f06dbdc68e5" xsi:nil="true"/>
    <Thumbnail xmlns="dc67130e-e96b-422a-a935-54d9bbd516a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D779902CA4774439B045AED1163EBED" ma:contentTypeVersion="16" ma:contentTypeDescription="Create a new document." ma:contentTypeScope="" ma:versionID="be4366576247dc6ab3bf7a2d8c0366a9">
  <xsd:schema xmlns:xsd="http://www.w3.org/2001/XMLSchema" xmlns:xs="http://www.w3.org/2001/XMLSchema" xmlns:p="http://schemas.microsoft.com/office/2006/metadata/properties" xmlns:ns2="dc67130e-e96b-422a-a935-54d9bbd516ad" xmlns:ns3="aef36d47-cec9-4c09-b00c-0f06dbdc68e5" targetNamespace="http://schemas.microsoft.com/office/2006/metadata/properties" ma:root="true" ma:fieldsID="0fd8d704fa19cdaf319822ffdf624ffb" ns2:_="" ns3:_="">
    <xsd:import namespace="dc67130e-e96b-422a-a935-54d9bbd516ad"/>
    <xsd:import namespace="aef36d47-cec9-4c09-b00c-0f06dbdc68e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Location" minOccurs="0"/>
                <xsd:element ref="ns2:Thumbnai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67130e-e96b-422a-a935-54d9bbd516a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ea7afa9-ec24-41b1-98b7-e0102151998b"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description="" ma:indexed="true" ma:internalName="MediaServiceLocation" ma:readOnly="true">
      <xsd:simpleType>
        <xsd:restriction base="dms:Text"/>
      </xsd:simpleType>
    </xsd:element>
    <xsd:element name="Thumbnail" ma:index="23" nillable="true" ma:displayName="Thumbnail" ma:format="Thumbnail" ma:internalName="Thumbnail">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ef36d47-cec9-4c09-b00c-0f06dbdc68e5"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efbddc6f-a21c-45db-b4e6-6d7b48e99169}" ma:internalName="TaxCatchAll" ma:showField="CatchAllData" ma:web="aef36d47-cec9-4c09-b00c-0f06dbdc68e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B540594-9720-4B4C-BDD2-1D74C6F0387F}">
  <ds:schemaRefs>
    <ds:schemaRef ds:uri="http://schemas.microsoft.com/office/2006/documentManagement/types"/>
    <ds:schemaRef ds:uri="http://purl.org/dc/dcmitype/"/>
    <ds:schemaRef ds:uri="http://schemas.microsoft.com/office/2006/metadata/properties"/>
    <ds:schemaRef ds:uri="http://purl.org/dc/elements/1.1/"/>
    <ds:schemaRef ds:uri="http://schemas.openxmlformats.org/package/2006/metadata/core-properties"/>
    <ds:schemaRef ds:uri="http://purl.org/dc/terms/"/>
    <ds:schemaRef ds:uri="http://www.w3.org/XML/1998/namespace"/>
    <ds:schemaRef ds:uri="dc67130e-e96b-422a-a935-54d9bbd516ad"/>
    <ds:schemaRef ds:uri="http://schemas.microsoft.com/office/infopath/2007/PartnerControls"/>
    <ds:schemaRef ds:uri="aef36d47-cec9-4c09-b00c-0f06dbdc68e5"/>
  </ds:schemaRefs>
</ds:datastoreItem>
</file>

<file path=customXml/itemProps2.xml><?xml version="1.0" encoding="utf-8"?>
<ds:datastoreItem xmlns:ds="http://schemas.openxmlformats.org/officeDocument/2006/customXml" ds:itemID="{9138BE63-6AE8-4BBA-A00B-67A4F0722E18}">
  <ds:schemaRefs>
    <ds:schemaRef ds:uri="aef36d47-cec9-4c09-b00c-0f06dbdc68e5"/>
    <ds:schemaRef ds:uri="dc67130e-e96b-422a-a935-54d9bbd516a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76C895C-37E1-4EE4-BEB2-A61158C5DFB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York and North Yorkshire Combined Authority PowerPoint</Template>
  <TotalTime>0</TotalTime>
  <Words>1267</Words>
  <Application>Microsoft Office PowerPoint</Application>
  <PresentationFormat>Widescreen</PresentationFormat>
  <Paragraphs>181</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Aptos</vt:lpstr>
      <vt:lpstr>Arial</vt:lpstr>
      <vt:lpstr>Calibri</vt:lpstr>
      <vt:lpstr>Courier New</vt:lpstr>
      <vt:lpstr>Roboto</vt:lpstr>
      <vt:lpstr>Times New Roman</vt:lpstr>
      <vt:lpstr>Wingdings</vt:lpstr>
      <vt:lpstr>Office Theme</vt:lpstr>
      <vt:lpstr>Get Britain Working Trailblazer  and Connect to Work Update Webinar</vt:lpstr>
      <vt:lpstr>PowerPoint Presentation</vt:lpstr>
      <vt:lpstr>PowerPoint Presentation</vt:lpstr>
      <vt:lpstr>PowerPoint Presentation</vt:lpstr>
      <vt:lpstr>PowerPoint Presentation</vt:lpstr>
      <vt:lpstr>PowerPoint Presentation</vt:lpstr>
      <vt:lpstr>PowerPoint Presentation</vt:lpstr>
      <vt:lpstr>Inactivity – Definitions</vt:lpstr>
      <vt:lpstr>Inactivity – National Trends</vt:lpstr>
      <vt:lpstr>Inactivity – Y&amp;NY - Reasons</vt:lpstr>
      <vt:lpstr>Inactivity – Y&amp;NY - Reasons</vt:lpstr>
      <vt:lpstr>Inactivity – Y&amp;NY – Long-term Sick</vt:lpstr>
      <vt:lpstr>Inactivity – Y&amp;NY - Age Groups</vt:lpstr>
      <vt:lpstr>Inactivity – Y&amp;NY - Wants a Job</vt:lpstr>
      <vt:lpstr>Inactivity – National – Wants a Job</vt:lpstr>
      <vt:lpstr>Inactivity – Gaps and Questions</vt:lpstr>
      <vt:lpstr>PowerPoint Presentation</vt:lpstr>
      <vt:lpstr>PowerPoint Presentation</vt:lpstr>
      <vt:lpstr>PowerPoint Presentation</vt:lpstr>
      <vt:lpstr>PowerPoint Presentation</vt:lpstr>
    </vt:vector>
  </TitlesOfParts>
  <Company>North Yorkshire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Danny Brandon</dc:creator>
  <cp:lastModifiedBy>David Williams</cp:lastModifiedBy>
  <cp:revision>2</cp:revision>
  <dcterms:created xsi:type="dcterms:W3CDTF">2023-12-06T13:10:52Z</dcterms:created>
  <dcterms:modified xsi:type="dcterms:W3CDTF">2025-01-17T13:25:00Z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ecdfc32-7be5-4b17-9f97-00453388bdd7_Enabled">
    <vt:lpwstr>true</vt:lpwstr>
  </property>
  <property fmtid="{D5CDD505-2E9C-101B-9397-08002B2CF9AE}" pid="3" name="MSIP_Label_3ecdfc32-7be5-4b17-9f97-00453388bdd7_SetDate">
    <vt:lpwstr>2022-06-08T18:49:47Z</vt:lpwstr>
  </property>
  <property fmtid="{D5CDD505-2E9C-101B-9397-08002B2CF9AE}" pid="4" name="MSIP_Label_3ecdfc32-7be5-4b17-9f97-00453388bdd7_Method">
    <vt:lpwstr>Standard</vt:lpwstr>
  </property>
  <property fmtid="{D5CDD505-2E9C-101B-9397-08002B2CF9AE}" pid="5" name="MSIP_Label_3ecdfc32-7be5-4b17-9f97-00453388bdd7_Name">
    <vt:lpwstr>OFFICIAL</vt:lpwstr>
  </property>
  <property fmtid="{D5CDD505-2E9C-101B-9397-08002B2CF9AE}" pid="6" name="MSIP_Label_3ecdfc32-7be5-4b17-9f97-00453388bdd7_SiteId">
    <vt:lpwstr>ad3d9c73-9830-44a1-b487-e1055441c70e</vt:lpwstr>
  </property>
  <property fmtid="{D5CDD505-2E9C-101B-9397-08002B2CF9AE}" pid="7" name="MSIP_Label_3ecdfc32-7be5-4b17-9f97-00453388bdd7_ActionId">
    <vt:lpwstr>cd6ddabf-fe2f-41b7-b8b1-00005cf1a473</vt:lpwstr>
  </property>
  <property fmtid="{D5CDD505-2E9C-101B-9397-08002B2CF9AE}" pid="8" name="MSIP_Label_3ecdfc32-7be5-4b17-9f97-00453388bdd7_ContentBits">
    <vt:lpwstr>2</vt:lpwstr>
  </property>
  <property fmtid="{D5CDD505-2E9C-101B-9397-08002B2CF9AE}" pid="9" name="ContentTypeId">
    <vt:lpwstr>0x010100CD779902CA4774439B045AED1163EBED</vt:lpwstr>
  </property>
  <property fmtid="{D5CDD505-2E9C-101B-9397-08002B2CF9AE}" pid="10" name="Order">
    <vt:r8>100</vt:r8>
  </property>
  <property fmtid="{D5CDD505-2E9C-101B-9397-08002B2CF9AE}" pid="11" name="MediaServiceImageTags">
    <vt:lpwstr/>
  </property>
  <property fmtid="{D5CDD505-2E9C-101B-9397-08002B2CF9AE}" pid="12" name="MSIP_Label_defa4170-0d19-0005-0004-bc88714345d2_Enabled">
    <vt:lpwstr>true</vt:lpwstr>
  </property>
  <property fmtid="{D5CDD505-2E9C-101B-9397-08002B2CF9AE}" pid="13" name="MSIP_Label_defa4170-0d19-0005-0004-bc88714345d2_SetDate">
    <vt:lpwstr>2024-08-07T16:01:26Z</vt:lpwstr>
  </property>
  <property fmtid="{D5CDD505-2E9C-101B-9397-08002B2CF9AE}" pid="14" name="MSIP_Label_defa4170-0d19-0005-0004-bc88714345d2_Method">
    <vt:lpwstr>Standard</vt:lpwstr>
  </property>
  <property fmtid="{D5CDD505-2E9C-101B-9397-08002B2CF9AE}" pid="15" name="MSIP_Label_defa4170-0d19-0005-0004-bc88714345d2_Name">
    <vt:lpwstr>defa4170-0d19-0005-0004-bc88714345d2</vt:lpwstr>
  </property>
  <property fmtid="{D5CDD505-2E9C-101B-9397-08002B2CF9AE}" pid="16" name="MSIP_Label_defa4170-0d19-0005-0004-bc88714345d2_SiteId">
    <vt:lpwstr>c1ae8065-d769-4047-b134-8a22b30c1c5f</vt:lpwstr>
  </property>
  <property fmtid="{D5CDD505-2E9C-101B-9397-08002B2CF9AE}" pid="17" name="MSIP_Label_defa4170-0d19-0005-0004-bc88714345d2_ActionId">
    <vt:lpwstr>49089061-109f-4980-9a0b-0bf21a76a856</vt:lpwstr>
  </property>
  <property fmtid="{D5CDD505-2E9C-101B-9397-08002B2CF9AE}" pid="18" name="MSIP_Label_defa4170-0d19-0005-0004-bc88714345d2_ContentBits">
    <vt:lpwstr>0</vt:lpwstr>
  </property>
</Properties>
</file>