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7"/>
  </p:notesMasterIdLst>
  <p:sldIdLst>
    <p:sldId id="3389" r:id="rId5"/>
    <p:sldId id="270" r:id="rId6"/>
    <p:sldId id="338" r:id="rId7"/>
    <p:sldId id="510" r:id="rId8"/>
    <p:sldId id="3390" r:id="rId9"/>
    <p:sldId id="540" r:id="rId10"/>
    <p:sldId id="538" r:id="rId11"/>
    <p:sldId id="3391" r:id="rId12"/>
    <p:sldId id="3395" r:id="rId13"/>
    <p:sldId id="3396" r:id="rId14"/>
    <p:sldId id="521" r:id="rId15"/>
    <p:sldId id="3392" r:id="rId16"/>
    <p:sldId id="3373" r:id="rId17"/>
    <p:sldId id="431" r:id="rId18"/>
    <p:sldId id="3375" r:id="rId19"/>
    <p:sldId id="3384" r:id="rId20"/>
    <p:sldId id="3385" r:id="rId21"/>
    <p:sldId id="3393" r:id="rId22"/>
    <p:sldId id="606" r:id="rId23"/>
    <p:sldId id="3387" r:id="rId24"/>
    <p:sldId id="3394" r:id="rId25"/>
    <p:sldId id="6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9"/>
    <a:srgbClr val="A8D2AD"/>
    <a:srgbClr val="EA5857"/>
    <a:srgbClr val="009BB2"/>
    <a:srgbClr val="32549C"/>
    <a:srgbClr val="F7A413"/>
    <a:srgbClr val="FEF0D6"/>
    <a:srgbClr val="E3F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4724F-87DD-4D33-AFF2-4CF236A5C1DE}" type="datetimeFigureOut">
              <a:rPr lang="en-GB" smtClean="0"/>
              <a:t>24/02/2025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4E4D9-BF27-4E88-B13D-B7EFA11C0AAB}" type="slidenum">
              <a:rPr lang="en-GB" smtClean="0"/>
              <a:t>‹#›</a:t>
            </a:fld>
            <a:endParaRPr lang="en-GB"/>
          </a:p>
        </p:txBody>
      </p:sp>
    </p:spTree>
    <p:extLst>
      <p:ext uri="{BB962C8B-B14F-4D97-AF65-F5344CB8AC3E}">
        <p14:creationId xmlns:p14="http://schemas.microsoft.com/office/powerpoint/2010/main" val="1143645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0635" y="3065497"/>
            <a:ext cx="9144000" cy="727006"/>
          </a:xfrm>
        </p:spPr>
        <p:txBody>
          <a:bodyPr anchor="b">
            <a:normAutofit/>
          </a:bodyPr>
          <a:lstStyle>
            <a:lvl1pPr algn="l">
              <a:defRPr sz="440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Master title Roboto 44pt</a:t>
            </a:r>
          </a:p>
        </p:txBody>
      </p:sp>
      <p:sp>
        <p:nvSpPr>
          <p:cNvPr id="3" name="Subtitle 2"/>
          <p:cNvSpPr>
            <a:spLocks noGrp="1"/>
          </p:cNvSpPr>
          <p:nvPr>
            <p:ph type="subTitle" idx="1" hasCustomPrompt="1"/>
          </p:nvPr>
        </p:nvSpPr>
        <p:spPr>
          <a:xfrm>
            <a:off x="460635" y="3884580"/>
            <a:ext cx="9144000" cy="433249"/>
          </a:xfrm>
        </p:spPr>
        <p:txBody>
          <a:bodyPr>
            <a:norm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a:t>Master text Roboto 28pt</a:t>
            </a:r>
          </a:p>
        </p:txBody>
      </p:sp>
      <p:pic>
        <p:nvPicPr>
          <p:cNvPr id="4" name="Picture 3" descr="A black background with white text&#10;&#10;Description automatically generated">
            <a:extLst>
              <a:ext uri="{FF2B5EF4-FFF2-40B4-BE49-F238E27FC236}">
                <a16:creationId xmlns:a16="http://schemas.microsoft.com/office/drawing/2014/main" id="{0979646B-123F-42D6-81AF-95FDE00D0FE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9751966" y="5869248"/>
            <a:ext cx="1862706" cy="502408"/>
          </a:xfrm>
          <a:prstGeom prst="rect">
            <a:avLst/>
          </a:prstGeom>
          <a:effectLst>
            <a:glow rad="190500">
              <a:schemeClr val="tx1">
                <a:alpha val="2000"/>
              </a:schemeClr>
            </a:glow>
          </a:effectLst>
        </p:spPr>
      </p:pic>
      <p:pic>
        <p:nvPicPr>
          <p:cNvPr id="5" name="Picture 4" descr="A black and white sign with white text&#10;&#10;Description automatically generated">
            <a:extLst>
              <a:ext uri="{FF2B5EF4-FFF2-40B4-BE49-F238E27FC236}">
                <a16:creationId xmlns:a16="http://schemas.microsoft.com/office/drawing/2014/main" id="{E3B32337-2DCA-43ED-92E5-6396C6EB5A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169" y="559558"/>
            <a:ext cx="2841939" cy="982637"/>
          </a:xfrm>
          <a:prstGeom prst="rect">
            <a:avLst/>
          </a:prstGeom>
          <a:effectLst>
            <a:glow rad="190500">
              <a:schemeClr val="tx1">
                <a:alpha val="2000"/>
              </a:schemeClr>
            </a:glow>
          </a:effectLst>
        </p:spPr>
      </p:pic>
    </p:spTree>
    <p:extLst>
      <p:ext uri="{BB962C8B-B14F-4D97-AF65-F5344CB8AC3E}">
        <p14:creationId xmlns:p14="http://schemas.microsoft.com/office/powerpoint/2010/main" val="12052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573" y="1573162"/>
            <a:ext cx="10515600" cy="707462"/>
          </a:xfrm>
        </p:spPr>
        <p:txBody>
          <a:bodyPr/>
          <a:lstStyle>
            <a:lvl1pPr>
              <a:defRPr/>
            </a:lvl1pPr>
          </a:lstStyle>
          <a:p>
            <a:r>
              <a:rPr lang="en-GB"/>
              <a:t>Master title Roboto 44pt</a:t>
            </a:r>
          </a:p>
        </p:txBody>
      </p:sp>
      <p:sp>
        <p:nvSpPr>
          <p:cNvPr id="3" name="Content Placeholder 2"/>
          <p:cNvSpPr>
            <a:spLocks noGrp="1"/>
          </p:cNvSpPr>
          <p:nvPr>
            <p:ph idx="1" hasCustomPrompt="1"/>
          </p:nvPr>
        </p:nvSpPr>
        <p:spPr>
          <a:xfrm>
            <a:off x="464573" y="2369576"/>
            <a:ext cx="10515600" cy="3807389"/>
          </a:xfrm>
          <a:noFill/>
        </p:spPr>
        <p:txBody>
          <a:bodyPr/>
          <a:lstStyle>
            <a:lvl1pPr marL="0" indent="0">
              <a:buNone/>
              <a:defRPr baseline="0"/>
            </a:lvl1pPr>
            <a:lvl2pPr>
              <a:defRPr/>
            </a:lvl2pPr>
            <a:lvl3pPr>
              <a:defRPr/>
            </a:lvl3pPr>
            <a:lvl4pPr>
              <a:defRPr/>
            </a:lvl4pPr>
            <a:lvl5pPr>
              <a:defRPr/>
            </a:lvl5pPr>
          </a:lstStyle>
          <a:p>
            <a:pPr lvl="0"/>
            <a:r>
              <a:rPr lang="en-GB"/>
              <a:t>Master text Roboto 28pt</a:t>
            </a:r>
          </a:p>
          <a:p>
            <a:pPr lvl="1"/>
            <a:r>
              <a:rPr lang="en-GB"/>
              <a:t>Second level Roboto 24pt</a:t>
            </a:r>
          </a:p>
          <a:p>
            <a:pPr lvl="2"/>
            <a:r>
              <a:rPr lang="en-GB"/>
              <a:t>Third level Roboto 20pt</a:t>
            </a:r>
          </a:p>
          <a:p>
            <a:pPr lvl="3"/>
            <a:r>
              <a:rPr lang="en-GB"/>
              <a:t>Fourth level Roboto 18pt</a:t>
            </a:r>
          </a:p>
          <a:p>
            <a:pPr lvl="4"/>
            <a:r>
              <a:rPr lang="en-GB"/>
              <a:t>Fifth level Roboto 18pt</a:t>
            </a:r>
          </a:p>
        </p:txBody>
      </p:sp>
      <p:pic>
        <p:nvPicPr>
          <p:cNvPr id="8" name="Picture 7" descr="A black background with white text&#10;&#10;Description automatically generated">
            <a:extLst>
              <a:ext uri="{FF2B5EF4-FFF2-40B4-BE49-F238E27FC236}">
                <a16:creationId xmlns:a16="http://schemas.microsoft.com/office/drawing/2014/main" id="{813345EE-1850-4ABD-A4FB-8C60D8F15C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51966" y="573917"/>
            <a:ext cx="1862706" cy="502408"/>
          </a:xfrm>
          <a:prstGeom prst="rect">
            <a:avLst/>
          </a:prstGeom>
        </p:spPr>
      </p:pic>
      <p:pic>
        <p:nvPicPr>
          <p:cNvPr id="11" name="Picture 10" descr="A black and white text&#10;&#10;Description automatically generated">
            <a:extLst>
              <a:ext uri="{FF2B5EF4-FFF2-40B4-BE49-F238E27FC236}">
                <a16:creationId xmlns:a16="http://schemas.microsoft.com/office/drawing/2014/main" id="{31F606B7-DE0E-4A93-B26E-69269980BA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8875" y="5738060"/>
            <a:ext cx="1575322" cy="546023"/>
          </a:xfrm>
          <a:prstGeom prst="rect">
            <a:avLst/>
          </a:prstGeom>
        </p:spPr>
      </p:pic>
    </p:spTree>
    <p:extLst>
      <p:ext uri="{BB962C8B-B14F-4D97-AF65-F5344CB8AC3E}">
        <p14:creationId xmlns:p14="http://schemas.microsoft.com/office/powerpoint/2010/main" val="279105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573" y="1573162"/>
            <a:ext cx="6318364" cy="707462"/>
          </a:xfrm>
        </p:spPr>
        <p:txBody>
          <a:bodyPr/>
          <a:lstStyle>
            <a:lvl1pPr>
              <a:defRPr/>
            </a:lvl1pPr>
          </a:lstStyle>
          <a:p>
            <a:r>
              <a:rPr lang="en-GB"/>
              <a:t>Master title Roboto 44pt</a:t>
            </a:r>
          </a:p>
        </p:txBody>
      </p:sp>
      <p:sp>
        <p:nvSpPr>
          <p:cNvPr id="3" name="Content Placeholder 2"/>
          <p:cNvSpPr>
            <a:spLocks noGrp="1"/>
          </p:cNvSpPr>
          <p:nvPr>
            <p:ph idx="1" hasCustomPrompt="1"/>
          </p:nvPr>
        </p:nvSpPr>
        <p:spPr>
          <a:xfrm>
            <a:off x="464573" y="2369576"/>
            <a:ext cx="6318364" cy="3807389"/>
          </a:xfrm>
          <a:noFill/>
        </p:spPr>
        <p:txBody>
          <a:bodyPr/>
          <a:lstStyle>
            <a:lvl1pPr marL="0" indent="0">
              <a:buNone/>
              <a:defRPr baseline="0"/>
            </a:lvl1pPr>
            <a:lvl2pPr>
              <a:defRPr/>
            </a:lvl2pPr>
            <a:lvl3pPr>
              <a:defRPr/>
            </a:lvl3pPr>
            <a:lvl4pPr>
              <a:defRPr/>
            </a:lvl4pPr>
            <a:lvl5pPr>
              <a:defRPr/>
            </a:lvl5pPr>
          </a:lstStyle>
          <a:p>
            <a:pPr lvl="0"/>
            <a:r>
              <a:rPr lang="en-GB"/>
              <a:t>Master text Roboto 28pt</a:t>
            </a:r>
          </a:p>
          <a:p>
            <a:pPr lvl="1"/>
            <a:r>
              <a:rPr lang="en-GB"/>
              <a:t>Second level Roboto 24pt</a:t>
            </a:r>
          </a:p>
          <a:p>
            <a:pPr lvl="2"/>
            <a:r>
              <a:rPr lang="en-GB"/>
              <a:t>Third level Roboto 20pt</a:t>
            </a:r>
          </a:p>
          <a:p>
            <a:pPr lvl="3"/>
            <a:r>
              <a:rPr lang="en-GB"/>
              <a:t>Fourth level Roboto 18pt</a:t>
            </a:r>
          </a:p>
          <a:p>
            <a:pPr lvl="4"/>
            <a:r>
              <a:rPr lang="en-GB"/>
              <a:t>Fifth level Roboto 18pt</a:t>
            </a:r>
          </a:p>
        </p:txBody>
      </p:sp>
    </p:spTree>
    <p:extLst>
      <p:ext uri="{BB962C8B-B14F-4D97-AF65-F5344CB8AC3E}">
        <p14:creationId xmlns:p14="http://schemas.microsoft.com/office/powerpoint/2010/main" val="120587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6CB8C2-1053-4E7E-85B0-CD976F6D7168}"/>
              </a:ext>
            </a:extLst>
          </p:cNvPr>
          <p:cNvSpPr>
            <a:spLocks noGrp="1"/>
          </p:cNvSpPr>
          <p:nvPr>
            <p:ph type="ctrTitle" hasCustomPrompt="1"/>
          </p:nvPr>
        </p:nvSpPr>
        <p:spPr>
          <a:xfrm>
            <a:off x="460635" y="3065497"/>
            <a:ext cx="9144000" cy="727006"/>
          </a:xfrm>
        </p:spPr>
        <p:txBody>
          <a:bodyPr anchor="b">
            <a:normAutofit/>
          </a:bodyPr>
          <a:lstStyle>
            <a:lvl1pPr algn="l">
              <a:defRPr sz="4400" baseline="0">
                <a:solidFill>
                  <a:schemeClr val="bg1"/>
                </a:solidFill>
              </a:defRPr>
            </a:lvl1pPr>
          </a:lstStyle>
          <a:p>
            <a:r>
              <a:rPr lang="en-GB"/>
              <a:t>Page divider Roboto 44pt</a:t>
            </a:r>
          </a:p>
        </p:txBody>
      </p:sp>
      <p:sp>
        <p:nvSpPr>
          <p:cNvPr id="6" name="Subtitle 2">
            <a:extLst>
              <a:ext uri="{FF2B5EF4-FFF2-40B4-BE49-F238E27FC236}">
                <a16:creationId xmlns:a16="http://schemas.microsoft.com/office/drawing/2014/main" id="{F7C525F7-558B-4192-A2F7-E8241F3EABA2}"/>
              </a:ext>
            </a:extLst>
          </p:cNvPr>
          <p:cNvSpPr>
            <a:spLocks noGrp="1"/>
          </p:cNvSpPr>
          <p:nvPr>
            <p:ph type="subTitle" idx="1" hasCustomPrompt="1"/>
          </p:nvPr>
        </p:nvSpPr>
        <p:spPr>
          <a:xfrm>
            <a:off x="460635" y="3884580"/>
            <a:ext cx="9144000" cy="433249"/>
          </a:xfrm>
        </p:spPr>
        <p:txBody>
          <a:bodyPr>
            <a:norm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a:t>Sub text Roboto 28pt</a:t>
            </a:r>
          </a:p>
        </p:txBody>
      </p:sp>
      <p:pic>
        <p:nvPicPr>
          <p:cNvPr id="4" name="Picture 3" descr="A black background with white text&#10;&#10;Description automatically generated">
            <a:extLst>
              <a:ext uri="{FF2B5EF4-FFF2-40B4-BE49-F238E27FC236}">
                <a16:creationId xmlns:a16="http://schemas.microsoft.com/office/drawing/2014/main" id="{2C98233F-9AF6-4F2C-BB5B-6521928327D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9751966" y="573917"/>
            <a:ext cx="1862706" cy="502408"/>
          </a:xfrm>
          <a:prstGeom prst="rect">
            <a:avLst/>
          </a:prstGeom>
          <a:effectLst>
            <a:glow rad="190500">
              <a:schemeClr val="tx1">
                <a:alpha val="2000"/>
              </a:schemeClr>
            </a:glow>
          </a:effectLst>
        </p:spPr>
      </p:pic>
      <p:pic>
        <p:nvPicPr>
          <p:cNvPr id="8" name="Picture 7" descr="A black and white sign with white text&#10;&#10;Description automatically generated">
            <a:extLst>
              <a:ext uri="{FF2B5EF4-FFF2-40B4-BE49-F238E27FC236}">
                <a16:creationId xmlns:a16="http://schemas.microsoft.com/office/drawing/2014/main" id="{F7E704BF-9159-4E97-A946-899EAE75A5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8875" y="5739395"/>
            <a:ext cx="1575322" cy="544688"/>
          </a:xfrm>
          <a:prstGeom prst="rect">
            <a:avLst/>
          </a:prstGeom>
          <a:effectLst>
            <a:glow rad="190500">
              <a:schemeClr val="tx1">
                <a:alpha val="2000"/>
              </a:schemeClr>
            </a:glow>
          </a:effectLst>
        </p:spPr>
      </p:pic>
    </p:spTree>
    <p:extLst>
      <p:ext uri="{BB962C8B-B14F-4D97-AF65-F5344CB8AC3E}">
        <p14:creationId xmlns:p14="http://schemas.microsoft.com/office/powerpoint/2010/main" val="235172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and Tab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573" y="1573162"/>
            <a:ext cx="10515600" cy="707462"/>
          </a:xfrm>
        </p:spPr>
        <p:txBody>
          <a:bodyPr/>
          <a:lstStyle>
            <a:lvl1pPr>
              <a:defRPr/>
            </a:lvl1pPr>
          </a:lstStyle>
          <a:p>
            <a:r>
              <a:rPr lang="en-GB"/>
              <a:t>Master title Roboto 44pt</a:t>
            </a:r>
          </a:p>
        </p:txBody>
      </p:sp>
      <p:sp>
        <p:nvSpPr>
          <p:cNvPr id="3" name="Content Placeholder 2"/>
          <p:cNvSpPr>
            <a:spLocks noGrp="1"/>
          </p:cNvSpPr>
          <p:nvPr>
            <p:ph idx="1" hasCustomPrompt="1"/>
          </p:nvPr>
        </p:nvSpPr>
        <p:spPr>
          <a:xfrm>
            <a:off x="464573" y="2369576"/>
            <a:ext cx="10515600" cy="3807389"/>
          </a:xfrm>
          <a:noFill/>
        </p:spPr>
        <p:txBody>
          <a:bodyPr/>
          <a:lstStyle>
            <a:lvl1pPr marL="0" indent="0">
              <a:buNone/>
              <a:defRPr baseline="0"/>
            </a:lvl1pPr>
            <a:lvl2pPr>
              <a:defRPr/>
            </a:lvl2pPr>
            <a:lvl3pPr>
              <a:defRPr/>
            </a:lvl3pPr>
            <a:lvl4pPr>
              <a:defRPr/>
            </a:lvl4pPr>
            <a:lvl5pPr>
              <a:defRPr/>
            </a:lvl5pPr>
          </a:lstStyle>
          <a:p>
            <a:pPr lvl="0"/>
            <a:r>
              <a:rPr lang="en-GB"/>
              <a:t>Master text Roboto 28pt</a:t>
            </a:r>
          </a:p>
          <a:p>
            <a:pPr lvl="1"/>
            <a:r>
              <a:rPr lang="en-GB"/>
              <a:t>Second level Roboto 24pt</a:t>
            </a:r>
          </a:p>
          <a:p>
            <a:pPr lvl="2"/>
            <a:r>
              <a:rPr lang="en-GB"/>
              <a:t>Third level Roboto 20pt</a:t>
            </a:r>
          </a:p>
          <a:p>
            <a:pPr lvl="3"/>
            <a:r>
              <a:rPr lang="en-GB"/>
              <a:t>Fourth level Roboto 18pt</a:t>
            </a:r>
          </a:p>
          <a:p>
            <a:pPr lvl="4"/>
            <a:r>
              <a:rPr lang="en-GB"/>
              <a:t>Fifth level Roboto 18pt</a:t>
            </a:r>
          </a:p>
        </p:txBody>
      </p:sp>
      <p:graphicFrame>
        <p:nvGraphicFramePr>
          <p:cNvPr id="4" name="Table 4">
            <a:extLst>
              <a:ext uri="{FF2B5EF4-FFF2-40B4-BE49-F238E27FC236}">
                <a16:creationId xmlns:a16="http://schemas.microsoft.com/office/drawing/2014/main" id="{6BC8CEC5-3827-46EE-8BEA-4F16E0243C6E}"/>
              </a:ext>
            </a:extLst>
          </p:cNvPr>
          <p:cNvGraphicFramePr>
            <a:graphicFrameLocks noGrp="1"/>
          </p:cNvGraphicFramePr>
          <p:nvPr userDrawn="1">
            <p:extLst>
              <p:ext uri="{D42A27DB-BD31-4B8C-83A1-F6EECF244321}">
                <p14:modId xmlns:p14="http://schemas.microsoft.com/office/powerpoint/2010/main" val="1662708795"/>
              </p:ext>
            </p:extLst>
          </p:nvPr>
        </p:nvGraphicFramePr>
        <p:xfrm>
          <a:off x="464574" y="4728578"/>
          <a:ext cx="7319012" cy="1112520"/>
        </p:xfrm>
        <a:graphic>
          <a:graphicData uri="http://schemas.openxmlformats.org/drawingml/2006/table">
            <a:tbl>
              <a:tblPr firstRow="1" bandRow="1">
                <a:tableStyleId>{69012ECD-51FC-41F1-AA8D-1B2483CD663E}</a:tableStyleId>
              </a:tblPr>
              <a:tblGrid>
                <a:gridCol w="1829753">
                  <a:extLst>
                    <a:ext uri="{9D8B030D-6E8A-4147-A177-3AD203B41FA5}">
                      <a16:colId xmlns:a16="http://schemas.microsoft.com/office/drawing/2014/main" val="215339676"/>
                    </a:ext>
                  </a:extLst>
                </a:gridCol>
                <a:gridCol w="1829753">
                  <a:extLst>
                    <a:ext uri="{9D8B030D-6E8A-4147-A177-3AD203B41FA5}">
                      <a16:colId xmlns:a16="http://schemas.microsoft.com/office/drawing/2014/main" val="2362435220"/>
                    </a:ext>
                  </a:extLst>
                </a:gridCol>
                <a:gridCol w="1829753">
                  <a:extLst>
                    <a:ext uri="{9D8B030D-6E8A-4147-A177-3AD203B41FA5}">
                      <a16:colId xmlns:a16="http://schemas.microsoft.com/office/drawing/2014/main" val="1733039016"/>
                    </a:ext>
                  </a:extLst>
                </a:gridCol>
                <a:gridCol w="1829753">
                  <a:extLst>
                    <a:ext uri="{9D8B030D-6E8A-4147-A177-3AD203B41FA5}">
                      <a16:colId xmlns:a16="http://schemas.microsoft.com/office/drawing/2014/main" val="380642577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latin typeface="Roboto" panose="02000000000000000000" pitchFamily="2" charset="0"/>
                        </a:rPr>
                        <a:t>Table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549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latin typeface="Roboto" panose="02000000000000000000" pitchFamily="2" charset="0"/>
                        </a:rPr>
                        <a:t>Table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549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latin typeface="Roboto" panose="02000000000000000000" pitchFamily="2" charset="0"/>
                        </a:rPr>
                        <a:t>Table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549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latin typeface="Roboto" panose="02000000000000000000" pitchFamily="2" charset="0"/>
                        </a:rPr>
                        <a:t>Table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549C"/>
                    </a:solidFill>
                  </a:tcPr>
                </a:tc>
                <a:extLst>
                  <a:ext uri="{0D108BD9-81ED-4DB2-BD59-A6C34878D82A}">
                    <a16:rowId xmlns:a16="http://schemas.microsoft.com/office/drawing/2014/main" val="21817329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78894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4772600"/>
                  </a:ext>
                </a:extLst>
              </a:tr>
            </a:tbl>
          </a:graphicData>
        </a:graphic>
      </p:graphicFrame>
      <p:pic>
        <p:nvPicPr>
          <p:cNvPr id="5" name="Picture 4" descr="A black background with white text&#10;&#10;Description automatically generated">
            <a:extLst>
              <a:ext uri="{FF2B5EF4-FFF2-40B4-BE49-F238E27FC236}">
                <a16:creationId xmlns:a16="http://schemas.microsoft.com/office/drawing/2014/main" id="{055D0B00-2EB3-49DA-9EB0-C2A25CA196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51966" y="573917"/>
            <a:ext cx="1862706" cy="502408"/>
          </a:xfrm>
          <a:prstGeom prst="rect">
            <a:avLst/>
          </a:prstGeom>
        </p:spPr>
      </p:pic>
      <p:pic>
        <p:nvPicPr>
          <p:cNvPr id="6" name="Picture 5" descr="A black and white text&#10;&#10;Description automatically generated">
            <a:extLst>
              <a:ext uri="{FF2B5EF4-FFF2-40B4-BE49-F238E27FC236}">
                <a16:creationId xmlns:a16="http://schemas.microsoft.com/office/drawing/2014/main" id="{197F86FC-090B-4DBB-A883-FD3D64E2E00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8875" y="5738060"/>
            <a:ext cx="1575322" cy="546023"/>
          </a:xfrm>
          <a:prstGeom prst="rect">
            <a:avLst/>
          </a:prstGeom>
        </p:spPr>
      </p:pic>
    </p:spTree>
    <p:extLst>
      <p:ext uri="{BB962C8B-B14F-4D97-AF65-F5344CB8AC3E}">
        <p14:creationId xmlns:p14="http://schemas.microsoft.com/office/powerpoint/2010/main" val="3446681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Master title Roboto 44pt</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Master text Roboto 28pt</a:t>
            </a:r>
          </a:p>
          <a:p>
            <a:pPr lvl="1"/>
            <a:r>
              <a:rPr lang="en-GB"/>
              <a:t>Second level Roboto 24pt</a:t>
            </a:r>
          </a:p>
          <a:p>
            <a:pPr lvl="2"/>
            <a:r>
              <a:rPr lang="en-GB"/>
              <a:t>Third level Roboto 20pt</a:t>
            </a:r>
          </a:p>
          <a:p>
            <a:pPr lvl="3"/>
            <a:r>
              <a:rPr lang="en-GB"/>
              <a:t>Fourth level Roboto 18pt</a:t>
            </a:r>
          </a:p>
          <a:p>
            <a:pPr lvl="4"/>
            <a:r>
              <a:rPr lang="en-GB"/>
              <a:t>Fifth level Roboto 18pt</a:t>
            </a:r>
          </a:p>
        </p:txBody>
      </p:sp>
      <p:sp>
        <p:nvSpPr>
          <p:cNvPr id="7" name="MSIPCMContentMarking" descr="{&quot;HashCode&quot;:-1399272816,&quot;Placement&quot;:&quot;Footer&quot;,&quot;Top&quot;:519.343,&quot;Left&quot;:451.105438,&quot;SlideWidth&quot;:960,&quot;SlideHeight&quot;:540}"/>
          <p:cNvSpPr txBox="1"/>
          <p:nvPr userDrawn="1"/>
        </p:nvSpPr>
        <p:spPr>
          <a:xfrm>
            <a:off x="5729039" y="6595656"/>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1157246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1" r:id="rId5"/>
  </p:sldLayoutIdLst>
  <p:txStyles>
    <p:titleStyle>
      <a:lvl1pPr algn="l" defTabSz="914400" rtl="0" eaLnBrk="1" latinLnBrk="0" hangingPunct="1">
        <a:lnSpc>
          <a:spcPct val="90000"/>
        </a:lnSpc>
        <a:spcBef>
          <a:spcPct val="0"/>
        </a:spcBef>
        <a:buNone/>
        <a:defRPr sz="4400" b="0" kern="1200">
          <a:solidFill>
            <a:srgbClr val="005489"/>
          </a:solidFill>
          <a:latin typeface="Roboto" panose="02000000000000000000" pitchFamily="2" charset="0"/>
          <a:ea typeface="Roboto" panose="02000000000000000000" pitchFamily="2" charset="0"/>
          <a:cs typeface="Roboto" panose="02000000000000000000" pitchFamily="2"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info@crowncommercial.gov.uk"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hyperlink" Target="https://yorknorthyorks-ca.gov.uk/wp-content/uploads/2024/10/ASF-Strategic-Skills-Plan-September-2024.pdf" TargetMode="Externa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supplier-code-of-conduct" TargetMode="External"/><Relationship Id="rId2" Type="http://schemas.openxmlformats.org/officeDocument/2006/relationships/hyperlink" Target="https://www.ncsc.gov.uk/cyberessentials/overview" TargetMode="External"/><Relationship Id="rId1" Type="http://schemas.openxmlformats.org/officeDocument/2006/relationships/slideLayout" Target="../slideLayouts/slideLayout2.xml"/><Relationship Id="rId4" Type="http://schemas.openxmlformats.org/officeDocument/2006/relationships/hyperlink" Target="https://www.gov.uk/government/collections/modern-slavery-bil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supplierregistration.cabinetoffice.gov.uk/login" TargetMode="External"/><Relationship Id="rId2" Type="http://schemas.openxmlformats.org/officeDocument/2006/relationships/hyperlink" Target="https://supplierregistration.cabinetoffice.gov.uk/organisation/regist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info@crowncommercial.gov.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rknorthyorks-ca.gov.uk/wp-content/uploads/2024/10/ASF-Strategic-Skills-Plan-September-2024.pdf"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yorknorthyorks-ca.gov.uk/wp-content/uploads/2024/10/ASF-Strategic-Skills-Plan-September-2024.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4D79-DF07-88F8-3D6D-D765DE8C2E4C}"/>
              </a:ext>
            </a:extLst>
          </p:cNvPr>
          <p:cNvSpPr>
            <a:spLocks noGrp="1"/>
          </p:cNvSpPr>
          <p:nvPr>
            <p:ph type="ctrTitle"/>
          </p:nvPr>
        </p:nvSpPr>
        <p:spPr>
          <a:xfrm>
            <a:off x="610749" y="3910047"/>
            <a:ext cx="8646789" cy="727006"/>
          </a:xfrm>
        </p:spPr>
        <p:txBody>
          <a:bodyPr>
            <a:normAutofit fontScale="90000"/>
          </a:bodyPr>
          <a:lstStyle/>
          <a:p>
            <a:br>
              <a:rPr lang="en-GB" sz="2800" dirty="0"/>
            </a:br>
            <a:r>
              <a:rPr lang="en-GB" sz="2800" dirty="0"/>
              <a:t>The webinar will start soon</a:t>
            </a:r>
            <a:br>
              <a:rPr lang="en-GB" dirty="0"/>
            </a:br>
            <a:r>
              <a:rPr lang="en-GB" dirty="0"/>
              <a:t> </a:t>
            </a:r>
            <a:br>
              <a:rPr lang="en-GB" dirty="0"/>
            </a:br>
            <a:r>
              <a:rPr lang="en-GB" sz="2000" dirty="0"/>
              <a:t>Adult Skills Fund</a:t>
            </a:r>
            <a:br>
              <a:rPr lang="en-GB" sz="2000" dirty="0"/>
            </a:br>
            <a:r>
              <a:rPr lang="en-GB" sz="2000" dirty="0"/>
              <a:t>Key Information</a:t>
            </a:r>
            <a:br>
              <a:rPr lang="en-GB" sz="2000" dirty="0"/>
            </a:br>
            <a:r>
              <a:rPr lang="en-GB" sz="2000" dirty="0"/>
              <a:t>Competitive Tendering Process 2025</a:t>
            </a:r>
          </a:p>
        </p:txBody>
      </p:sp>
    </p:spTree>
    <p:extLst>
      <p:ext uri="{BB962C8B-B14F-4D97-AF65-F5344CB8AC3E}">
        <p14:creationId xmlns:p14="http://schemas.microsoft.com/office/powerpoint/2010/main" val="132915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0BDA-6FE4-27C9-9D9A-E4711013EF71}"/>
              </a:ext>
            </a:extLst>
          </p:cNvPr>
          <p:cNvSpPr>
            <a:spLocks noGrp="1"/>
          </p:cNvSpPr>
          <p:nvPr>
            <p:ph type="title"/>
          </p:nvPr>
        </p:nvSpPr>
        <p:spPr/>
        <p:txBody>
          <a:bodyPr>
            <a:normAutofit fontScale="90000"/>
          </a:bodyPr>
          <a:lstStyle/>
          <a:p>
            <a:pPr algn="ctr"/>
            <a:r>
              <a:rPr lang="en-GB" dirty="0"/>
              <a:t>Appointments to the Adult Skills and Learning Dynamic Purchasing System (DPS) </a:t>
            </a:r>
          </a:p>
        </p:txBody>
      </p:sp>
      <p:pic>
        <p:nvPicPr>
          <p:cNvPr id="5" name="Content Placeholder 4">
            <a:extLst>
              <a:ext uri="{FF2B5EF4-FFF2-40B4-BE49-F238E27FC236}">
                <a16:creationId xmlns:a16="http://schemas.microsoft.com/office/drawing/2014/main" id="{2B7C4C6C-85F3-31B7-F8FE-4079D19FEC1B}"/>
              </a:ext>
            </a:extLst>
          </p:cNvPr>
          <p:cNvPicPr>
            <a:picLocks noGrp="1" noChangeAspect="1"/>
          </p:cNvPicPr>
          <p:nvPr>
            <p:ph idx="1"/>
          </p:nvPr>
        </p:nvPicPr>
        <p:blipFill>
          <a:blip r:embed="rId2"/>
          <a:stretch>
            <a:fillRect/>
          </a:stretch>
        </p:blipFill>
        <p:spPr>
          <a:xfrm>
            <a:off x="214201" y="2656113"/>
            <a:ext cx="4636971" cy="3053615"/>
          </a:xfrm>
        </p:spPr>
      </p:pic>
      <p:sp>
        <p:nvSpPr>
          <p:cNvPr id="6" name="TextBox 5">
            <a:extLst>
              <a:ext uri="{FF2B5EF4-FFF2-40B4-BE49-F238E27FC236}">
                <a16:creationId xmlns:a16="http://schemas.microsoft.com/office/drawing/2014/main" id="{3E8003FB-5184-E52D-CE79-77F1BC59F74F}"/>
              </a:ext>
            </a:extLst>
          </p:cNvPr>
          <p:cNvSpPr txBox="1"/>
          <p:nvPr/>
        </p:nvSpPr>
        <p:spPr>
          <a:xfrm>
            <a:off x="4884173" y="3059668"/>
            <a:ext cx="6654684" cy="1107996"/>
          </a:xfrm>
          <a:prstGeom prst="rect">
            <a:avLst/>
          </a:prstGeom>
          <a:noFill/>
        </p:spPr>
        <p:txBody>
          <a:bodyPr wrap="square" rtlCol="0">
            <a:spAutoFit/>
          </a:bodyPr>
          <a:lstStyle/>
          <a:p>
            <a:r>
              <a:rPr lang="en-GB" sz="2400" b="1" u="sng" dirty="0"/>
              <a:t>APPOINTED SUPPLIERS</a:t>
            </a:r>
          </a:p>
          <a:p>
            <a:endParaRPr lang="en-GB" sz="2400" b="1" u="sng" dirty="0"/>
          </a:p>
          <a:p>
            <a:r>
              <a:rPr lang="en-GB" b="1" dirty="0"/>
              <a:t>https://supplierregistration.cabinetoffice.gov.uk/dps-suppliers/asl</a:t>
            </a:r>
          </a:p>
        </p:txBody>
      </p:sp>
      <p:sp>
        <p:nvSpPr>
          <p:cNvPr id="8" name="TextBox 7">
            <a:extLst>
              <a:ext uri="{FF2B5EF4-FFF2-40B4-BE49-F238E27FC236}">
                <a16:creationId xmlns:a16="http://schemas.microsoft.com/office/drawing/2014/main" id="{FD8B9610-10E1-2486-4257-C6DC7D686EA9}"/>
              </a:ext>
            </a:extLst>
          </p:cNvPr>
          <p:cNvSpPr txBox="1"/>
          <p:nvPr/>
        </p:nvSpPr>
        <p:spPr>
          <a:xfrm>
            <a:off x="4884173" y="4509399"/>
            <a:ext cx="6096000" cy="1200329"/>
          </a:xfrm>
          <a:prstGeom prst="rect">
            <a:avLst/>
          </a:prstGeom>
          <a:noFill/>
        </p:spPr>
        <p:txBody>
          <a:bodyPr wrap="square">
            <a:spAutoFit/>
          </a:bodyPr>
          <a:lstStyle/>
          <a:p>
            <a:r>
              <a:rPr lang="fr-FR" sz="2400" b="1" u="sng" dirty="0">
                <a:effectLst/>
              </a:rPr>
              <a:t>QUERIES: </a:t>
            </a:r>
          </a:p>
          <a:p>
            <a:r>
              <a:rPr lang="fr-FR" sz="2400" b="1" dirty="0">
                <a:effectLst/>
              </a:rPr>
              <a:t>CCS Enquiries Service Desk: </a:t>
            </a:r>
            <a:r>
              <a:rPr lang="fr-FR" sz="2400" b="1" dirty="0">
                <a:effectLst/>
                <a:hlinkClick r:id="rId3" tooltip="mailto:info@crowncommercial.gov.uk"/>
              </a:rPr>
              <a:t>info@crowncommercial.gov.uk</a:t>
            </a:r>
            <a:endParaRPr lang="en-GB" sz="2400" b="1" dirty="0"/>
          </a:p>
        </p:txBody>
      </p:sp>
    </p:spTree>
    <p:extLst>
      <p:ext uri="{BB962C8B-B14F-4D97-AF65-F5344CB8AC3E}">
        <p14:creationId xmlns:p14="http://schemas.microsoft.com/office/powerpoint/2010/main" val="387350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1FD7-4E95-4B91-8F48-9D368DFB9150}"/>
              </a:ext>
            </a:extLst>
          </p:cNvPr>
          <p:cNvSpPr>
            <a:spLocks noGrp="1"/>
          </p:cNvSpPr>
          <p:nvPr>
            <p:ph type="ctrTitle"/>
          </p:nvPr>
        </p:nvSpPr>
        <p:spPr>
          <a:xfrm>
            <a:off x="113502" y="2588959"/>
            <a:ext cx="4433098" cy="2110042"/>
          </a:xfrm>
        </p:spPr>
        <p:txBody>
          <a:bodyPr anchor="t">
            <a:noAutofit/>
          </a:bodyPr>
          <a:lstStyle/>
          <a:p>
            <a:pPr algn="ctr"/>
            <a:r>
              <a:rPr lang="en-GB" sz="4000" dirty="0"/>
              <a:t>Learning Programmes </a:t>
            </a:r>
            <a:br>
              <a:rPr lang="en-GB" sz="4000" dirty="0"/>
            </a:br>
            <a:r>
              <a:rPr lang="en-GB" sz="4000" dirty="0"/>
              <a:t>to be Procured</a:t>
            </a:r>
            <a:br>
              <a:rPr lang="en-GB" sz="2400" dirty="0"/>
            </a:br>
            <a:br>
              <a:rPr lang="en-GB" sz="2400" dirty="0"/>
            </a:br>
            <a:endParaRPr lang="en-GB" sz="2400" i="1" dirty="0"/>
          </a:p>
        </p:txBody>
      </p:sp>
      <p:pic>
        <p:nvPicPr>
          <p:cNvPr id="5" name="Content Placeholder 10" descr="A black and white circular pattern&#10;&#10;Description automatically generated">
            <a:extLst>
              <a:ext uri="{FF2B5EF4-FFF2-40B4-BE49-F238E27FC236}">
                <a16:creationId xmlns:a16="http://schemas.microsoft.com/office/drawing/2014/main" id="{FD3003D7-9B1A-40AB-B54D-A859D871FD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26186" y="0"/>
            <a:ext cx="3428999" cy="6858000"/>
          </a:xfrm>
          <a:prstGeom prst="rect">
            <a:avLst/>
          </a:prstGeom>
          <a:noFill/>
        </p:spPr>
      </p:pic>
    </p:spTree>
    <p:extLst>
      <p:ext uri="{BB962C8B-B14F-4D97-AF65-F5344CB8AC3E}">
        <p14:creationId xmlns:p14="http://schemas.microsoft.com/office/powerpoint/2010/main" val="204569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BE7D585-C697-7813-48BC-B407679A666A}"/>
              </a:ext>
            </a:extLst>
          </p:cNvPr>
          <p:cNvSpPr txBox="1"/>
          <p:nvPr/>
        </p:nvSpPr>
        <p:spPr>
          <a:xfrm>
            <a:off x="282814" y="933774"/>
            <a:ext cx="9984509" cy="523220"/>
          </a:xfrm>
          <a:prstGeom prst="rect">
            <a:avLst/>
          </a:prstGeom>
          <a:noFill/>
        </p:spPr>
        <p:txBody>
          <a:bodyPr wrap="square" rtlCol="0">
            <a:spAutoFit/>
          </a:bodyPr>
          <a:lstStyle/>
          <a:p>
            <a:r>
              <a:rPr lang="en-GB" sz="2800" b="1" dirty="0"/>
              <a:t>Three multi-LOT tender exercises</a:t>
            </a:r>
          </a:p>
        </p:txBody>
      </p:sp>
      <p:sp>
        <p:nvSpPr>
          <p:cNvPr id="8" name="TextBox 7">
            <a:extLst>
              <a:ext uri="{FF2B5EF4-FFF2-40B4-BE49-F238E27FC236}">
                <a16:creationId xmlns:a16="http://schemas.microsoft.com/office/drawing/2014/main" id="{27BCB306-8ADA-E1D5-CDE1-D1455B0F50B2}"/>
              </a:ext>
            </a:extLst>
          </p:cNvPr>
          <p:cNvSpPr txBox="1"/>
          <p:nvPr/>
        </p:nvSpPr>
        <p:spPr>
          <a:xfrm>
            <a:off x="1932521" y="1727508"/>
            <a:ext cx="9531927" cy="523220"/>
          </a:xfrm>
          <a:prstGeom prst="rect">
            <a:avLst/>
          </a:prstGeom>
          <a:noFill/>
        </p:spPr>
        <p:txBody>
          <a:bodyPr wrap="square" rtlCol="0">
            <a:spAutoFit/>
          </a:bodyPr>
          <a:lstStyle/>
          <a:p>
            <a:r>
              <a:rPr lang="en-GB" sz="2800" dirty="0"/>
              <a:t>Level 3 Learning Programmes: 2 LOTS </a:t>
            </a:r>
          </a:p>
        </p:txBody>
      </p:sp>
      <p:sp>
        <p:nvSpPr>
          <p:cNvPr id="9" name="TextBox 8">
            <a:extLst>
              <a:ext uri="{FF2B5EF4-FFF2-40B4-BE49-F238E27FC236}">
                <a16:creationId xmlns:a16="http://schemas.microsoft.com/office/drawing/2014/main" id="{23D09EFE-18F2-0C1C-79F9-FAE50C9C49B5}"/>
              </a:ext>
            </a:extLst>
          </p:cNvPr>
          <p:cNvSpPr txBox="1"/>
          <p:nvPr/>
        </p:nvSpPr>
        <p:spPr>
          <a:xfrm>
            <a:off x="3350624" y="2855289"/>
            <a:ext cx="6641501" cy="523220"/>
          </a:xfrm>
          <a:prstGeom prst="rect">
            <a:avLst/>
          </a:prstGeom>
          <a:noFill/>
        </p:spPr>
        <p:txBody>
          <a:bodyPr wrap="square" rtlCol="0">
            <a:spAutoFit/>
          </a:bodyPr>
          <a:lstStyle/>
          <a:p>
            <a:r>
              <a:rPr lang="en-GB" sz="2800" dirty="0"/>
              <a:t>ASF Funded Regulated Qualifications: 6 LOTS </a:t>
            </a:r>
          </a:p>
        </p:txBody>
      </p:sp>
      <p:sp>
        <p:nvSpPr>
          <p:cNvPr id="10" name="TextBox 9">
            <a:extLst>
              <a:ext uri="{FF2B5EF4-FFF2-40B4-BE49-F238E27FC236}">
                <a16:creationId xmlns:a16="http://schemas.microsoft.com/office/drawing/2014/main" id="{F183AD5E-0046-52D4-1DE6-941AC0104D8C}"/>
              </a:ext>
            </a:extLst>
          </p:cNvPr>
          <p:cNvSpPr txBox="1"/>
          <p:nvPr/>
        </p:nvSpPr>
        <p:spPr>
          <a:xfrm>
            <a:off x="2094470" y="3884379"/>
            <a:ext cx="9531927" cy="523220"/>
          </a:xfrm>
          <a:prstGeom prst="rect">
            <a:avLst/>
          </a:prstGeom>
          <a:noFill/>
        </p:spPr>
        <p:txBody>
          <a:bodyPr wrap="square" rtlCol="0">
            <a:spAutoFit/>
          </a:bodyPr>
          <a:lstStyle/>
          <a:p>
            <a:r>
              <a:rPr lang="en-GB" sz="2800" dirty="0"/>
              <a:t>Tailored Learning: 2 LOTS </a:t>
            </a:r>
          </a:p>
        </p:txBody>
      </p:sp>
      <p:pic>
        <p:nvPicPr>
          <p:cNvPr id="12" name="Picture 11">
            <a:extLst>
              <a:ext uri="{FF2B5EF4-FFF2-40B4-BE49-F238E27FC236}">
                <a16:creationId xmlns:a16="http://schemas.microsoft.com/office/drawing/2014/main" id="{4D133B8E-AF79-ED3D-CE42-38E8CE824771}"/>
              </a:ext>
            </a:extLst>
          </p:cNvPr>
          <p:cNvPicPr>
            <a:picLocks noChangeAspect="1"/>
          </p:cNvPicPr>
          <p:nvPr/>
        </p:nvPicPr>
        <p:blipFill>
          <a:blip r:embed="rId2"/>
          <a:stretch>
            <a:fillRect/>
          </a:stretch>
        </p:blipFill>
        <p:spPr>
          <a:xfrm>
            <a:off x="668287" y="1456994"/>
            <a:ext cx="1323500" cy="1231163"/>
          </a:xfrm>
          <a:prstGeom prst="rect">
            <a:avLst/>
          </a:prstGeom>
        </p:spPr>
      </p:pic>
      <p:pic>
        <p:nvPicPr>
          <p:cNvPr id="14" name="Picture 13">
            <a:extLst>
              <a:ext uri="{FF2B5EF4-FFF2-40B4-BE49-F238E27FC236}">
                <a16:creationId xmlns:a16="http://schemas.microsoft.com/office/drawing/2014/main" id="{1DF4B27D-D181-1CD1-7995-E887C545A576}"/>
              </a:ext>
            </a:extLst>
          </p:cNvPr>
          <p:cNvPicPr>
            <a:picLocks noChangeAspect="1"/>
          </p:cNvPicPr>
          <p:nvPr/>
        </p:nvPicPr>
        <p:blipFill>
          <a:blip r:embed="rId3"/>
          <a:stretch>
            <a:fillRect/>
          </a:stretch>
        </p:blipFill>
        <p:spPr>
          <a:xfrm>
            <a:off x="1932521" y="2438722"/>
            <a:ext cx="1418103" cy="1332446"/>
          </a:xfrm>
          <a:prstGeom prst="rect">
            <a:avLst/>
          </a:prstGeom>
        </p:spPr>
      </p:pic>
      <p:pic>
        <p:nvPicPr>
          <p:cNvPr id="16" name="Picture 15">
            <a:extLst>
              <a:ext uri="{FF2B5EF4-FFF2-40B4-BE49-F238E27FC236}">
                <a16:creationId xmlns:a16="http://schemas.microsoft.com/office/drawing/2014/main" id="{E4BBE5E0-2D8B-1D4A-CEDF-B01BD376FF85}"/>
              </a:ext>
            </a:extLst>
          </p:cNvPr>
          <p:cNvPicPr>
            <a:picLocks noChangeAspect="1"/>
          </p:cNvPicPr>
          <p:nvPr/>
        </p:nvPicPr>
        <p:blipFill>
          <a:blip r:embed="rId4"/>
          <a:stretch>
            <a:fillRect/>
          </a:stretch>
        </p:blipFill>
        <p:spPr>
          <a:xfrm>
            <a:off x="631910" y="3392170"/>
            <a:ext cx="1462560" cy="1507639"/>
          </a:xfrm>
          <a:prstGeom prst="rect">
            <a:avLst/>
          </a:prstGeom>
        </p:spPr>
      </p:pic>
      <p:sp>
        <p:nvSpPr>
          <p:cNvPr id="4" name="Flowchart: Process 3">
            <a:extLst>
              <a:ext uri="{FF2B5EF4-FFF2-40B4-BE49-F238E27FC236}">
                <a16:creationId xmlns:a16="http://schemas.microsoft.com/office/drawing/2014/main" id="{B70318A5-2265-7788-E939-E1595144D093}"/>
              </a:ext>
            </a:extLst>
          </p:cNvPr>
          <p:cNvSpPr/>
          <p:nvPr/>
        </p:nvSpPr>
        <p:spPr>
          <a:xfrm>
            <a:off x="876300" y="5175079"/>
            <a:ext cx="8153399" cy="135635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0000"/>
              </a:lnSpc>
              <a:spcBef>
                <a:spcPts val="1800"/>
              </a:spcBef>
              <a:buClr>
                <a:srgbClr val="FFC000"/>
              </a:buClr>
              <a:buSzPct val="130000"/>
            </a:pPr>
            <a:r>
              <a:rPr lang="en-GB" sz="1800" u="sng">
                <a:solidFill>
                  <a:srgbClr val="0563C1"/>
                </a:solidFill>
                <a:effectLst/>
                <a:latin typeface="Arial" panose="020B0604020202020204" pitchFamily="34" charset="0"/>
                <a:ea typeface="Calibri" panose="020F0502020204030204" pitchFamily="34" charset="0"/>
                <a:hlinkClick r:id="rId5"/>
              </a:rPr>
              <a:t>https://yorknorthyorks-ca.gov.uk/wp-content/uploads/2024/10/ASF-Strategic-Skills-Plan-September-2024.pdf</a:t>
            </a:r>
            <a:endParaRPr lang="en-GB" sz="1600" dirty="0">
              <a:highlight>
                <a:srgbClr val="FFFF00"/>
              </a:highlight>
            </a:endParaRPr>
          </a:p>
        </p:txBody>
      </p:sp>
      <p:sp>
        <p:nvSpPr>
          <p:cNvPr id="5" name="TextBox 4">
            <a:extLst>
              <a:ext uri="{FF2B5EF4-FFF2-40B4-BE49-F238E27FC236}">
                <a16:creationId xmlns:a16="http://schemas.microsoft.com/office/drawing/2014/main" id="{956F830A-99B2-40A8-6C82-E675CC7BAC4D}"/>
              </a:ext>
            </a:extLst>
          </p:cNvPr>
          <p:cNvSpPr txBox="1"/>
          <p:nvPr/>
        </p:nvSpPr>
        <p:spPr>
          <a:xfrm>
            <a:off x="1040370" y="5320690"/>
            <a:ext cx="7703580" cy="1631216"/>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Please note: All LOTS above will have a social value question included. </a:t>
            </a:r>
          </a:p>
          <a:p>
            <a:r>
              <a:rPr lang="en-GB" sz="1600" dirty="0">
                <a:solidFill>
                  <a:schemeClr val="bg1"/>
                </a:solidFill>
                <a:latin typeface="Arial" panose="020B0604020202020204" pitchFamily="34" charset="0"/>
                <a:cs typeface="Arial" panose="020B0604020202020204" pitchFamily="34" charset="0"/>
              </a:rPr>
              <a:t>The social value question will link directly to the Adult Skills Fund Strategic Priorities </a:t>
            </a:r>
          </a:p>
          <a:p>
            <a:r>
              <a:rPr lang="en-GB" sz="16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https://yorknorthyorks-ca.gov.uk/wp-content/uploads/2024/10/ASF-Strategic-Skills-Plan-September-2024.pdf</a:t>
            </a:r>
            <a:endParaRPr lang="en-GB" sz="1600" dirty="0">
              <a:solidFill>
                <a:schemeClr val="bg1"/>
              </a:solidFill>
              <a:highlight>
                <a:srgbClr val="FFFF00"/>
              </a:highlight>
              <a:latin typeface="Arial" panose="020B0604020202020204" pitchFamily="34" charset="0"/>
              <a:cs typeface="Arial" panose="020B0604020202020204" pitchFamily="34" charset="0"/>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12805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53" presetClass="entr" presetSubtype="16"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 calcmode="lin" valueType="num">
                                      <p:cBhvr>
                                        <p:cTn id="22" dur="1000" fill="hold"/>
                                        <p:tgtEl>
                                          <p:spTgt spid="14"/>
                                        </p:tgtEl>
                                        <p:attrNameLst>
                                          <p:attrName>style.rotation</p:attrName>
                                        </p:attrNameLst>
                                      </p:cBhvr>
                                      <p:tavLst>
                                        <p:tav tm="0">
                                          <p:val>
                                            <p:fltVal val="90"/>
                                          </p:val>
                                        </p:tav>
                                        <p:tav tm="100000">
                                          <p:val>
                                            <p:fltVal val="0"/>
                                          </p:val>
                                        </p:tav>
                                      </p:tavLst>
                                    </p:anim>
                                    <p:animEffect transition="in" filter="fade">
                                      <p:cBhvr>
                                        <p:cTn id="23" dur="10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75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8432-F1DD-899F-0F50-D399872A6724}"/>
              </a:ext>
            </a:extLst>
          </p:cNvPr>
          <p:cNvSpPr>
            <a:spLocks noGrp="1"/>
          </p:cNvSpPr>
          <p:nvPr>
            <p:ph type="title"/>
          </p:nvPr>
        </p:nvSpPr>
        <p:spPr>
          <a:xfrm>
            <a:off x="439173" y="609600"/>
            <a:ext cx="10515600" cy="1086824"/>
          </a:xfrm>
        </p:spPr>
        <p:txBody>
          <a:bodyPr>
            <a:normAutofit fontScale="90000"/>
          </a:bodyPr>
          <a:lstStyle/>
          <a:p>
            <a:r>
              <a:rPr lang="en-GB"/>
              <a:t>Projected Procurement Timescales</a:t>
            </a:r>
            <a:br>
              <a:rPr lang="en-GB"/>
            </a:br>
            <a:r>
              <a:rPr lang="en-GB"/>
              <a:t>Method 3 – ASF Commissioning Plan.</a:t>
            </a:r>
            <a:br>
              <a:rPr lang="en-GB"/>
            </a:br>
            <a:r>
              <a:rPr lang="en-GB" sz="2000">
                <a:solidFill>
                  <a:srgbClr val="FF0000"/>
                </a:solidFill>
              </a:rPr>
              <a:t>all timescales are:</a:t>
            </a:r>
            <a:br>
              <a:rPr lang="en-GB" sz="2000">
                <a:solidFill>
                  <a:srgbClr val="FF0000"/>
                </a:solidFill>
              </a:rPr>
            </a:br>
            <a:r>
              <a:rPr lang="en-GB" sz="2000">
                <a:solidFill>
                  <a:srgbClr val="FF0000"/>
                </a:solidFill>
              </a:rPr>
              <a:t>1/ subject to change</a:t>
            </a:r>
            <a:br>
              <a:rPr lang="en-GB" sz="2000">
                <a:solidFill>
                  <a:srgbClr val="FF0000"/>
                </a:solidFill>
              </a:rPr>
            </a:br>
            <a:r>
              <a:rPr lang="en-GB" sz="2000">
                <a:solidFill>
                  <a:srgbClr val="FF0000"/>
                </a:solidFill>
              </a:rPr>
              <a:t>2/ subject to the transfer of powers for ASF by Government</a:t>
            </a:r>
          </a:p>
        </p:txBody>
      </p:sp>
      <p:graphicFrame>
        <p:nvGraphicFramePr>
          <p:cNvPr id="3" name="Table 2">
            <a:extLst>
              <a:ext uri="{FF2B5EF4-FFF2-40B4-BE49-F238E27FC236}">
                <a16:creationId xmlns:a16="http://schemas.microsoft.com/office/drawing/2014/main" id="{5F2B1846-D10E-561F-8799-CC69A57D1B09}"/>
              </a:ext>
            </a:extLst>
          </p:cNvPr>
          <p:cNvGraphicFramePr>
            <a:graphicFrameLocks noGrp="1"/>
          </p:cNvGraphicFramePr>
          <p:nvPr>
            <p:extLst>
              <p:ext uri="{D42A27DB-BD31-4B8C-83A1-F6EECF244321}">
                <p14:modId xmlns:p14="http://schemas.microsoft.com/office/powerpoint/2010/main" val="382071816"/>
              </p:ext>
            </p:extLst>
          </p:nvPr>
        </p:nvGraphicFramePr>
        <p:xfrm>
          <a:off x="1557867" y="2997199"/>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29737374"/>
                    </a:ext>
                  </a:extLst>
                </a:gridCol>
                <a:gridCol w="4064000">
                  <a:extLst>
                    <a:ext uri="{9D8B030D-6E8A-4147-A177-3AD203B41FA5}">
                      <a16:colId xmlns:a16="http://schemas.microsoft.com/office/drawing/2014/main" val="3566295706"/>
                    </a:ext>
                  </a:extLst>
                </a:gridCol>
              </a:tblGrid>
              <a:tr h="370840">
                <a:tc>
                  <a:txBody>
                    <a:bodyPr/>
                    <a:lstStyle/>
                    <a:p>
                      <a:r>
                        <a:rPr lang="en-GB" dirty="0"/>
                        <a:t>11</a:t>
                      </a:r>
                      <a:r>
                        <a:rPr lang="en-GB" baseline="30000" dirty="0"/>
                        <a:t>th</a:t>
                      </a:r>
                      <a:r>
                        <a:rPr lang="en-GB" dirty="0"/>
                        <a:t> March 2025 (Subject </a:t>
                      </a:r>
                      <a:r>
                        <a:rPr lang="en-GB"/>
                        <a:t>to Change) </a:t>
                      </a:r>
                      <a:endParaRPr lang="en-GB" dirty="0"/>
                    </a:p>
                  </a:txBody>
                  <a:tcPr/>
                </a:tc>
                <a:tc>
                  <a:txBody>
                    <a:bodyPr/>
                    <a:lstStyle/>
                    <a:p>
                      <a:r>
                        <a:rPr lang="en-GB" dirty="0"/>
                        <a:t>Tender Exercise</a:t>
                      </a:r>
                    </a:p>
                  </a:txBody>
                  <a:tcPr/>
                </a:tc>
                <a:extLst>
                  <a:ext uri="{0D108BD9-81ED-4DB2-BD59-A6C34878D82A}">
                    <a16:rowId xmlns:a16="http://schemas.microsoft.com/office/drawing/2014/main" val="3681071981"/>
                  </a:ext>
                </a:extLst>
              </a:tr>
            </a:tbl>
          </a:graphicData>
        </a:graphic>
      </p:graphicFrame>
      <p:graphicFrame>
        <p:nvGraphicFramePr>
          <p:cNvPr id="4" name="Table 3">
            <a:extLst>
              <a:ext uri="{FF2B5EF4-FFF2-40B4-BE49-F238E27FC236}">
                <a16:creationId xmlns:a16="http://schemas.microsoft.com/office/drawing/2014/main" id="{ABDECF23-6DC9-03C2-FA9F-A1FC8EAAA296}"/>
              </a:ext>
            </a:extLst>
          </p:cNvPr>
          <p:cNvGraphicFramePr>
            <a:graphicFrameLocks noGrp="1"/>
          </p:cNvGraphicFramePr>
          <p:nvPr>
            <p:extLst>
              <p:ext uri="{D42A27DB-BD31-4B8C-83A1-F6EECF244321}">
                <p14:modId xmlns:p14="http://schemas.microsoft.com/office/powerpoint/2010/main" val="3554632280"/>
              </p:ext>
            </p:extLst>
          </p:nvPr>
        </p:nvGraphicFramePr>
        <p:xfrm>
          <a:off x="1557867" y="3514514"/>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29737374"/>
                    </a:ext>
                  </a:extLst>
                </a:gridCol>
                <a:gridCol w="4064000">
                  <a:extLst>
                    <a:ext uri="{9D8B030D-6E8A-4147-A177-3AD203B41FA5}">
                      <a16:colId xmlns:a16="http://schemas.microsoft.com/office/drawing/2014/main" val="3566295706"/>
                    </a:ext>
                  </a:extLst>
                </a:gridCol>
              </a:tblGrid>
              <a:tr h="370840">
                <a:tc>
                  <a:txBody>
                    <a:bodyPr/>
                    <a:lstStyle/>
                    <a:p>
                      <a:r>
                        <a:rPr lang="en-GB" dirty="0"/>
                        <a:t>April  2025</a:t>
                      </a:r>
                    </a:p>
                  </a:txBody>
                  <a:tcPr/>
                </a:tc>
                <a:tc>
                  <a:txBody>
                    <a:bodyPr/>
                    <a:lstStyle/>
                    <a:p>
                      <a:r>
                        <a:rPr lang="en-GB" dirty="0"/>
                        <a:t>Scoring </a:t>
                      </a:r>
                    </a:p>
                  </a:txBody>
                  <a:tcPr/>
                </a:tc>
                <a:extLst>
                  <a:ext uri="{0D108BD9-81ED-4DB2-BD59-A6C34878D82A}">
                    <a16:rowId xmlns:a16="http://schemas.microsoft.com/office/drawing/2014/main" val="3681071981"/>
                  </a:ext>
                </a:extLst>
              </a:tr>
            </a:tbl>
          </a:graphicData>
        </a:graphic>
      </p:graphicFrame>
      <p:graphicFrame>
        <p:nvGraphicFramePr>
          <p:cNvPr id="5" name="Table 4">
            <a:extLst>
              <a:ext uri="{FF2B5EF4-FFF2-40B4-BE49-F238E27FC236}">
                <a16:creationId xmlns:a16="http://schemas.microsoft.com/office/drawing/2014/main" id="{816177D2-0A91-7DF0-094C-58D0CFE258CF}"/>
              </a:ext>
            </a:extLst>
          </p:cNvPr>
          <p:cNvGraphicFramePr>
            <a:graphicFrameLocks noGrp="1"/>
          </p:cNvGraphicFramePr>
          <p:nvPr>
            <p:extLst>
              <p:ext uri="{D42A27DB-BD31-4B8C-83A1-F6EECF244321}">
                <p14:modId xmlns:p14="http://schemas.microsoft.com/office/powerpoint/2010/main" val="2149518348"/>
              </p:ext>
            </p:extLst>
          </p:nvPr>
        </p:nvGraphicFramePr>
        <p:xfrm>
          <a:off x="1557867" y="4030130"/>
          <a:ext cx="8128000" cy="37253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29737374"/>
                    </a:ext>
                  </a:extLst>
                </a:gridCol>
                <a:gridCol w="4064000">
                  <a:extLst>
                    <a:ext uri="{9D8B030D-6E8A-4147-A177-3AD203B41FA5}">
                      <a16:colId xmlns:a16="http://schemas.microsoft.com/office/drawing/2014/main" val="3566295706"/>
                    </a:ext>
                  </a:extLst>
                </a:gridCol>
              </a:tblGrid>
              <a:tr h="372536">
                <a:tc>
                  <a:txBody>
                    <a:bodyPr/>
                    <a:lstStyle/>
                    <a:p>
                      <a:r>
                        <a:rPr lang="en-GB" dirty="0"/>
                        <a:t>May 2025</a:t>
                      </a:r>
                    </a:p>
                  </a:txBody>
                  <a:tcPr/>
                </a:tc>
                <a:tc>
                  <a:txBody>
                    <a:bodyPr/>
                    <a:lstStyle/>
                    <a:p>
                      <a:r>
                        <a:rPr lang="en-GB" dirty="0"/>
                        <a:t>Notification of Award </a:t>
                      </a:r>
                    </a:p>
                  </a:txBody>
                  <a:tcPr/>
                </a:tc>
                <a:extLst>
                  <a:ext uri="{0D108BD9-81ED-4DB2-BD59-A6C34878D82A}">
                    <a16:rowId xmlns:a16="http://schemas.microsoft.com/office/drawing/2014/main" val="3681071981"/>
                  </a:ext>
                </a:extLst>
              </a:tr>
            </a:tbl>
          </a:graphicData>
        </a:graphic>
      </p:graphicFrame>
      <p:graphicFrame>
        <p:nvGraphicFramePr>
          <p:cNvPr id="6" name="Table 5">
            <a:extLst>
              <a:ext uri="{FF2B5EF4-FFF2-40B4-BE49-F238E27FC236}">
                <a16:creationId xmlns:a16="http://schemas.microsoft.com/office/drawing/2014/main" id="{5BE07D3E-8843-57F6-C130-A89820948256}"/>
              </a:ext>
            </a:extLst>
          </p:cNvPr>
          <p:cNvGraphicFramePr>
            <a:graphicFrameLocks noGrp="1"/>
          </p:cNvGraphicFramePr>
          <p:nvPr>
            <p:extLst>
              <p:ext uri="{D42A27DB-BD31-4B8C-83A1-F6EECF244321}">
                <p14:modId xmlns:p14="http://schemas.microsoft.com/office/powerpoint/2010/main" val="3601915268"/>
              </p:ext>
            </p:extLst>
          </p:nvPr>
        </p:nvGraphicFramePr>
        <p:xfrm>
          <a:off x="1557867" y="4549144"/>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29737374"/>
                    </a:ext>
                  </a:extLst>
                </a:gridCol>
                <a:gridCol w="4064000">
                  <a:extLst>
                    <a:ext uri="{9D8B030D-6E8A-4147-A177-3AD203B41FA5}">
                      <a16:colId xmlns:a16="http://schemas.microsoft.com/office/drawing/2014/main" val="3566295706"/>
                    </a:ext>
                  </a:extLst>
                </a:gridCol>
              </a:tblGrid>
              <a:tr h="370840">
                <a:tc>
                  <a:txBody>
                    <a:bodyPr/>
                    <a:lstStyle/>
                    <a:p>
                      <a:r>
                        <a:rPr lang="en-GB"/>
                        <a:t>May / June  2025</a:t>
                      </a:r>
                    </a:p>
                  </a:txBody>
                  <a:tcPr/>
                </a:tc>
                <a:tc>
                  <a:txBody>
                    <a:bodyPr/>
                    <a:lstStyle/>
                    <a:p>
                      <a:r>
                        <a:rPr lang="en-GB"/>
                        <a:t>Issuing Contracts</a:t>
                      </a:r>
                    </a:p>
                  </a:txBody>
                  <a:tcPr/>
                </a:tc>
                <a:extLst>
                  <a:ext uri="{0D108BD9-81ED-4DB2-BD59-A6C34878D82A}">
                    <a16:rowId xmlns:a16="http://schemas.microsoft.com/office/drawing/2014/main" val="3681071981"/>
                  </a:ext>
                </a:extLst>
              </a:tr>
            </a:tbl>
          </a:graphicData>
        </a:graphic>
      </p:graphicFrame>
      <p:graphicFrame>
        <p:nvGraphicFramePr>
          <p:cNvPr id="7" name="Table 6">
            <a:extLst>
              <a:ext uri="{FF2B5EF4-FFF2-40B4-BE49-F238E27FC236}">
                <a16:creationId xmlns:a16="http://schemas.microsoft.com/office/drawing/2014/main" id="{601CF2F1-6343-C30D-4DD8-8C14B6AEB5B5}"/>
              </a:ext>
            </a:extLst>
          </p:cNvPr>
          <p:cNvGraphicFramePr>
            <a:graphicFrameLocks noGrp="1"/>
          </p:cNvGraphicFramePr>
          <p:nvPr>
            <p:extLst>
              <p:ext uri="{D42A27DB-BD31-4B8C-83A1-F6EECF244321}">
                <p14:modId xmlns:p14="http://schemas.microsoft.com/office/powerpoint/2010/main" val="117784532"/>
              </p:ext>
            </p:extLst>
          </p:nvPr>
        </p:nvGraphicFramePr>
        <p:xfrm>
          <a:off x="1557867" y="5064760"/>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29737374"/>
                    </a:ext>
                  </a:extLst>
                </a:gridCol>
                <a:gridCol w="4064000">
                  <a:extLst>
                    <a:ext uri="{9D8B030D-6E8A-4147-A177-3AD203B41FA5}">
                      <a16:colId xmlns:a16="http://schemas.microsoft.com/office/drawing/2014/main" val="3566295706"/>
                    </a:ext>
                  </a:extLst>
                </a:gridCol>
              </a:tblGrid>
              <a:tr h="370840">
                <a:tc>
                  <a:txBody>
                    <a:bodyPr/>
                    <a:lstStyle/>
                    <a:p>
                      <a:r>
                        <a:rPr lang="en-GB"/>
                        <a:t>June 2025 – July 2025</a:t>
                      </a:r>
                    </a:p>
                  </a:txBody>
                  <a:tcPr/>
                </a:tc>
                <a:tc>
                  <a:txBody>
                    <a:bodyPr/>
                    <a:lstStyle/>
                    <a:p>
                      <a:r>
                        <a:rPr lang="en-GB"/>
                        <a:t>Inception / Mobilisation </a:t>
                      </a:r>
                    </a:p>
                  </a:txBody>
                  <a:tcPr/>
                </a:tc>
                <a:extLst>
                  <a:ext uri="{0D108BD9-81ED-4DB2-BD59-A6C34878D82A}">
                    <a16:rowId xmlns:a16="http://schemas.microsoft.com/office/drawing/2014/main" val="3681071981"/>
                  </a:ext>
                </a:extLst>
              </a:tr>
            </a:tbl>
          </a:graphicData>
        </a:graphic>
      </p:graphicFrame>
      <p:graphicFrame>
        <p:nvGraphicFramePr>
          <p:cNvPr id="9" name="Table 8">
            <a:extLst>
              <a:ext uri="{FF2B5EF4-FFF2-40B4-BE49-F238E27FC236}">
                <a16:creationId xmlns:a16="http://schemas.microsoft.com/office/drawing/2014/main" id="{3D29AD85-C577-C0AA-3AAA-2B47FD09C6BF}"/>
              </a:ext>
            </a:extLst>
          </p:cNvPr>
          <p:cNvGraphicFramePr>
            <a:graphicFrameLocks noGrp="1"/>
          </p:cNvGraphicFramePr>
          <p:nvPr>
            <p:extLst>
              <p:ext uri="{D42A27DB-BD31-4B8C-83A1-F6EECF244321}">
                <p14:modId xmlns:p14="http://schemas.microsoft.com/office/powerpoint/2010/main" val="1213391328"/>
              </p:ext>
            </p:extLst>
          </p:nvPr>
        </p:nvGraphicFramePr>
        <p:xfrm>
          <a:off x="1557867" y="5580376"/>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29737374"/>
                    </a:ext>
                  </a:extLst>
                </a:gridCol>
                <a:gridCol w="4064000">
                  <a:extLst>
                    <a:ext uri="{9D8B030D-6E8A-4147-A177-3AD203B41FA5}">
                      <a16:colId xmlns:a16="http://schemas.microsoft.com/office/drawing/2014/main" val="3566295706"/>
                    </a:ext>
                  </a:extLst>
                </a:gridCol>
              </a:tblGrid>
              <a:tr h="370840">
                <a:tc>
                  <a:txBody>
                    <a:bodyPr/>
                    <a:lstStyle/>
                    <a:p>
                      <a:r>
                        <a:rPr lang="en-GB"/>
                        <a:t>August 2025</a:t>
                      </a:r>
                    </a:p>
                  </a:txBody>
                  <a:tcPr/>
                </a:tc>
                <a:tc>
                  <a:txBody>
                    <a:bodyPr/>
                    <a:lstStyle/>
                    <a:p>
                      <a:r>
                        <a:rPr lang="en-GB" dirty="0"/>
                        <a:t>Anticipated Contract Start Date </a:t>
                      </a:r>
                    </a:p>
                  </a:txBody>
                  <a:tcPr/>
                </a:tc>
                <a:extLst>
                  <a:ext uri="{0D108BD9-81ED-4DB2-BD59-A6C34878D82A}">
                    <a16:rowId xmlns:a16="http://schemas.microsoft.com/office/drawing/2014/main" val="3681071981"/>
                  </a:ext>
                </a:extLst>
              </a:tr>
            </a:tbl>
          </a:graphicData>
        </a:graphic>
      </p:graphicFrame>
      <p:graphicFrame>
        <p:nvGraphicFramePr>
          <p:cNvPr id="10" name="Table 9">
            <a:extLst>
              <a:ext uri="{FF2B5EF4-FFF2-40B4-BE49-F238E27FC236}">
                <a16:creationId xmlns:a16="http://schemas.microsoft.com/office/drawing/2014/main" id="{5ACD4E98-685A-D99F-561B-1D408682FD77}"/>
              </a:ext>
            </a:extLst>
          </p:cNvPr>
          <p:cNvGraphicFramePr>
            <a:graphicFrameLocks noGrp="1"/>
          </p:cNvGraphicFramePr>
          <p:nvPr>
            <p:extLst>
              <p:ext uri="{D42A27DB-BD31-4B8C-83A1-F6EECF244321}">
                <p14:modId xmlns:p14="http://schemas.microsoft.com/office/powerpoint/2010/main" val="23856915"/>
              </p:ext>
            </p:extLst>
          </p:nvPr>
        </p:nvGraphicFramePr>
        <p:xfrm>
          <a:off x="1557867" y="2493286"/>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29737374"/>
                    </a:ext>
                  </a:extLst>
                </a:gridCol>
                <a:gridCol w="4064000">
                  <a:extLst>
                    <a:ext uri="{9D8B030D-6E8A-4147-A177-3AD203B41FA5}">
                      <a16:colId xmlns:a16="http://schemas.microsoft.com/office/drawing/2014/main" val="3566295706"/>
                    </a:ext>
                  </a:extLst>
                </a:gridCol>
              </a:tblGrid>
              <a:tr h="370840">
                <a:tc>
                  <a:txBody>
                    <a:bodyPr/>
                    <a:lstStyle/>
                    <a:p>
                      <a:r>
                        <a:rPr lang="en-GB"/>
                        <a:t>November 2024 – January 2025</a:t>
                      </a:r>
                    </a:p>
                  </a:txBody>
                  <a:tcPr>
                    <a:solidFill>
                      <a:srgbClr val="FF0000"/>
                    </a:solidFill>
                  </a:tcPr>
                </a:tc>
                <a:tc>
                  <a:txBody>
                    <a:bodyPr/>
                    <a:lstStyle/>
                    <a:p>
                      <a:r>
                        <a:rPr lang="en-GB"/>
                        <a:t>Suppliers Appointed to DPS </a:t>
                      </a:r>
                    </a:p>
                  </a:txBody>
                  <a:tcPr>
                    <a:solidFill>
                      <a:srgbClr val="FF0000"/>
                    </a:solidFill>
                  </a:tcPr>
                </a:tc>
                <a:extLst>
                  <a:ext uri="{0D108BD9-81ED-4DB2-BD59-A6C34878D82A}">
                    <a16:rowId xmlns:a16="http://schemas.microsoft.com/office/drawing/2014/main" val="3681071981"/>
                  </a:ext>
                </a:extLst>
              </a:tr>
            </a:tbl>
          </a:graphicData>
        </a:graphic>
      </p:graphicFrame>
    </p:spTree>
    <p:extLst>
      <p:ext uri="{BB962C8B-B14F-4D97-AF65-F5344CB8AC3E}">
        <p14:creationId xmlns:p14="http://schemas.microsoft.com/office/powerpoint/2010/main" val="256475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1FD7-4E95-4B91-8F48-9D368DFB9150}"/>
              </a:ext>
            </a:extLst>
          </p:cNvPr>
          <p:cNvSpPr>
            <a:spLocks noGrp="1"/>
          </p:cNvSpPr>
          <p:nvPr>
            <p:ph type="ctrTitle"/>
          </p:nvPr>
        </p:nvSpPr>
        <p:spPr>
          <a:xfrm>
            <a:off x="118532" y="2749826"/>
            <a:ext cx="4414519" cy="2329070"/>
          </a:xfrm>
        </p:spPr>
        <p:txBody>
          <a:bodyPr anchor="t">
            <a:normAutofit/>
          </a:bodyPr>
          <a:lstStyle/>
          <a:p>
            <a:pPr algn="ctr"/>
            <a:r>
              <a:rPr lang="en-GB" sz="2400"/>
              <a:t>Adult Skills and Learning </a:t>
            </a:r>
            <a:br>
              <a:rPr lang="en-GB" sz="2400"/>
            </a:br>
            <a:r>
              <a:rPr lang="en-GB" sz="2400"/>
              <a:t>Dynamic Purchasing System</a:t>
            </a:r>
            <a:br>
              <a:rPr lang="en-GB" sz="2400"/>
            </a:br>
            <a:r>
              <a:rPr lang="en-GB" sz="2400"/>
              <a:t>(DPS)  </a:t>
            </a:r>
            <a:br>
              <a:rPr lang="en-GB" sz="4000"/>
            </a:br>
            <a:br>
              <a:rPr lang="en-GB" sz="4000"/>
            </a:br>
            <a:r>
              <a:rPr lang="en-GB" sz="2400" i="1"/>
              <a:t>Chloe Wilcox</a:t>
            </a:r>
            <a:br>
              <a:rPr lang="en-GB" sz="2400" i="1"/>
            </a:br>
            <a:r>
              <a:rPr lang="en-GB" sz="2400" i="1"/>
              <a:t>Head of Procurement </a:t>
            </a:r>
          </a:p>
        </p:txBody>
      </p:sp>
      <p:pic>
        <p:nvPicPr>
          <p:cNvPr id="5" name="Content Placeholder 10" descr="A black and white circular pattern&#10;&#10;Description automatically generated">
            <a:extLst>
              <a:ext uri="{FF2B5EF4-FFF2-40B4-BE49-F238E27FC236}">
                <a16:creationId xmlns:a16="http://schemas.microsoft.com/office/drawing/2014/main" id="{FD3003D7-9B1A-40AB-B54D-A859D871FD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26186" y="0"/>
            <a:ext cx="3428999" cy="6858000"/>
          </a:xfrm>
          <a:prstGeom prst="rect">
            <a:avLst/>
          </a:prstGeom>
          <a:noFill/>
        </p:spPr>
      </p:pic>
    </p:spTree>
    <p:extLst>
      <p:ext uri="{BB962C8B-B14F-4D97-AF65-F5344CB8AC3E}">
        <p14:creationId xmlns:p14="http://schemas.microsoft.com/office/powerpoint/2010/main" val="367910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CE0F0E-CDFE-B9A8-236A-54F454888DFB}"/>
              </a:ext>
            </a:extLst>
          </p:cNvPr>
          <p:cNvSpPr>
            <a:spLocks noGrp="1"/>
          </p:cNvSpPr>
          <p:nvPr>
            <p:ph idx="1"/>
          </p:nvPr>
        </p:nvSpPr>
        <p:spPr>
          <a:xfrm>
            <a:off x="6622189" y="1851234"/>
            <a:ext cx="4571876" cy="3058117"/>
          </a:xfrm>
        </p:spPr>
        <p:txBody>
          <a:bodyPr>
            <a:normAutofit fontScale="85000" lnSpcReduction="20000"/>
          </a:bodyPr>
          <a:lstStyle/>
          <a:p>
            <a:pPr algn="ctr"/>
            <a:endParaRPr lang="en-GB" sz="3800" dirty="0"/>
          </a:p>
          <a:p>
            <a:pPr algn="ctr"/>
            <a:r>
              <a:rPr lang="en-GB" sz="3800" b="1" dirty="0"/>
              <a:t>Crown Commercial Service</a:t>
            </a:r>
          </a:p>
          <a:p>
            <a:pPr algn="ctr"/>
            <a:r>
              <a:rPr lang="en-GB" sz="3800" b="1" dirty="0"/>
              <a:t>Dynamic Purchasing System</a:t>
            </a:r>
          </a:p>
          <a:p>
            <a:pPr algn="ctr"/>
            <a:r>
              <a:rPr lang="en-GB" sz="3800" b="1" dirty="0"/>
              <a:t>Adult Skills and Learning </a:t>
            </a:r>
          </a:p>
        </p:txBody>
      </p:sp>
      <p:pic>
        <p:nvPicPr>
          <p:cNvPr id="5" name="Picture 4">
            <a:extLst>
              <a:ext uri="{FF2B5EF4-FFF2-40B4-BE49-F238E27FC236}">
                <a16:creationId xmlns:a16="http://schemas.microsoft.com/office/drawing/2014/main" id="{25EB3AB2-E7A0-57EA-6E64-C002D26CBFC3}"/>
              </a:ext>
            </a:extLst>
          </p:cNvPr>
          <p:cNvPicPr>
            <a:picLocks noChangeAspect="1"/>
          </p:cNvPicPr>
          <p:nvPr/>
        </p:nvPicPr>
        <p:blipFill>
          <a:blip r:embed="rId2"/>
          <a:stretch>
            <a:fillRect/>
          </a:stretch>
        </p:blipFill>
        <p:spPr>
          <a:xfrm>
            <a:off x="218707" y="1531851"/>
            <a:ext cx="6403482" cy="4248103"/>
          </a:xfrm>
          <a:prstGeom prst="rect">
            <a:avLst/>
          </a:prstGeom>
        </p:spPr>
      </p:pic>
    </p:spTree>
    <p:extLst>
      <p:ext uri="{BB962C8B-B14F-4D97-AF65-F5344CB8AC3E}">
        <p14:creationId xmlns:p14="http://schemas.microsoft.com/office/powerpoint/2010/main" val="97255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B2692E-C806-F046-16E0-BC04774AD60D}"/>
              </a:ext>
            </a:extLst>
          </p:cNvPr>
          <p:cNvSpPr txBox="1"/>
          <p:nvPr/>
        </p:nvSpPr>
        <p:spPr>
          <a:xfrm>
            <a:off x="523783" y="363984"/>
            <a:ext cx="7927759" cy="6181692"/>
          </a:xfrm>
          <a:prstGeom prst="rect">
            <a:avLst/>
          </a:prstGeom>
          <a:noFill/>
        </p:spPr>
        <p:txBody>
          <a:bodyPr wrap="square" rtlCol="0">
            <a:spAutoFit/>
          </a:bodyPr>
          <a:lstStyle/>
          <a:p>
            <a:r>
              <a:rPr lang="en-GB" sz="2000" dirty="0"/>
              <a:t>CCS have designed their DPS to ensure the appropriate bodies and businesses are appointed. To achieve this, they have set the below minimum requirements which your business must be able to meet.</a:t>
            </a:r>
          </a:p>
          <a:p>
            <a:endParaRPr lang="en-GB" sz="2000" dirty="0"/>
          </a:p>
          <a:p>
            <a:pPr>
              <a:spcBef>
                <a:spcPts val="1800"/>
              </a:spcBef>
              <a:spcAft>
                <a:spcPts val="600"/>
              </a:spcAft>
            </a:pPr>
            <a:r>
              <a:rPr lang="en-GB" sz="2000" b="1" dirty="0">
                <a:effectLst/>
              </a:rPr>
              <a:t>Minimum requirements summary</a:t>
            </a:r>
          </a:p>
          <a:p>
            <a:pPr marL="342900" lvl="0" indent="-342900">
              <a:lnSpc>
                <a:spcPct val="115000"/>
              </a:lnSpc>
              <a:spcAft>
                <a:spcPts val="400"/>
              </a:spcAft>
              <a:buSzPts val="1200"/>
              <a:buFont typeface="Arial" panose="020B0604020202020204" pitchFamily="34" charset="0"/>
              <a:buChar char="●"/>
            </a:pPr>
            <a:r>
              <a:rPr lang="en-GB" sz="2000" u="sng" dirty="0">
                <a:effectLst/>
                <a:ea typeface="Noto Sans Symbols"/>
                <a:cs typeface="Noto Sans Symbols"/>
                <a:hlinkClick r:id="rId2">
                  <a:extLst>
                    <a:ext uri="{A12FA001-AC4F-418D-AE19-62706E023703}">
                      <ahyp:hlinkClr xmlns:ahyp="http://schemas.microsoft.com/office/drawing/2018/hyperlinkcolor" val="tx"/>
                    </a:ext>
                  </a:extLst>
                </a:hlinkClick>
              </a:rPr>
              <a:t>Cyber Essentials</a:t>
            </a:r>
            <a:r>
              <a:rPr lang="en-GB" sz="2000" dirty="0">
                <a:effectLst/>
                <a:ea typeface="Noto Sans Symbols"/>
                <a:cs typeface="Noto Sans Symbols"/>
              </a:rPr>
              <a:t> basic certification</a:t>
            </a:r>
          </a:p>
          <a:p>
            <a:pPr marL="342900" lvl="0" indent="-342900">
              <a:lnSpc>
                <a:spcPct val="115000"/>
              </a:lnSpc>
              <a:spcAft>
                <a:spcPts val="400"/>
              </a:spcAft>
              <a:buSzPts val="1200"/>
              <a:buFont typeface="Arial" panose="020B0604020202020204" pitchFamily="34" charset="0"/>
              <a:buChar char="●"/>
            </a:pPr>
            <a:r>
              <a:rPr lang="en-GB" sz="2000" dirty="0">
                <a:effectLst/>
                <a:ea typeface="Noto Sans Symbols"/>
                <a:cs typeface="Noto Sans Symbols"/>
              </a:rPr>
              <a:t>Minimum insurance requirements:</a:t>
            </a:r>
          </a:p>
          <a:p>
            <a:pPr marL="742950" lvl="1" indent="-285750">
              <a:lnSpc>
                <a:spcPct val="115000"/>
              </a:lnSpc>
              <a:spcAft>
                <a:spcPts val="400"/>
              </a:spcAft>
              <a:buSzPts val="1200"/>
              <a:buFont typeface="Courier New" panose="02070309020205020404" pitchFamily="49" charset="0"/>
              <a:buChar char="o"/>
            </a:pPr>
            <a:r>
              <a:rPr lang="en-GB" sz="2000" dirty="0">
                <a:effectLst/>
                <a:ea typeface="Courier New" panose="02070309020205020404" pitchFamily="49" charset="0"/>
                <a:cs typeface="Courier New" panose="02070309020205020404" pitchFamily="49" charset="0"/>
              </a:rPr>
              <a:t>Employer’s liability insurance of £5,000,000</a:t>
            </a:r>
          </a:p>
          <a:p>
            <a:pPr marL="742950" lvl="1" indent="-285750">
              <a:lnSpc>
                <a:spcPct val="115000"/>
              </a:lnSpc>
              <a:spcAft>
                <a:spcPts val="400"/>
              </a:spcAft>
              <a:buSzPts val="1200"/>
              <a:buFont typeface="Courier New" panose="02070309020205020404" pitchFamily="49" charset="0"/>
              <a:buChar char="o"/>
            </a:pPr>
            <a:r>
              <a:rPr lang="en-GB" sz="2000" dirty="0">
                <a:effectLst/>
                <a:ea typeface="Courier New" panose="02070309020205020404" pitchFamily="49" charset="0"/>
                <a:cs typeface="Courier New" panose="02070309020205020404" pitchFamily="49" charset="0"/>
              </a:rPr>
              <a:t>Public liability insurance of £5,000,000</a:t>
            </a:r>
          </a:p>
          <a:p>
            <a:pPr marL="742950" lvl="1" indent="-285750">
              <a:lnSpc>
                <a:spcPct val="115000"/>
              </a:lnSpc>
              <a:spcAft>
                <a:spcPts val="400"/>
              </a:spcAft>
              <a:buSzPts val="1200"/>
              <a:buFont typeface="Courier New" panose="02070309020205020404" pitchFamily="49" charset="0"/>
              <a:buChar char="o"/>
            </a:pPr>
            <a:r>
              <a:rPr lang="en-GB" sz="2000" dirty="0">
                <a:effectLst/>
                <a:ea typeface="Courier New" panose="02070309020205020404" pitchFamily="49" charset="0"/>
                <a:cs typeface="Courier New" panose="02070309020205020404" pitchFamily="49" charset="0"/>
              </a:rPr>
              <a:t>Professional indemnity insurance of £1,000,000</a:t>
            </a:r>
          </a:p>
          <a:p>
            <a:pPr marL="342900" lvl="0" indent="-342900">
              <a:lnSpc>
                <a:spcPct val="115000"/>
              </a:lnSpc>
              <a:spcAft>
                <a:spcPts val="400"/>
              </a:spcAft>
              <a:buSzPts val="1200"/>
              <a:buFont typeface="Arial" panose="020B0604020202020204" pitchFamily="34" charset="0"/>
              <a:buChar char="●"/>
            </a:pPr>
            <a:r>
              <a:rPr lang="en-GB" sz="2000" dirty="0">
                <a:effectLst/>
                <a:ea typeface="Noto Sans Symbols"/>
                <a:cs typeface="Noto Sans Symbols"/>
              </a:rPr>
              <a:t>Compliance with the </a:t>
            </a:r>
            <a:r>
              <a:rPr lang="en-GB" sz="2000" u="sng" dirty="0">
                <a:effectLst/>
                <a:ea typeface="Noto Sans Symbols"/>
                <a:cs typeface="Noto Sans Symbols"/>
                <a:hlinkClick r:id="rId3">
                  <a:extLst>
                    <a:ext uri="{A12FA001-AC4F-418D-AE19-62706E023703}">
                      <ahyp:hlinkClr xmlns:ahyp="http://schemas.microsoft.com/office/drawing/2018/hyperlinkcolor" val="tx"/>
                    </a:ext>
                  </a:extLst>
                </a:hlinkClick>
              </a:rPr>
              <a:t>Supplier Code of Conduct</a:t>
            </a:r>
            <a:r>
              <a:rPr lang="en-GB" sz="2000" dirty="0">
                <a:effectLst/>
                <a:ea typeface="Noto Sans Symbols"/>
                <a:cs typeface="Noto Sans Symbols"/>
              </a:rPr>
              <a:t> and </a:t>
            </a:r>
            <a:r>
              <a:rPr lang="en-GB" sz="2000" u="sng" dirty="0">
                <a:effectLst/>
                <a:ea typeface="Noto Sans Symbols"/>
                <a:cs typeface="Noto Sans Symbols"/>
                <a:hlinkClick r:id="rId4">
                  <a:extLst>
                    <a:ext uri="{A12FA001-AC4F-418D-AE19-62706E023703}">
                      <ahyp:hlinkClr xmlns:ahyp="http://schemas.microsoft.com/office/drawing/2018/hyperlinkcolor" val="tx"/>
                    </a:ext>
                  </a:extLst>
                </a:hlinkClick>
              </a:rPr>
              <a:t>Modern Slavery Act</a:t>
            </a:r>
            <a:endParaRPr lang="en-GB" sz="2000" dirty="0">
              <a:effectLst/>
              <a:ea typeface="Noto Sans Symbols"/>
              <a:cs typeface="Noto Sans Symbols"/>
            </a:endParaRPr>
          </a:p>
          <a:p>
            <a:pPr marL="342900" lvl="0" indent="-342900">
              <a:lnSpc>
                <a:spcPct val="115000"/>
              </a:lnSpc>
              <a:spcAft>
                <a:spcPts val="400"/>
              </a:spcAft>
              <a:buSzPts val="1200"/>
              <a:buFont typeface="Arial" panose="020B0604020202020204" pitchFamily="34" charset="0"/>
              <a:buChar char="●"/>
            </a:pPr>
            <a:r>
              <a:rPr lang="en-GB" sz="2000" dirty="0">
                <a:effectLst/>
                <a:ea typeface="Noto Sans Symbols"/>
                <a:cs typeface="Noto Sans Symbols"/>
              </a:rPr>
              <a:t>Pass a Financial Viability and Risk Assessment (FVRA)</a:t>
            </a:r>
          </a:p>
          <a:p>
            <a:pPr marL="342900" lvl="0" indent="-342900">
              <a:lnSpc>
                <a:spcPct val="115000"/>
              </a:lnSpc>
              <a:spcAft>
                <a:spcPts val="400"/>
              </a:spcAft>
              <a:buSzPts val="1200"/>
              <a:buFont typeface="Arial" panose="020B0604020202020204" pitchFamily="34" charset="0"/>
              <a:buChar char="●"/>
            </a:pPr>
            <a:r>
              <a:rPr lang="en-GB" sz="2000" dirty="0">
                <a:effectLst/>
                <a:ea typeface="Noto Sans Symbols"/>
                <a:cs typeface="Noto Sans Symbols"/>
              </a:rPr>
              <a:t>Provide a valid UK Provider Reference Number (UKPRN) from the UK Register of Learning Providers</a:t>
            </a:r>
          </a:p>
          <a:p>
            <a:pPr marL="342900" lvl="0" indent="-342900">
              <a:lnSpc>
                <a:spcPct val="115000"/>
              </a:lnSpc>
              <a:spcAft>
                <a:spcPts val="400"/>
              </a:spcAft>
              <a:buSzPts val="1200"/>
              <a:buFont typeface="Arial" panose="020B0604020202020204" pitchFamily="34" charset="0"/>
              <a:buChar char="●"/>
            </a:pPr>
            <a:r>
              <a:rPr lang="en-GB" sz="2000" dirty="0">
                <a:effectLst/>
                <a:ea typeface="Noto Sans Symbols"/>
                <a:cs typeface="Noto Sans Symbols"/>
              </a:rPr>
              <a:t>Agree to help contracted buyers to achieve their social value objectives</a:t>
            </a:r>
          </a:p>
          <a:p>
            <a:endParaRPr lang="en-GB" dirty="0"/>
          </a:p>
        </p:txBody>
      </p:sp>
    </p:spTree>
    <p:extLst>
      <p:ext uri="{BB962C8B-B14F-4D97-AF65-F5344CB8AC3E}">
        <p14:creationId xmlns:p14="http://schemas.microsoft.com/office/powerpoint/2010/main" val="93268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A3BAA4-41D3-7116-9669-B48981D283D2}"/>
              </a:ext>
            </a:extLst>
          </p:cNvPr>
          <p:cNvSpPr txBox="1"/>
          <p:nvPr/>
        </p:nvSpPr>
        <p:spPr>
          <a:xfrm>
            <a:off x="523783" y="363984"/>
            <a:ext cx="7927759" cy="5601533"/>
          </a:xfrm>
          <a:prstGeom prst="rect">
            <a:avLst/>
          </a:prstGeom>
          <a:noFill/>
        </p:spPr>
        <p:txBody>
          <a:bodyPr wrap="square" rtlCol="0">
            <a:spAutoFit/>
          </a:bodyPr>
          <a:lstStyle/>
          <a:p>
            <a:endParaRPr lang="en-GB" sz="2000" dirty="0">
              <a:effectLst/>
              <a:ea typeface="Noto Sans Symbols"/>
              <a:cs typeface="Noto Sans Symbols"/>
            </a:endParaRPr>
          </a:p>
          <a:p>
            <a:r>
              <a:rPr lang="en-GB" sz="2000" dirty="0">
                <a:ea typeface="Noto Sans Symbols"/>
                <a:cs typeface="Noto Sans Symbols"/>
              </a:rPr>
              <a:t>When York and North Yorkshire Combined Authority advertises an opportunity, you will receive an alert of this which will then allow you to view the tender and if interested, submit a bid. </a:t>
            </a:r>
          </a:p>
          <a:p>
            <a:endParaRPr lang="en-GB" sz="2000" dirty="0">
              <a:effectLst/>
              <a:ea typeface="Noto Sans Symbols"/>
              <a:cs typeface="Noto Sans Symbols"/>
            </a:endParaRPr>
          </a:p>
          <a:p>
            <a:r>
              <a:rPr lang="en-GB" sz="2000" dirty="0">
                <a:ea typeface="Noto Sans Symbols"/>
                <a:cs typeface="Noto Sans Symbols"/>
              </a:rPr>
              <a:t>For any consortium bids, you can work and collaborate with other suppliers/legal entities to form a consortium. If this route is taken, a lead member will need to be named and nominated and that is who must submit the tender bid. Each member who forms the consortium must be named in the tender documents (Your request  to participate document).</a:t>
            </a:r>
          </a:p>
          <a:p>
            <a:endParaRPr lang="en-GB" sz="2000" dirty="0">
              <a:effectLst/>
              <a:ea typeface="Noto Sans Symbols"/>
              <a:cs typeface="Noto Sans Symbols"/>
            </a:endParaRPr>
          </a:p>
          <a:p>
            <a:r>
              <a:rPr lang="en-GB" sz="2000" dirty="0">
                <a:effectLst/>
                <a:ea typeface="Noto Sans Symbols"/>
                <a:cs typeface="Noto Sans Symbols"/>
              </a:rPr>
              <a:t>Any clarifications you wish to raise must be raised through the CCS system, during the tender period. York and North Yorkshire Combined Authority will not be able to respond to clarifications outside of the system and past the deadline. All suppliers on the DPS must be given the same information, and </a:t>
            </a:r>
            <a:r>
              <a:rPr lang="en-GB" sz="2000" dirty="0">
                <a:ea typeface="Noto Sans Symbols"/>
                <a:cs typeface="Noto Sans Symbols"/>
              </a:rPr>
              <a:t>the </a:t>
            </a:r>
            <a:r>
              <a:rPr lang="en-GB" sz="2000" dirty="0">
                <a:effectLst/>
                <a:ea typeface="Noto Sans Symbols"/>
                <a:cs typeface="Noto Sans Symbols"/>
              </a:rPr>
              <a:t>same opportunity. </a:t>
            </a:r>
          </a:p>
          <a:p>
            <a:endParaRPr lang="en-GB" sz="2000" dirty="0">
              <a:solidFill>
                <a:schemeClr val="bg1"/>
              </a:solidFill>
              <a:effectLst/>
              <a:ea typeface="Noto Sans Symbols"/>
              <a:cs typeface="Noto Sans Symbols"/>
            </a:endParaRPr>
          </a:p>
          <a:p>
            <a:endParaRPr lang="en-GB" dirty="0"/>
          </a:p>
        </p:txBody>
      </p:sp>
    </p:spTree>
    <p:extLst>
      <p:ext uri="{BB962C8B-B14F-4D97-AF65-F5344CB8AC3E}">
        <p14:creationId xmlns:p14="http://schemas.microsoft.com/office/powerpoint/2010/main" val="354002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6AB669A-542A-C684-3347-DE4A0C6C2850}"/>
              </a:ext>
            </a:extLst>
          </p:cNvPr>
          <p:cNvSpPr>
            <a:spLocks noGrp="1"/>
          </p:cNvSpPr>
          <p:nvPr>
            <p:ph idx="1"/>
          </p:nvPr>
        </p:nvSpPr>
        <p:spPr>
          <a:xfrm>
            <a:off x="415805" y="1170037"/>
            <a:ext cx="10515600" cy="4947299"/>
          </a:xfrm>
        </p:spPr>
        <p:txBody>
          <a:bodyPr>
            <a:normAutofit fontScale="85000" lnSpcReduction="20000"/>
          </a:bodyPr>
          <a:lstStyle/>
          <a:p>
            <a:r>
              <a:rPr lang="en-GB" dirty="0"/>
              <a:t>We will: </a:t>
            </a:r>
          </a:p>
          <a:p>
            <a:pPr marL="457200" indent="-457200">
              <a:buFont typeface="Arial" panose="020B0604020202020204" pitchFamily="34" charset="0"/>
              <a:buChar char="•"/>
            </a:pPr>
            <a:r>
              <a:rPr lang="en-GB" dirty="0"/>
              <a:t>Use the DPS filters to generate a list of suppliers using delivery location and Sector Subject Area filters</a:t>
            </a:r>
          </a:p>
          <a:p>
            <a:endParaRPr lang="en-GB" dirty="0"/>
          </a:p>
          <a:p>
            <a:endParaRPr lang="en-GB" dirty="0"/>
          </a:p>
          <a:p>
            <a:endParaRPr lang="en-GB" dirty="0"/>
          </a:p>
          <a:p>
            <a:endParaRPr lang="en-GB" dirty="0"/>
          </a:p>
          <a:p>
            <a:endParaRPr lang="en-GB" dirty="0"/>
          </a:p>
          <a:p>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We will invite tenders from suppliers in the generated list by contacting them directly.</a:t>
            </a:r>
          </a:p>
          <a:p>
            <a:pPr marL="457200" indent="-457200">
              <a:buFont typeface="Arial" panose="020B0604020202020204" pitchFamily="34" charset="0"/>
              <a:buChar char="•"/>
            </a:pPr>
            <a:r>
              <a:rPr lang="en-GB" dirty="0"/>
              <a:t>All relevant information will be included in the invitation to tender.  </a:t>
            </a:r>
          </a:p>
          <a:p>
            <a:endParaRPr lang="en-GB" dirty="0"/>
          </a:p>
          <a:p>
            <a:endParaRPr lang="en-GB" dirty="0"/>
          </a:p>
        </p:txBody>
      </p:sp>
      <p:pic>
        <p:nvPicPr>
          <p:cNvPr id="7" name="Picture 6">
            <a:extLst>
              <a:ext uri="{FF2B5EF4-FFF2-40B4-BE49-F238E27FC236}">
                <a16:creationId xmlns:a16="http://schemas.microsoft.com/office/drawing/2014/main" id="{FFBC4C6D-DAD4-2E42-A250-2C7A9FD39FC1}"/>
              </a:ext>
            </a:extLst>
          </p:cNvPr>
          <p:cNvPicPr>
            <a:picLocks noChangeAspect="1"/>
          </p:cNvPicPr>
          <p:nvPr/>
        </p:nvPicPr>
        <p:blipFill>
          <a:blip r:embed="rId2"/>
          <a:stretch>
            <a:fillRect/>
          </a:stretch>
        </p:blipFill>
        <p:spPr>
          <a:xfrm>
            <a:off x="4271394" y="2494596"/>
            <a:ext cx="2406774" cy="2044805"/>
          </a:xfrm>
          <a:prstGeom prst="rect">
            <a:avLst/>
          </a:prstGeom>
        </p:spPr>
      </p:pic>
    </p:spTree>
    <p:extLst>
      <p:ext uri="{BB962C8B-B14F-4D97-AF65-F5344CB8AC3E}">
        <p14:creationId xmlns:p14="http://schemas.microsoft.com/office/powerpoint/2010/main" val="217595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descr="A black and white circular pattern&#10;&#10;Description automatically generated">
            <a:extLst>
              <a:ext uri="{FF2B5EF4-FFF2-40B4-BE49-F238E27FC236}">
                <a16:creationId xmlns:a16="http://schemas.microsoft.com/office/drawing/2014/main" id="{FD3003D7-9B1A-40AB-B54D-A859D871FD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3021" y="0"/>
            <a:ext cx="3428999" cy="6858000"/>
          </a:xfrm>
          <a:prstGeom prst="rect">
            <a:avLst/>
          </a:prstGeom>
          <a:noFill/>
        </p:spPr>
      </p:pic>
      <p:sp>
        <p:nvSpPr>
          <p:cNvPr id="3" name="Title 1">
            <a:extLst>
              <a:ext uri="{FF2B5EF4-FFF2-40B4-BE49-F238E27FC236}">
                <a16:creationId xmlns:a16="http://schemas.microsoft.com/office/drawing/2014/main" id="{D60AA582-A4D0-2AEE-8A36-A1660B3C8861}"/>
              </a:ext>
            </a:extLst>
          </p:cNvPr>
          <p:cNvSpPr txBox="1">
            <a:spLocks/>
          </p:cNvSpPr>
          <p:nvPr/>
        </p:nvSpPr>
        <p:spPr>
          <a:xfrm>
            <a:off x="380756" y="3086383"/>
            <a:ext cx="4401023" cy="251791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0" kern="120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Helpful links</a:t>
            </a:r>
          </a:p>
        </p:txBody>
      </p:sp>
    </p:spTree>
    <p:extLst>
      <p:ext uri="{BB962C8B-B14F-4D97-AF65-F5344CB8AC3E}">
        <p14:creationId xmlns:p14="http://schemas.microsoft.com/office/powerpoint/2010/main" val="115001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4">
            <a:extLst>
              <a:ext uri="{FF2B5EF4-FFF2-40B4-BE49-F238E27FC236}">
                <a16:creationId xmlns:a16="http://schemas.microsoft.com/office/drawing/2014/main" id="{BE92A5BD-E549-9E4A-7B9D-C038A1782627}"/>
              </a:ext>
            </a:extLst>
          </p:cNvPr>
          <p:cNvSpPr>
            <a:spLocks noGrp="1"/>
          </p:cNvSpPr>
          <p:nvPr>
            <p:ph type="subTitle" idx="1"/>
          </p:nvPr>
        </p:nvSpPr>
        <p:spPr>
          <a:xfrm>
            <a:off x="460634" y="5425395"/>
            <a:ext cx="9144000" cy="1045229"/>
          </a:xfrm>
        </p:spPr>
        <p:txBody>
          <a:bodyPr>
            <a:normAutofit/>
          </a:bodyPr>
          <a:lstStyle/>
          <a:p>
            <a:r>
              <a:rPr lang="en-GB" sz="3200" dirty="0"/>
              <a:t>25</a:t>
            </a:r>
            <a:r>
              <a:rPr lang="en-GB" sz="3200" baseline="30000" dirty="0"/>
              <a:t>th</a:t>
            </a:r>
            <a:r>
              <a:rPr lang="en-GB" sz="3200" dirty="0"/>
              <a:t> February 2025</a:t>
            </a:r>
          </a:p>
        </p:txBody>
      </p:sp>
      <p:sp>
        <p:nvSpPr>
          <p:cNvPr id="3" name="Title 3">
            <a:extLst>
              <a:ext uri="{FF2B5EF4-FFF2-40B4-BE49-F238E27FC236}">
                <a16:creationId xmlns:a16="http://schemas.microsoft.com/office/drawing/2014/main" id="{63FA9CE9-03C9-6C15-A2CB-6C4D16F66DDA}"/>
              </a:ext>
            </a:extLst>
          </p:cNvPr>
          <p:cNvSpPr>
            <a:spLocks noGrp="1"/>
          </p:cNvSpPr>
          <p:nvPr>
            <p:ph type="ctrTitle"/>
          </p:nvPr>
        </p:nvSpPr>
        <p:spPr>
          <a:xfrm>
            <a:off x="460634" y="2087247"/>
            <a:ext cx="10131165" cy="1754981"/>
          </a:xfrm>
        </p:spPr>
        <p:txBody>
          <a:bodyPr anchor="t">
            <a:normAutofit fontScale="90000"/>
          </a:bodyPr>
          <a:lstStyle/>
          <a:p>
            <a:r>
              <a:rPr lang="en-GB" dirty="0"/>
              <a:t>Adult Skills Fund</a:t>
            </a:r>
            <a:br>
              <a:rPr lang="en-GB" dirty="0"/>
            </a:br>
            <a:br>
              <a:rPr lang="en-GB" dirty="0"/>
            </a:br>
            <a:r>
              <a:rPr lang="en-GB" dirty="0"/>
              <a:t>Key Information </a:t>
            </a:r>
            <a:br>
              <a:rPr lang="en-GB" dirty="0"/>
            </a:br>
            <a:br>
              <a:rPr lang="en-GB" dirty="0"/>
            </a:br>
            <a:r>
              <a:rPr lang="en-GB" dirty="0"/>
              <a:t>Competitive Tendering Process</a:t>
            </a:r>
            <a:endParaRPr lang="en-GB" b="1" dirty="0"/>
          </a:p>
        </p:txBody>
      </p:sp>
    </p:spTree>
    <p:extLst>
      <p:ext uri="{BB962C8B-B14F-4D97-AF65-F5344CB8AC3E}">
        <p14:creationId xmlns:p14="http://schemas.microsoft.com/office/powerpoint/2010/main" val="102969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3A1553-4B0D-AF14-C8D0-AB813DEA1DB4}"/>
              </a:ext>
            </a:extLst>
          </p:cNvPr>
          <p:cNvSpPr txBox="1"/>
          <p:nvPr/>
        </p:nvSpPr>
        <p:spPr>
          <a:xfrm>
            <a:off x="465666" y="874454"/>
            <a:ext cx="8509000" cy="4001095"/>
          </a:xfrm>
          <a:prstGeom prst="rect">
            <a:avLst/>
          </a:prstGeom>
          <a:noFill/>
        </p:spPr>
        <p:txBody>
          <a:bodyPr wrap="square">
            <a:spAutoFit/>
          </a:bodyPr>
          <a:lstStyle/>
          <a:p>
            <a:endParaRPr lang="en-GB" sz="1800" dirty="0">
              <a:effectLst/>
              <a:ea typeface="Noto Sans Symbols"/>
              <a:cs typeface="Noto Sans Symbols"/>
            </a:endParaRPr>
          </a:p>
          <a:p>
            <a:r>
              <a:rPr lang="en-GB" sz="1800" dirty="0">
                <a:ea typeface="Noto Sans Symbols"/>
                <a:cs typeface="Noto Sans Symbols"/>
              </a:rPr>
              <a:t>It is vital your organisation is registered on the DPS to bid for opportunities. </a:t>
            </a:r>
          </a:p>
          <a:p>
            <a:endParaRPr lang="en-GB" dirty="0">
              <a:ea typeface="Noto Sans Symbols"/>
              <a:cs typeface="Noto Sans Symbols"/>
            </a:endParaRPr>
          </a:p>
          <a:p>
            <a:r>
              <a:rPr lang="en-GB" sz="1800" dirty="0">
                <a:ea typeface="Noto Sans Symbols"/>
                <a:cs typeface="Noto Sans Symbols"/>
              </a:rPr>
              <a:t>If you are not registered, you will miss opportunities. </a:t>
            </a:r>
          </a:p>
          <a:p>
            <a:endParaRPr lang="en-GB" dirty="0">
              <a:ea typeface="Noto Sans Symbols"/>
              <a:cs typeface="Noto Sans Symbols"/>
            </a:endParaRPr>
          </a:p>
          <a:p>
            <a:r>
              <a:rPr lang="en-GB" sz="1800" dirty="0">
                <a:ea typeface="Noto Sans Symbols"/>
                <a:cs typeface="Noto Sans Symbols"/>
              </a:rPr>
              <a:t>To start the registration process on the DPS via Crown Commercial Services</a:t>
            </a:r>
          </a:p>
          <a:p>
            <a:endParaRPr lang="en-GB" sz="1800" dirty="0">
              <a:effectLst/>
              <a:ea typeface="Noto Sans Symbols"/>
              <a:cs typeface="Noto Sans Symbols"/>
            </a:endParaRPr>
          </a:p>
          <a:p>
            <a:r>
              <a:rPr lang="en-GB" sz="1800" dirty="0">
                <a:ea typeface="Noto Sans Symbols"/>
                <a:cs typeface="Noto Sans Symbols"/>
              </a:rPr>
              <a:t>Please use the below link to start your signing up process:</a:t>
            </a:r>
            <a:endParaRPr lang="en-GB" sz="1800" dirty="0">
              <a:effectLst/>
              <a:ea typeface="Noto Sans Symbols"/>
              <a:cs typeface="Noto Sans Symbols"/>
            </a:endParaRPr>
          </a:p>
          <a:p>
            <a:pPr marL="342900" lvl="0" indent="-342900">
              <a:spcBef>
                <a:spcPts val="600"/>
              </a:spcBef>
              <a:spcAft>
                <a:spcPts val="600"/>
              </a:spcAft>
              <a:buFont typeface="Arial" panose="020B0604020202020204" pitchFamily="34" charset="0"/>
              <a:buChar char="●"/>
            </a:pPr>
            <a:r>
              <a:rPr lang="en-GB" sz="1800" dirty="0">
                <a:ea typeface="Noto Sans Symbols"/>
                <a:cs typeface="Noto Sans Symbols"/>
              </a:rPr>
              <a:t>- </a:t>
            </a:r>
            <a:r>
              <a:rPr lang="en-GB" sz="1800" dirty="0">
                <a:effectLst/>
                <a:ea typeface="Arial" panose="020B0604020202020204" pitchFamily="34" charset="0"/>
                <a:cs typeface="Noto Sans Symbols"/>
              </a:rPr>
              <a:t>‘register for an account’ at the following link</a:t>
            </a:r>
            <a:endParaRPr lang="en-GB" sz="1800" dirty="0">
              <a:effectLst/>
              <a:ea typeface="Noto Sans Symbols"/>
              <a:cs typeface="Noto Sans Symbols"/>
            </a:endParaRPr>
          </a:p>
          <a:p>
            <a:pPr indent="-457200">
              <a:spcBef>
                <a:spcPts val="600"/>
              </a:spcBef>
              <a:spcAft>
                <a:spcPts val="600"/>
              </a:spcAft>
            </a:pPr>
            <a:r>
              <a:rPr lang="en-GB" sz="1800" u="sng" dirty="0">
                <a:effectLst/>
                <a:ea typeface="Arial" panose="020B0604020202020204" pitchFamily="34" charset="0"/>
                <a:hlinkClick r:id="rId2">
                  <a:extLst>
                    <a:ext uri="{A12FA001-AC4F-418D-AE19-62706E023703}">
                      <ahyp:hlinkClr xmlns:ahyp="http://schemas.microsoft.com/office/drawing/2018/hyperlinkcolor" val="tx"/>
                    </a:ext>
                  </a:extLst>
                </a:hlinkClick>
              </a:rPr>
              <a:t>https://supplierregistration.cabinetoffice.gov.uk/organisation/register</a:t>
            </a:r>
            <a:endParaRPr lang="en-GB" sz="1800" dirty="0">
              <a:effectLst/>
              <a:ea typeface="Times New Roman" panose="02020603050405020304" pitchFamily="18" charset="0"/>
            </a:endParaRPr>
          </a:p>
          <a:p>
            <a:endParaRPr lang="en-GB" sz="1800" dirty="0">
              <a:effectLst/>
              <a:ea typeface="Arial" panose="020B0604020202020204" pitchFamily="34" charset="0"/>
            </a:endParaRPr>
          </a:p>
          <a:p>
            <a:r>
              <a:rPr lang="en-GB" sz="1800" dirty="0">
                <a:effectLst/>
                <a:ea typeface="Arial" panose="020B0604020202020204" pitchFamily="34" charset="0"/>
              </a:rPr>
              <a:t>If you are already registered to SRS please ‘sign in’ to your account via the attached link </a:t>
            </a:r>
            <a:r>
              <a:rPr lang="en-GB" sz="1800" u="sng" dirty="0">
                <a:effectLst/>
                <a:ea typeface="Arial" panose="020B0604020202020204" pitchFamily="34" charset="0"/>
                <a:hlinkClick r:id="rId3">
                  <a:extLst>
                    <a:ext uri="{A12FA001-AC4F-418D-AE19-62706E023703}">
                      <ahyp:hlinkClr xmlns:ahyp="http://schemas.microsoft.com/office/drawing/2018/hyperlinkcolor" val="tx"/>
                    </a:ext>
                  </a:extLst>
                </a:hlinkClick>
              </a:rPr>
              <a:t>https://supplierregistration.cabinetoffice.gov.uk/login</a:t>
            </a:r>
            <a:r>
              <a:rPr lang="en-GB" sz="1800" dirty="0">
                <a:effectLst/>
                <a:ea typeface="Arial" panose="020B0604020202020204" pitchFamily="34" charset="0"/>
              </a:rPr>
              <a:t>. </a:t>
            </a:r>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235575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CA6C-8E95-07B3-3E36-41F95DBBEBDC}"/>
              </a:ext>
            </a:extLst>
          </p:cNvPr>
          <p:cNvSpPr>
            <a:spLocks noGrp="1"/>
          </p:cNvSpPr>
          <p:nvPr>
            <p:ph type="title"/>
          </p:nvPr>
        </p:nvSpPr>
        <p:spPr/>
        <p:txBody>
          <a:bodyPr/>
          <a:lstStyle/>
          <a:p>
            <a:r>
              <a:rPr lang="en-GB" dirty="0"/>
              <a:t>Technical Support</a:t>
            </a:r>
          </a:p>
        </p:txBody>
      </p:sp>
      <p:sp>
        <p:nvSpPr>
          <p:cNvPr id="3" name="Content Placeholder 2">
            <a:extLst>
              <a:ext uri="{FF2B5EF4-FFF2-40B4-BE49-F238E27FC236}">
                <a16:creationId xmlns:a16="http://schemas.microsoft.com/office/drawing/2014/main" id="{DF35C4D7-3A1B-6721-B986-AEB2B5B95395}"/>
              </a:ext>
            </a:extLst>
          </p:cNvPr>
          <p:cNvSpPr>
            <a:spLocks noGrp="1"/>
          </p:cNvSpPr>
          <p:nvPr>
            <p:ph idx="1"/>
          </p:nvPr>
        </p:nvSpPr>
        <p:spPr>
          <a:xfrm>
            <a:off x="464573" y="4223645"/>
            <a:ext cx="10515600" cy="881755"/>
          </a:xfrm>
        </p:spPr>
        <p:txBody>
          <a:bodyPr>
            <a:normAutofit fontScale="85000" lnSpcReduction="10000"/>
          </a:bodyPr>
          <a:lstStyle/>
          <a:p>
            <a:pPr marL="457200" indent="-457200">
              <a:buFont typeface="Arial" panose="020B0604020202020204" pitchFamily="34" charset="0"/>
              <a:buChar char="•"/>
            </a:pPr>
            <a:r>
              <a:rPr lang="en-GB" sz="2900" b="0" i="0" dirty="0">
                <a:effectLst/>
                <a:latin typeface="Arial" panose="020B0604020202020204" pitchFamily="34" charset="0"/>
                <a:cs typeface="Arial" panose="020B0604020202020204" pitchFamily="34" charset="0"/>
              </a:rPr>
              <a:t>RM6348 Quick supplier guide - How to apply (included in </a:t>
            </a:r>
            <a:r>
              <a:rPr lang="en-GB" sz="2900" b="1" i="0" dirty="0">
                <a:effectLst/>
                <a:latin typeface="Arial" panose="020B0604020202020204" pitchFamily="34" charset="0"/>
                <a:cs typeface="Arial" panose="020B0604020202020204" pitchFamily="34" charset="0"/>
              </a:rPr>
              <a:t>Bid Pack</a:t>
            </a:r>
            <a:r>
              <a:rPr lang="en-GB" sz="2900" b="0" i="0" dirty="0">
                <a:effectLst/>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fr-FR" sz="2900" dirty="0">
                <a:latin typeface="Arial" panose="020B0604020202020204" pitchFamily="34" charset="0"/>
                <a:cs typeface="Arial" panose="020B0604020202020204" pitchFamily="34" charset="0"/>
              </a:rPr>
              <a:t>CCS Enquiries Service Desk: </a:t>
            </a:r>
            <a:r>
              <a:rPr lang="fr-FR" sz="29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info@crowncommercial.gov.uk</a:t>
            </a:r>
            <a:endParaRPr lang="fr-FR" sz="2900" dirty="0">
              <a:latin typeface="Arial" panose="020B0604020202020204" pitchFamily="34" charset="0"/>
              <a:cs typeface="Arial" panose="020B0604020202020204" pitchFamily="34" charset="0"/>
            </a:endParaRPr>
          </a:p>
          <a:p>
            <a:endParaRPr lang="fr-FR" dirty="0"/>
          </a:p>
          <a:p>
            <a:endParaRPr lang="en-GB" dirty="0"/>
          </a:p>
        </p:txBody>
      </p:sp>
      <p:sp>
        <p:nvSpPr>
          <p:cNvPr id="4" name="Title 1">
            <a:extLst>
              <a:ext uri="{FF2B5EF4-FFF2-40B4-BE49-F238E27FC236}">
                <a16:creationId xmlns:a16="http://schemas.microsoft.com/office/drawing/2014/main" id="{B0108ACF-589F-71F9-E4FB-646202B2213E}"/>
              </a:ext>
            </a:extLst>
          </p:cNvPr>
          <p:cNvSpPr txBox="1">
            <a:spLocks/>
          </p:cNvSpPr>
          <p:nvPr/>
        </p:nvSpPr>
        <p:spPr>
          <a:xfrm>
            <a:off x="464573" y="3370212"/>
            <a:ext cx="10515600" cy="707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005489"/>
                </a:solidFill>
                <a:latin typeface="Roboto" panose="02000000000000000000" pitchFamily="2" charset="0"/>
                <a:ea typeface="Roboto" panose="02000000000000000000" pitchFamily="2" charset="0"/>
                <a:cs typeface="Roboto" panose="02000000000000000000" pitchFamily="2" charset="0"/>
              </a:defRPr>
            </a:lvl1pPr>
          </a:lstStyle>
          <a:p>
            <a:r>
              <a:rPr lang="en-GB" dirty="0"/>
              <a:t>Dynamic Purchasing System Queries</a:t>
            </a:r>
          </a:p>
        </p:txBody>
      </p:sp>
      <p:sp>
        <p:nvSpPr>
          <p:cNvPr id="5" name="TextBox 4">
            <a:extLst>
              <a:ext uri="{FF2B5EF4-FFF2-40B4-BE49-F238E27FC236}">
                <a16:creationId xmlns:a16="http://schemas.microsoft.com/office/drawing/2014/main" id="{90A85833-3B72-1595-D1A4-305983C0DCE2}"/>
              </a:ext>
            </a:extLst>
          </p:cNvPr>
          <p:cNvSpPr txBox="1"/>
          <p:nvPr/>
        </p:nvSpPr>
        <p:spPr>
          <a:xfrm>
            <a:off x="538463" y="2426595"/>
            <a:ext cx="10597127" cy="646331"/>
          </a:xfrm>
          <a:prstGeom prst="rect">
            <a:avLst/>
          </a:prstGeom>
          <a:noFill/>
        </p:spPr>
        <p:txBody>
          <a:bodyPr wrap="square" rtlCol="0">
            <a:spAutoFit/>
          </a:bodyPr>
          <a:lstStyle/>
          <a:p>
            <a:pPr marL="457200" indent="-457200">
              <a:buFont typeface="Arial" panose="020B0604020202020204" pitchFamily="34" charset="0"/>
              <a:buChar char="•"/>
            </a:pPr>
            <a:r>
              <a:rPr lang="en-GB" dirty="0">
                <a:solidFill>
                  <a:srgbClr val="000000"/>
                </a:solidFill>
                <a:latin typeface="Arial" panose="020B0604020202020204" pitchFamily="34" charset="0"/>
              </a:rPr>
              <a:t>S</a:t>
            </a:r>
            <a:r>
              <a:rPr lang="en-GB" b="0" i="0" dirty="0">
                <a:solidFill>
                  <a:srgbClr val="000000"/>
                </a:solidFill>
                <a:effectLst/>
                <a:latin typeface="Arial" panose="020B0604020202020204" pitchFamily="34" charset="0"/>
              </a:rPr>
              <a:t>upport portal at via the links in the </a:t>
            </a:r>
            <a:r>
              <a:rPr lang="en-GB" b="1" i="0" dirty="0">
                <a:solidFill>
                  <a:srgbClr val="000000"/>
                </a:solidFill>
                <a:effectLst/>
                <a:latin typeface="Arial" panose="020B0604020202020204" pitchFamily="34" charset="0"/>
              </a:rPr>
              <a:t>Bid Pack</a:t>
            </a:r>
          </a:p>
          <a:p>
            <a:pPr marL="457200" indent="-457200">
              <a:buFont typeface="Arial" panose="020B0604020202020204" pitchFamily="34" charset="0"/>
              <a:buChar char="•"/>
            </a:pPr>
            <a:r>
              <a:rPr lang="en-GB" dirty="0">
                <a:solidFill>
                  <a:srgbClr val="000000"/>
                </a:solidFill>
                <a:latin typeface="Arial" panose="020B0604020202020204" pitchFamily="34" charset="0"/>
              </a:rPr>
              <a:t>C</a:t>
            </a:r>
            <a:r>
              <a:rPr lang="en-GB" b="0" i="0" dirty="0">
                <a:solidFill>
                  <a:srgbClr val="000000"/>
                </a:solidFill>
                <a:effectLst/>
                <a:latin typeface="Arial" panose="020B0604020202020204" pitchFamily="34" charset="0"/>
              </a:rPr>
              <a:t>all NQC ltd on 0161 4137982  </a:t>
            </a:r>
            <a:endParaRPr lang="en-GB" dirty="0"/>
          </a:p>
        </p:txBody>
      </p:sp>
    </p:spTree>
    <p:extLst>
      <p:ext uri="{BB962C8B-B14F-4D97-AF65-F5344CB8AC3E}">
        <p14:creationId xmlns:p14="http://schemas.microsoft.com/office/powerpoint/2010/main" val="377960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A3BAA4-41D3-7116-9669-B48981D283D2}"/>
              </a:ext>
            </a:extLst>
          </p:cNvPr>
          <p:cNvSpPr txBox="1"/>
          <p:nvPr/>
        </p:nvSpPr>
        <p:spPr>
          <a:xfrm>
            <a:off x="523783" y="363984"/>
            <a:ext cx="7927759" cy="984885"/>
          </a:xfrm>
          <a:prstGeom prst="rect">
            <a:avLst/>
          </a:prstGeom>
          <a:noFill/>
        </p:spPr>
        <p:txBody>
          <a:bodyPr wrap="square" rtlCol="0">
            <a:spAutoFit/>
          </a:bodyPr>
          <a:lstStyle/>
          <a:p>
            <a:endParaRPr lang="en-GB" sz="2000">
              <a:solidFill>
                <a:schemeClr val="bg1"/>
              </a:solidFill>
              <a:effectLst/>
              <a:ea typeface="Noto Sans Symbols"/>
              <a:cs typeface="Noto Sans Symbols"/>
            </a:endParaRPr>
          </a:p>
          <a:p>
            <a:endParaRPr lang="en-GB" sz="2000">
              <a:solidFill>
                <a:schemeClr val="bg1"/>
              </a:solidFill>
              <a:effectLst/>
              <a:ea typeface="Noto Sans Symbols"/>
              <a:cs typeface="Noto Sans Symbols"/>
            </a:endParaRPr>
          </a:p>
          <a:p>
            <a:endParaRPr lang="en-GB"/>
          </a:p>
        </p:txBody>
      </p:sp>
      <p:sp>
        <p:nvSpPr>
          <p:cNvPr id="5" name="TextBox 4">
            <a:extLst>
              <a:ext uri="{FF2B5EF4-FFF2-40B4-BE49-F238E27FC236}">
                <a16:creationId xmlns:a16="http://schemas.microsoft.com/office/drawing/2014/main" id="{302A6BDB-4C1B-DF51-AA40-29AB31D669C8}"/>
              </a:ext>
            </a:extLst>
          </p:cNvPr>
          <p:cNvSpPr txBox="1"/>
          <p:nvPr/>
        </p:nvSpPr>
        <p:spPr>
          <a:xfrm>
            <a:off x="4842933" y="3231634"/>
            <a:ext cx="3462867" cy="584775"/>
          </a:xfrm>
          <a:prstGeom prst="rect">
            <a:avLst/>
          </a:prstGeom>
          <a:noFill/>
        </p:spPr>
        <p:txBody>
          <a:bodyPr wrap="square">
            <a:spAutoFit/>
          </a:bodyPr>
          <a:lstStyle/>
          <a:p>
            <a:r>
              <a:rPr lang="en-GB" sz="3200">
                <a:solidFill>
                  <a:schemeClr val="bg1"/>
                </a:solidFill>
              </a:rPr>
              <a:t>Thank you </a:t>
            </a:r>
          </a:p>
        </p:txBody>
      </p:sp>
    </p:spTree>
    <p:extLst>
      <p:ext uri="{BB962C8B-B14F-4D97-AF65-F5344CB8AC3E}">
        <p14:creationId xmlns:p14="http://schemas.microsoft.com/office/powerpoint/2010/main" val="4868896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97" y="1398538"/>
            <a:ext cx="10515600" cy="707462"/>
          </a:xfrm>
        </p:spPr>
        <p:txBody>
          <a:bodyPr>
            <a:normAutofit fontScale="90000"/>
          </a:bodyPr>
          <a:lstStyle/>
          <a:p>
            <a:r>
              <a:rPr lang="en-GB" sz="3600" dirty="0"/>
              <a:t>Agenda</a:t>
            </a:r>
            <a:br>
              <a:rPr lang="en-GB" sz="3600" dirty="0"/>
            </a:br>
            <a:br>
              <a:rPr lang="en-GB" sz="3600" dirty="0"/>
            </a:br>
            <a:r>
              <a:rPr lang="en-GB" sz="2200" b="1" dirty="0">
                <a:solidFill>
                  <a:srgbClr val="FF0000"/>
                </a:solidFill>
              </a:rPr>
              <a:t>Note: Session to be recorded and session slides /recording will be distributed </a:t>
            </a:r>
          </a:p>
        </p:txBody>
      </p:sp>
      <p:sp>
        <p:nvSpPr>
          <p:cNvPr id="3" name="Content Placeholder 2"/>
          <p:cNvSpPr>
            <a:spLocks noGrp="1"/>
          </p:cNvSpPr>
          <p:nvPr>
            <p:ph idx="1"/>
          </p:nvPr>
        </p:nvSpPr>
        <p:spPr>
          <a:xfrm>
            <a:off x="601097" y="2726268"/>
            <a:ext cx="11184503" cy="2733194"/>
          </a:xfrm>
        </p:spPr>
        <p:txBody>
          <a:bodyPr>
            <a:noAutofit/>
          </a:bodyPr>
          <a:lstStyle/>
          <a:p>
            <a:pPr marL="342900" lvl="0" indent="-324000">
              <a:lnSpc>
                <a:spcPct val="100000"/>
              </a:lnSpc>
              <a:spcBef>
                <a:spcPts val="1800"/>
              </a:spcBef>
              <a:buClr>
                <a:srgbClr val="F7A413"/>
              </a:buClr>
              <a:buFont typeface="Symbol" panose="05050102010706020507" pitchFamily="18" charset="2"/>
              <a:buChar char=""/>
            </a:pPr>
            <a:r>
              <a:rPr lang="en-GB" sz="1800" b="1" dirty="0">
                <a:effectLst/>
              </a:rPr>
              <a:t>Brief introduction / background </a:t>
            </a:r>
            <a:r>
              <a:rPr lang="en-GB" sz="1600" dirty="0">
                <a:effectLst/>
              </a:rPr>
              <a:t>– Debbie Walton, YNYCA</a:t>
            </a:r>
            <a:endParaRPr lang="en-GB" sz="1800" b="1" dirty="0">
              <a:effectLst/>
            </a:endParaRPr>
          </a:p>
          <a:p>
            <a:pPr marL="342900" indent="-324000">
              <a:lnSpc>
                <a:spcPct val="100000"/>
              </a:lnSpc>
              <a:spcBef>
                <a:spcPts val="1800"/>
              </a:spcBef>
              <a:buClr>
                <a:srgbClr val="F7A413"/>
              </a:buClr>
              <a:buFont typeface="Symbol" panose="05050102010706020507" pitchFamily="18" charset="2"/>
              <a:buChar char=""/>
            </a:pPr>
            <a:r>
              <a:rPr lang="en-GB" sz="1800" b="1" dirty="0">
                <a:effectLst/>
              </a:rPr>
              <a:t>Learning programmes to be procured</a:t>
            </a:r>
            <a:r>
              <a:rPr lang="en-GB" sz="1800" b="1" dirty="0"/>
              <a:t> - </a:t>
            </a:r>
            <a:r>
              <a:rPr lang="en-GB" sz="1600" dirty="0">
                <a:effectLst/>
              </a:rPr>
              <a:t>Debbie Walton, YNYCA</a:t>
            </a:r>
            <a:endParaRPr lang="en-GB" sz="1800" b="1" dirty="0">
              <a:effectLst/>
            </a:endParaRPr>
          </a:p>
          <a:p>
            <a:pPr marL="342900" indent="-324000">
              <a:lnSpc>
                <a:spcPct val="100000"/>
              </a:lnSpc>
              <a:spcBef>
                <a:spcPts val="1800"/>
              </a:spcBef>
              <a:buClr>
                <a:srgbClr val="F7A413"/>
              </a:buClr>
              <a:buFont typeface="Symbol" panose="05050102010706020507" pitchFamily="18" charset="2"/>
              <a:buChar char=""/>
            </a:pPr>
            <a:r>
              <a:rPr lang="en-GB" sz="1800" b="1" dirty="0">
                <a:effectLst/>
              </a:rPr>
              <a:t>Procurement timescale </a:t>
            </a:r>
            <a:r>
              <a:rPr lang="en-GB" sz="1800" b="1" dirty="0"/>
              <a:t>p</a:t>
            </a:r>
            <a:r>
              <a:rPr lang="en-GB" sz="1800" b="1" dirty="0">
                <a:effectLst/>
              </a:rPr>
              <a:t>rojection</a:t>
            </a:r>
            <a:r>
              <a:rPr lang="en-GB" sz="1600" dirty="0">
                <a:effectLst/>
              </a:rPr>
              <a:t>– Debbie Walton, YNYCA</a:t>
            </a:r>
          </a:p>
          <a:p>
            <a:pPr marL="342900" lvl="0" indent="-324000">
              <a:lnSpc>
                <a:spcPct val="100000"/>
              </a:lnSpc>
              <a:spcBef>
                <a:spcPts val="1800"/>
              </a:spcBef>
              <a:buClr>
                <a:srgbClr val="F7A413"/>
              </a:buClr>
              <a:buFont typeface="Symbol" panose="05050102010706020507" pitchFamily="18" charset="2"/>
              <a:buChar char=""/>
            </a:pPr>
            <a:r>
              <a:rPr lang="en-GB" sz="1800" b="1" dirty="0">
                <a:effectLst/>
              </a:rPr>
              <a:t>Adult Skills and Learning Dynamic Purchasing System</a:t>
            </a:r>
            <a:r>
              <a:rPr lang="en-GB" sz="1600" dirty="0">
                <a:effectLst/>
              </a:rPr>
              <a:t>– Chloe Wilcox, Head of Procurement</a:t>
            </a:r>
          </a:p>
        </p:txBody>
      </p:sp>
    </p:spTree>
    <p:extLst>
      <p:ext uri="{BB962C8B-B14F-4D97-AF65-F5344CB8AC3E}">
        <p14:creationId xmlns:p14="http://schemas.microsoft.com/office/powerpoint/2010/main" val="88054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1FD7-4E95-4B91-8F48-9D368DFB9150}"/>
              </a:ext>
            </a:extLst>
          </p:cNvPr>
          <p:cNvSpPr>
            <a:spLocks noGrp="1"/>
          </p:cNvSpPr>
          <p:nvPr>
            <p:ph type="ctrTitle"/>
          </p:nvPr>
        </p:nvSpPr>
        <p:spPr>
          <a:xfrm>
            <a:off x="-496099" y="2461959"/>
            <a:ext cx="6084098" cy="1499877"/>
          </a:xfrm>
        </p:spPr>
        <p:txBody>
          <a:bodyPr anchor="t">
            <a:normAutofit fontScale="90000"/>
          </a:bodyPr>
          <a:lstStyle/>
          <a:p>
            <a:pPr algn="ctr"/>
            <a:r>
              <a:rPr lang="en-GB" dirty="0"/>
              <a:t>Introduction</a:t>
            </a:r>
            <a:br>
              <a:rPr lang="en-GB" dirty="0"/>
            </a:br>
            <a:br>
              <a:rPr lang="en-GB" dirty="0"/>
            </a:br>
            <a:r>
              <a:rPr lang="en-GB" sz="3100" i="1" dirty="0"/>
              <a:t>Debbie Walton </a:t>
            </a:r>
            <a:br>
              <a:rPr lang="en-GB" sz="3100" i="1" dirty="0"/>
            </a:br>
            <a:br>
              <a:rPr lang="en-GB" sz="3100" i="1" dirty="0"/>
            </a:br>
            <a:r>
              <a:rPr lang="en-GB" sz="3100" i="1" dirty="0"/>
              <a:t>ASF Commissioning and </a:t>
            </a:r>
            <a:br>
              <a:rPr lang="en-GB" sz="3100" i="1" dirty="0"/>
            </a:br>
            <a:r>
              <a:rPr lang="en-GB" sz="3100" i="1" dirty="0"/>
              <a:t>Contracting Officer</a:t>
            </a:r>
          </a:p>
        </p:txBody>
      </p:sp>
      <p:pic>
        <p:nvPicPr>
          <p:cNvPr id="5" name="Content Placeholder 10" descr="A black and white circular pattern&#10;&#10;Description automatically generated">
            <a:extLst>
              <a:ext uri="{FF2B5EF4-FFF2-40B4-BE49-F238E27FC236}">
                <a16:creationId xmlns:a16="http://schemas.microsoft.com/office/drawing/2014/main" id="{FD3003D7-9B1A-40AB-B54D-A859D871FD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9338" y="0"/>
            <a:ext cx="3428999" cy="6858000"/>
          </a:xfrm>
          <a:prstGeom prst="rect">
            <a:avLst/>
          </a:prstGeom>
          <a:noFill/>
        </p:spPr>
      </p:pic>
    </p:spTree>
    <p:extLst>
      <p:ext uri="{BB962C8B-B14F-4D97-AF65-F5344CB8AC3E}">
        <p14:creationId xmlns:p14="http://schemas.microsoft.com/office/powerpoint/2010/main" val="269753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73" y="458737"/>
            <a:ext cx="10515600" cy="707462"/>
          </a:xfrm>
        </p:spPr>
        <p:txBody>
          <a:bodyPr>
            <a:normAutofit/>
          </a:bodyPr>
          <a:lstStyle/>
          <a:p>
            <a:r>
              <a:rPr lang="en-GB" sz="3600" dirty="0">
                <a:effectLst/>
              </a:rPr>
              <a:t>Adult Skills Fund Background </a:t>
            </a:r>
            <a:endParaRPr lang="en-GB" sz="3600" dirty="0"/>
          </a:p>
        </p:txBody>
      </p:sp>
      <p:graphicFrame>
        <p:nvGraphicFramePr>
          <p:cNvPr id="4" name="Table 3">
            <a:extLst>
              <a:ext uri="{FF2B5EF4-FFF2-40B4-BE49-F238E27FC236}">
                <a16:creationId xmlns:a16="http://schemas.microsoft.com/office/drawing/2014/main" id="{5192CCF1-5290-F930-9F76-54212ECEE243}"/>
              </a:ext>
            </a:extLst>
          </p:cNvPr>
          <p:cNvGraphicFramePr>
            <a:graphicFrameLocks noGrp="1"/>
          </p:cNvGraphicFramePr>
          <p:nvPr>
            <p:extLst>
              <p:ext uri="{D42A27DB-BD31-4B8C-83A1-F6EECF244321}">
                <p14:modId xmlns:p14="http://schemas.microsoft.com/office/powerpoint/2010/main" val="259434627"/>
              </p:ext>
            </p:extLst>
          </p:nvPr>
        </p:nvGraphicFramePr>
        <p:xfrm>
          <a:off x="824992" y="2118698"/>
          <a:ext cx="9059672" cy="2315890"/>
        </p:xfrm>
        <a:graphic>
          <a:graphicData uri="http://schemas.openxmlformats.org/drawingml/2006/table">
            <a:tbl>
              <a:tblPr firstRow="1" bandRow="1">
                <a:tableStyleId>{5C22544A-7EE6-4342-B048-85BDC9FD1C3A}</a:tableStyleId>
              </a:tblPr>
              <a:tblGrid>
                <a:gridCol w="6000900">
                  <a:extLst>
                    <a:ext uri="{9D8B030D-6E8A-4147-A177-3AD203B41FA5}">
                      <a16:colId xmlns:a16="http://schemas.microsoft.com/office/drawing/2014/main" val="1169441101"/>
                    </a:ext>
                  </a:extLst>
                </a:gridCol>
                <a:gridCol w="3058772">
                  <a:extLst>
                    <a:ext uri="{9D8B030D-6E8A-4147-A177-3AD203B41FA5}">
                      <a16:colId xmlns:a16="http://schemas.microsoft.com/office/drawing/2014/main" val="3545352494"/>
                    </a:ext>
                  </a:extLst>
                </a:gridCol>
              </a:tblGrid>
              <a:tr h="661078">
                <a:tc>
                  <a:txBody>
                    <a:bodyPr/>
                    <a:lstStyle/>
                    <a:p>
                      <a:r>
                        <a:rPr lang="en-GB" dirty="0"/>
                        <a:t>Event </a:t>
                      </a:r>
                    </a:p>
                  </a:txBody>
                  <a:tcPr/>
                </a:tc>
                <a:tc>
                  <a:txBody>
                    <a:bodyPr/>
                    <a:lstStyle/>
                    <a:p>
                      <a:r>
                        <a:rPr lang="en-GB" dirty="0"/>
                        <a:t>Date</a:t>
                      </a:r>
                    </a:p>
                  </a:txBody>
                  <a:tcPr/>
                </a:tc>
                <a:extLst>
                  <a:ext uri="{0D108BD9-81ED-4DB2-BD59-A6C34878D82A}">
                    <a16:rowId xmlns:a16="http://schemas.microsoft.com/office/drawing/2014/main" val="3216795456"/>
                  </a:ext>
                </a:extLst>
              </a:tr>
              <a:tr h="551604">
                <a:tc>
                  <a:txBody>
                    <a:bodyPr/>
                    <a:lstStyle/>
                    <a:p>
                      <a:r>
                        <a:rPr lang="en-GB" dirty="0"/>
                        <a:t>Stakeholder Engagement &amp; Research </a:t>
                      </a:r>
                    </a:p>
                  </a:txBody>
                  <a:tcPr/>
                </a:tc>
                <a:tc>
                  <a:txBody>
                    <a:bodyPr/>
                    <a:lstStyle/>
                    <a:p>
                      <a:r>
                        <a:rPr lang="en-GB" dirty="0"/>
                        <a:t>Started in Spring 2024</a:t>
                      </a:r>
                    </a:p>
                  </a:txBody>
                  <a:tcPr/>
                </a:tc>
                <a:extLst>
                  <a:ext uri="{0D108BD9-81ED-4DB2-BD59-A6C34878D82A}">
                    <a16:rowId xmlns:a16="http://schemas.microsoft.com/office/drawing/2014/main" val="3602819118"/>
                  </a:ext>
                </a:extLst>
              </a:tr>
              <a:tr h="551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Launch of the ASF Strategic Skills Plan</a:t>
                      </a:r>
                    </a:p>
                  </a:txBody>
                  <a:tcPr/>
                </a:tc>
                <a:tc>
                  <a:txBody>
                    <a:bodyPr/>
                    <a:lstStyle/>
                    <a:p>
                      <a:r>
                        <a:rPr lang="en-GB" dirty="0"/>
                        <a:t>September 2024</a:t>
                      </a:r>
                    </a:p>
                  </a:txBody>
                  <a:tcPr/>
                </a:tc>
                <a:extLst>
                  <a:ext uri="{0D108BD9-81ED-4DB2-BD59-A6C34878D82A}">
                    <a16:rowId xmlns:a16="http://schemas.microsoft.com/office/drawing/2014/main" val="1371115835"/>
                  </a:ext>
                </a:extLst>
              </a:tr>
              <a:tr h="551604">
                <a:tc>
                  <a:txBody>
                    <a:bodyPr/>
                    <a:lstStyle/>
                    <a:p>
                      <a:r>
                        <a:rPr lang="en-GB" dirty="0"/>
                        <a:t>Competitive Tendering Process Webinar </a:t>
                      </a:r>
                    </a:p>
                  </a:txBody>
                  <a:tcPr/>
                </a:tc>
                <a:tc>
                  <a:txBody>
                    <a:bodyPr/>
                    <a:lstStyle/>
                    <a:p>
                      <a:r>
                        <a:rPr lang="en-GB" dirty="0"/>
                        <a:t>November 2024</a:t>
                      </a:r>
                    </a:p>
                  </a:txBody>
                  <a:tcPr/>
                </a:tc>
                <a:extLst>
                  <a:ext uri="{0D108BD9-81ED-4DB2-BD59-A6C34878D82A}">
                    <a16:rowId xmlns:a16="http://schemas.microsoft.com/office/drawing/2014/main" val="3209458659"/>
                  </a:ext>
                </a:extLst>
              </a:tr>
            </a:tbl>
          </a:graphicData>
        </a:graphic>
      </p:graphicFrame>
    </p:spTree>
    <p:extLst>
      <p:ext uri="{BB962C8B-B14F-4D97-AF65-F5344CB8AC3E}">
        <p14:creationId xmlns:p14="http://schemas.microsoft.com/office/powerpoint/2010/main" val="54637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73" y="458737"/>
            <a:ext cx="10515600" cy="707462"/>
          </a:xfrm>
        </p:spPr>
        <p:txBody>
          <a:bodyPr>
            <a:normAutofit/>
          </a:bodyPr>
          <a:lstStyle/>
          <a:p>
            <a:r>
              <a:rPr lang="en-GB" sz="3600">
                <a:effectLst/>
              </a:rPr>
              <a:t>Adult Skills Fund Strategic Skills Plan</a:t>
            </a:r>
            <a:endParaRPr lang="en-GB" sz="3600"/>
          </a:p>
        </p:txBody>
      </p:sp>
      <p:sp>
        <p:nvSpPr>
          <p:cNvPr id="3" name="Content Placeholder 2">
            <a:extLst>
              <a:ext uri="{FF2B5EF4-FFF2-40B4-BE49-F238E27FC236}">
                <a16:creationId xmlns:a16="http://schemas.microsoft.com/office/drawing/2014/main" id="{E34D9DAD-93E5-7F99-D8F5-6DB0AB0508D0}"/>
              </a:ext>
            </a:extLst>
          </p:cNvPr>
          <p:cNvSpPr txBox="1">
            <a:spLocks/>
          </p:cNvSpPr>
          <p:nvPr/>
        </p:nvSpPr>
        <p:spPr>
          <a:xfrm>
            <a:off x="563965" y="5123839"/>
            <a:ext cx="10060967" cy="601210"/>
          </a:xfrm>
          <a:prstGeom prst="rect">
            <a:avLst/>
          </a:prstGeom>
          <a:noFill/>
        </p:spPr>
        <p:txBody>
          <a:bodyPr vert="horz" lIns="91440" tIns="45720" rIns="91440" bIns="45720" numCol="1" spcCol="1440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buClr>
                <a:srgbClr val="FFC000"/>
              </a:buClr>
              <a:buSzPct val="130000"/>
            </a:pPr>
            <a:r>
              <a:rPr lang="en-GB" sz="1600" u="sng" dirty="0">
                <a:solidFill>
                  <a:srgbClr val="0563C1"/>
                </a:solidFill>
                <a:effectLst/>
                <a:latin typeface="Arial" panose="020B0604020202020204" pitchFamily="34" charset="0"/>
                <a:ea typeface="Calibri" panose="020F0502020204030204" pitchFamily="34" charset="0"/>
                <a:hlinkClick r:id="rId2"/>
              </a:rPr>
              <a:t>https://yorknorthyorks-ca.gov.uk/wp-content/uploads/2024/10/ASF-Strategic-Skills-Plan-September-2024.pdf</a:t>
            </a:r>
            <a:endParaRPr lang="en-GB" sz="1400" dirty="0">
              <a:highlight>
                <a:srgbClr val="FFFF00"/>
              </a:highlight>
            </a:endParaRPr>
          </a:p>
        </p:txBody>
      </p:sp>
      <p:pic>
        <p:nvPicPr>
          <p:cNvPr id="5" name="Picture 4">
            <a:extLst>
              <a:ext uri="{FF2B5EF4-FFF2-40B4-BE49-F238E27FC236}">
                <a16:creationId xmlns:a16="http://schemas.microsoft.com/office/drawing/2014/main" id="{648B7DF2-A4E0-48A8-8B8E-568649CFF0C0}"/>
              </a:ext>
            </a:extLst>
          </p:cNvPr>
          <p:cNvPicPr>
            <a:picLocks noChangeAspect="1"/>
          </p:cNvPicPr>
          <p:nvPr/>
        </p:nvPicPr>
        <p:blipFill>
          <a:blip r:embed="rId3"/>
          <a:stretch>
            <a:fillRect/>
          </a:stretch>
        </p:blipFill>
        <p:spPr>
          <a:xfrm>
            <a:off x="623595" y="1544763"/>
            <a:ext cx="5674223" cy="3204000"/>
          </a:xfrm>
          <a:prstGeom prst="rect">
            <a:avLst/>
          </a:prstGeom>
          <a:scene3d>
            <a:camera prst="orthographicFront"/>
            <a:lightRig rig="glow" dir="t"/>
          </a:scene3d>
          <a:sp3d extrusionH="76200" prstMaterial="metal">
            <a:bevelT/>
            <a:extrusionClr>
              <a:schemeClr val="bg2">
                <a:lumMod val="90000"/>
              </a:schemeClr>
            </a:extrusionClr>
          </a:sp3d>
        </p:spPr>
      </p:pic>
      <p:pic>
        <p:nvPicPr>
          <p:cNvPr id="7" name="Picture 6" descr="A qr code on a white background&#10;&#10;Description automatically generated">
            <a:extLst>
              <a:ext uri="{FF2B5EF4-FFF2-40B4-BE49-F238E27FC236}">
                <a16:creationId xmlns:a16="http://schemas.microsoft.com/office/drawing/2014/main" id="{5C5CE0A9-0C25-3100-E2B0-6E365C797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3742" y="1330118"/>
            <a:ext cx="3636000" cy="3636000"/>
          </a:xfrm>
          <a:prstGeom prst="rect">
            <a:avLst/>
          </a:prstGeom>
        </p:spPr>
      </p:pic>
    </p:spTree>
    <p:extLst>
      <p:ext uri="{BB962C8B-B14F-4D97-AF65-F5344CB8AC3E}">
        <p14:creationId xmlns:p14="http://schemas.microsoft.com/office/powerpoint/2010/main" val="114020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019A96C-F726-1ACC-041E-9D7F867392D7}"/>
              </a:ext>
            </a:extLst>
          </p:cNvPr>
          <p:cNvSpPr txBox="1">
            <a:spLocks/>
          </p:cNvSpPr>
          <p:nvPr/>
        </p:nvSpPr>
        <p:spPr>
          <a:xfrm>
            <a:off x="1450561" y="1843990"/>
            <a:ext cx="3420000" cy="828000"/>
          </a:xfrm>
          <a:prstGeom prst="rect">
            <a:avLst/>
          </a:prstGeom>
          <a:noFill/>
        </p:spPr>
        <p:txBody>
          <a:bodyPr vert="horz" lIns="91440" tIns="45720" rIns="91440" bIns="45720" numCol="1" spcCol="1800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pPr>
            <a:r>
              <a:rPr lang="en-GB" sz="1600" b="1" kern="100" dirty="0">
                <a:solidFill>
                  <a:srgbClr val="32549C"/>
                </a:solidFill>
                <a:effectLst/>
              </a:rPr>
              <a:t>Widen Access &amp; Participation: </a:t>
            </a:r>
            <a:r>
              <a:rPr lang="en-GB" sz="1600" kern="100" dirty="0">
                <a:effectLst/>
              </a:rPr>
              <a:t>ASF as a gateway to learning and progression</a:t>
            </a:r>
          </a:p>
        </p:txBody>
      </p:sp>
      <p:pic>
        <p:nvPicPr>
          <p:cNvPr id="5" name="Graphic 4" descr="Bar graph with upward trend with solid fill">
            <a:extLst>
              <a:ext uri="{FF2B5EF4-FFF2-40B4-BE49-F238E27FC236}">
                <a16:creationId xmlns:a16="http://schemas.microsoft.com/office/drawing/2014/main" id="{CDBC8661-2547-B8FC-D01D-A0E5B32D27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532" y="4374482"/>
            <a:ext cx="828000" cy="828000"/>
          </a:xfrm>
          <a:prstGeom prst="rect">
            <a:avLst/>
          </a:prstGeom>
        </p:spPr>
      </p:pic>
      <p:pic>
        <p:nvPicPr>
          <p:cNvPr id="7" name="Graphic 6" descr="Artificial Intelligence with solid fill">
            <a:extLst>
              <a:ext uri="{FF2B5EF4-FFF2-40B4-BE49-F238E27FC236}">
                <a16:creationId xmlns:a16="http://schemas.microsoft.com/office/drawing/2014/main" id="{F3CD6E91-67DA-55BD-F3ED-D086A9ABCB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4573" y="2963874"/>
            <a:ext cx="828000" cy="828000"/>
          </a:xfrm>
          <a:prstGeom prst="rect">
            <a:avLst/>
          </a:prstGeom>
        </p:spPr>
      </p:pic>
      <p:pic>
        <p:nvPicPr>
          <p:cNvPr id="8" name="Graphic 7" descr="Lightbulb and gear with solid fill">
            <a:extLst>
              <a:ext uri="{FF2B5EF4-FFF2-40B4-BE49-F238E27FC236}">
                <a16:creationId xmlns:a16="http://schemas.microsoft.com/office/drawing/2014/main" id="{62BD60ED-10C5-8312-250C-A6C5E01963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2018" y="1607761"/>
            <a:ext cx="828000" cy="828000"/>
          </a:xfrm>
          <a:prstGeom prst="rect">
            <a:avLst/>
          </a:prstGeom>
        </p:spPr>
      </p:pic>
      <p:pic>
        <p:nvPicPr>
          <p:cNvPr id="9" name="Graphic 8" descr="Follow with solid fill">
            <a:extLst>
              <a:ext uri="{FF2B5EF4-FFF2-40B4-BE49-F238E27FC236}">
                <a16:creationId xmlns:a16="http://schemas.microsoft.com/office/drawing/2014/main" id="{A932F6B7-EC43-80C8-0BC4-0E86024A40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351103" y="3054690"/>
            <a:ext cx="828000" cy="828000"/>
          </a:xfrm>
          <a:prstGeom prst="rect">
            <a:avLst/>
          </a:prstGeom>
        </p:spPr>
      </p:pic>
      <p:sp>
        <p:nvSpPr>
          <p:cNvPr id="10" name="Content Placeholder 2">
            <a:extLst>
              <a:ext uri="{FF2B5EF4-FFF2-40B4-BE49-F238E27FC236}">
                <a16:creationId xmlns:a16="http://schemas.microsoft.com/office/drawing/2014/main" id="{BE3AC9C3-7A6E-3F46-A535-557D21D42947}"/>
              </a:ext>
            </a:extLst>
          </p:cNvPr>
          <p:cNvSpPr txBox="1">
            <a:spLocks/>
          </p:cNvSpPr>
          <p:nvPr/>
        </p:nvSpPr>
        <p:spPr>
          <a:xfrm>
            <a:off x="7413100" y="1843990"/>
            <a:ext cx="3420000" cy="828000"/>
          </a:xfrm>
          <a:prstGeom prst="rect">
            <a:avLst/>
          </a:prstGeom>
          <a:noFill/>
        </p:spPr>
        <p:txBody>
          <a:bodyPr vert="horz" lIns="91440" tIns="45720" rIns="91440" bIns="45720" numCol="1" spcCol="1800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pPr>
            <a:r>
              <a:rPr lang="en-GB" sz="1600" b="1" kern="100" dirty="0">
                <a:solidFill>
                  <a:srgbClr val="F7A413"/>
                </a:solidFill>
                <a:effectLst/>
              </a:rPr>
              <a:t>Develop Flexible Provision: </a:t>
            </a:r>
            <a:r>
              <a:rPr lang="en-GB" sz="1600" kern="100" dirty="0">
                <a:effectLst/>
              </a:rPr>
              <a:t>to meet the needs of learners and businesses</a:t>
            </a:r>
          </a:p>
        </p:txBody>
      </p:sp>
      <p:sp>
        <p:nvSpPr>
          <p:cNvPr id="11" name="Content Placeholder 2">
            <a:extLst>
              <a:ext uri="{FF2B5EF4-FFF2-40B4-BE49-F238E27FC236}">
                <a16:creationId xmlns:a16="http://schemas.microsoft.com/office/drawing/2014/main" id="{E26A5ED9-91FA-4300-1FE1-15ACF38F5074}"/>
              </a:ext>
            </a:extLst>
          </p:cNvPr>
          <p:cNvSpPr txBox="1">
            <a:spLocks/>
          </p:cNvSpPr>
          <p:nvPr/>
        </p:nvSpPr>
        <p:spPr>
          <a:xfrm>
            <a:off x="1450561" y="3090078"/>
            <a:ext cx="3420000" cy="828000"/>
          </a:xfrm>
          <a:prstGeom prst="rect">
            <a:avLst/>
          </a:prstGeom>
          <a:noFill/>
        </p:spPr>
        <p:txBody>
          <a:bodyPr vert="horz" lIns="91440" tIns="45720" rIns="91440" bIns="45720" numCol="1" spcCol="1800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pPr>
            <a:r>
              <a:rPr lang="en-GB" sz="1600" b="1" kern="100" dirty="0">
                <a:solidFill>
                  <a:srgbClr val="009BB2"/>
                </a:solidFill>
                <a:effectLst/>
              </a:rPr>
              <a:t>Embed Basic &amp; Transferable Skills: </a:t>
            </a:r>
            <a:r>
              <a:rPr lang="en-GB" sz="1600" kern="100" dirty="0">
                <a:effectLst/>
              </a:rPr>
              <a:t>ASF</a:t>
            </a:r>
            <a:r>
              <a:rPr lang="en-GB" sz="1600" b="1" kern="100" dirty="0">
                <a:solidFill>
                  <a:srgbClr val="009BB2"/>
                </a:solidFill>
                <a:effectLst/>
              </a:rPr>
              <a:t> </a:t>
            </a:r>
            <a:r>
              <a:rPr lang="en-GB" sz="1600" kern="100" dirty="0"/>
              <a:t>providing</a:t>
            </a:r>
            <a:r>
              <a:rPr lang="en-GB" sz="1600" kern="100" dirty="0">
                <a:effectLst/>
              </a:rPr>
              <a:t> foundations to higher skills and employment</a:t>
            </a:r>
          </a:p>
        </p:txBody>
      </p:sp>
      <p:sp>
        <p:nvSpPr>
          <p:cNvPr id="12" name="Content Placeholder 2">
            <a:extLst>
              <a:ext uri="{FF2B5EF4-FFF2-40B4-BE49-F238E27FC236}">
                <a16:creationId xmlns:a16="http://schemas.microsoft.com/office/drawing/2014/main" id="{5AFF6CDC-216F-22EB-24FF-4A978326AA8A}"/>
              </a:ext>
            </a:extLst>
          </p:cNvPr>
          <p:cNvSpPr txBox="1">
            <a:spLocks/>
          </p:cNvSpPr>
          <p:nvPr/>
        </p:nvSpPr>
        <p:spPr>
          <a:xfrm>
            <a:off x="1415731" y="4424177"/>
            <a:ext cx="3527744" cy="828000"/>
          </a:xfrm>
          <a:prstGeom prst="rect">
            <a:avLst/>
          </a:prstGeom>
          <a:noFill/>
        </p:spPr>
        <p:txBody>
          <a:bodyPr vert="horz" lIns="91440" tIns="45720" rIns="91440" bIns="45720" numCol="1" spcCol="1800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pPr>
            <a:r>
              <a:rPr lang="en-GB" sz="1600" b="1" kern="100" dirty="0">
                <a:solidFill>
                  <a:srgbClr val="A8D2AD"/>
                </a:solidFill>
                <a:effectLst/>
              </a:rPr>
              <a:t>Unlock Progression Pathways and Underutilised Talent: </a:t>
            </a:r>
            <a:r>
              <a:rPr lang="en-GB" sz="1600" kern="100" dirty="0">
                <a:effectLst/>
              </a:rPr>
              <a:t>ASF providing routes to higher skills and better paid jobs</a:t>
            </a:r>
          </a:p>
        </p:txBody>
      </p:sp>
      <p:sp>
        <p:nvSpPr>
          <p:cNvPr id="13" name="Content Placeholder 2">
            <a:extLst>
              <a:ext uri="{FF2B5EF4-FFF2-40B4-BE49-F238E27FC236}">
                <a16:creationId xmlns:a16="http://schemas.microsoft.com/office/drawing/2014/main" id="{076F6707-9F9B-7D35-FB0C-669D1DC11BA2}"/>
              </a:ext>
            </a:extLst>
          </p:cNvPr>
          <p:cNvSpPr txBox="1">
            <a:spLocks/>
          </p:cNvSpPr>
          <p:nvPr/>
        </p:nvSpPr>
        <p:spPr>
          <a:xfrm>
            <a:off x="7351013" y="3090078"/>
            <a:ext cx="3420000" cy="828000"/>
          </a:xfrm>
          <a:prstGeom prst="rect">
            <a:avLst/>
          </a:prstGeom>
          <a:noFill/>
        </p:spPr>
        <p:txBody>
          <a:bodyPr vert="horz" lIns="91440" tIns="45720" rIns="91440" bIns="45720" numCol="1" spcCol="1800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pPr>
            <a:r>
              <a:rPr lang="en-GB" sz="1600" b="1" kern="100" dirty="0">
                <a:solidFill>
                  <a:srgbClr val="EA5857"/>
                </a:solidFill>
              </a:rPr>
              <a:t>Build</a:t>
            </a:r>
            <a:r>
              <a:rPr lang="en-GB" sz="1600" b="1" kern="100" dirty="0">
                <a:solidFill>
                  <a:srgbClr val="EA5857"/>
                </a:solidFill>
                <a:effectLst/>
              </a:rPr>
              <a:t> Capacity and Capability: </a:t>
            </a:r>
            <a:r>
              <a:rPr lang="en-GB" sz="1600" kern="100" dirty="0">
                <a:effectLst/>
              </a:rPr>
              <a:t>to enable an integrated, flexible and responsive provider base</a:t>
            </a:r>
          </a:p>
          <a:p>
            <a:pPr>
              <a:buClr>
                <a:srgbClr val="FFC000"/>
              </a:buClr>
            </a:pPr>
            <a:endParaRPr lang="en-GB" sz="1600" kern="100" dirty="0">
              <a:effectLst/>
            </a:endParaRPr>
          </a:p>
        </p:txBody>
      </p:sp>
      <p:sp>
        <p:nvSpPr>
          <p:cNvPr id="14" name="Content Placeholder 2">
            <a:extLst>
              <a:ext uri="{FF2B5EF4-FFF2-40B4-BE49-F238E27FC236}">
                <a16:creationId xmlns:a16="http://schemas.microsoft.com/office/drawing/2014/main" id="{6F5F1F4E-CA27-700D-7974-353E2D9E5863}"/>
              </a:ext>
            </a:extLst>
          </p:cNvPr>
          <p:cNvSpPr txBox="1">
            <a:spLocks/>
          </p:cNvSpPr>
          <p:nvPr/>
        </p:nvSpPr>
        <p:spPr>
          <a:xfrm>
            <a:off x="7351013" y="4424177"/>
            <a:ext cx="3420000" cy="828000"/>
          </a:xfrm>
          <a:prstGeom prst="rect">
            <a:avLst/>
          </a:prstGeom>
          <a:noFill/>
        </p:spPr>
        <p:txBody>
          <a:bodyPr vert="horz" lIns="91440" tIns="45720" rIns="91440" bIns="45720" numCol="1" spcCol="18000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pPr>
            <a:r>
              <a:rPr lang="en-GB" sz="1600" b="1" kern="100" dirty="0">
                <a:solidFill>
                  <a:srgbClr val="4A4A49"/>
                </a:solidFill>
                <a:effectLst/>
              </a:rPr>
              <a:t>Enable Effective Collaboration: </a:t>
            </a:r>
            <a:r>
              <a:rPr lang="en-GB" sz="1600" kern="100" dirty="0">
                <a:effectLst/>
              </a:rPr>
              <a:t>partnership working between providers</a:t>
            </a:r>
          </a:p>
        </p:txBody>
      </p:sp>
      <p:pic>
        <p:nvPicPr>
          <p:cNvPr id="16" name="Graphic 15" descr="Boardroom with solid fill">
            <a:extLst>
              <a:ext uri="{FF2B5EF4-FFF2-40B4-BE49-F238E27FC236}">
                <a16:creationId xmlns:a16="http://schemas.microsoft.com/office/drawing/2014/main" id="{6F2A39AE-F985-A5CE-C784-A46A09D2021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91160" y="4242322"/>
            <a:ext cx="960160" cy="960160"/>
          </a:xfrm>
          <a:prstGeom prst="rect">
            <a:avLst/>
          </a:prstGeom>
        </p:spPr>
      </p:pic>
      <p:pic>
        <p:nvPicPr>
          <p:cNvPr id="19" name="Graphic 18" descr="Door Open with solid fill">
            <a:extLst>
              <a:ext uri="{FF2B5EF4-FFF2-40B4-BE49-F238E27FC236}">
                <a16:creationId xmlns:a16="http://schemas.microsoft.com/office/drawing/2014/main" id="{CCB301E9-3D0C-1F03-0234-13CB063323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83360" y="1669295"/>
            <a:ext cx="818738" cy="818738"/>
          </a:xfrm>
          <a:prstGeom prst="rect">
            <a:avLst/>
          </a:prstGeom>
        </p:spPr>
      </p:pic>
      <p:sp>
        <p:nvSpPr>
          <p:cNvPr id="18" name="Title 1">
            <a:extLst>
              <a:ext uri="{FF2B5EF4-FFF2-40B4-BE49-F238E27FC236}">
                <a16:creationId xmlns:a16="http://schemas.microsoft.com/office/drawing/2014/main" id="{DF081AA1-5840-30FB-88B0-181EC238BDFD}"/>
              </a:ext>
            </a:extLst>
          </p:cNvPr>
          <p:cNvSpPr txBox="1">
            <a:spLocks/>
          </p:cNvSpPr>
          <p:nvPr/>
        </p:nvSpPr>
        <p:spPr>
          <a:xfrm>
            <a:off x="464573" y="458737"/>
            <a:ext cx="10515600" cy="707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005489"/>
                </a:solidFill>
                <a:latin typeface="Roboto" panose="02000000000000000000" pitchFamily="2" charset="0"/>
                <a:ea typeface="Roboto" panose="02000000000000000000" pitchFamily="2" charset="0"/>
                <a:cs typeface="Roboto" panose="02000000000000000000" pitchFamily="2" charset="0"/>
              </a:defRPr>
            </a:lvl1pPr>
          </a:lstStyle>
          <a:p>
            <a:r>
              <a:rPr lang="en-GB" sz="3600" dirty="0"/>
              <a:t>Adult Skills Fund Strategic Priorities</a:t>
            </a:r>
          </a:p>
        </p:txBody>
      </p:sp>
    </p:spTree>
    <p:extLst>
      <p:ext uri="{BB962C8B-B14F-4D97-AF65-F5344CB8AC3E}">
        <p14:creationId xmlns:p14="http://schemas.microsoft.com/office/powerpoint/2010/main" val="249150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7D3EE15-1972-85E5-77AA-75E3C77B0D3F}"/>
              </a:ext>
            </a:extLst>
          </p:cNvPr>
          <p:cNvSpPr>
            <a:spLocks noGrp="1"/>
          </p:cNvSpPr>
          <p:nvPr>
            <p:ph idx="1"/>
          </p:nvPr>
        </p:nvSpPr>
        <p:spPr>
          <a:xfrm>
            <a:off x="569717" y="5698019"/>
            <a:ext cx="10515600" cy="361036"/>
          </a:xfrm>
        </p:spPr>
        <p:txBody>
          <a:bodyPr>
            <a:normAutofit/>
          </a:bodyPr>
          <a:lstStyle/>
          <a:p>
            <a:r>
              <a:rPr lang="en-GB" sz="1600" u="sng" dirty="0"/>
              <a:t>https://yorknorthyorks-ca.gov.uk/adult-skills-fund-webinar-resources/</a:t>
            </a:r>
          </a:p>
        </p:txBody>
      </p:sp>
      <p:sp>
        <p:nvSpPr>
          <p:cNvPr id="8" name="TextBox 7">
            <a:extLst>
              <a:ext uri="{FF2B5EF4-FFF2-40B4-BE49-F238E27FC236}">
                <a16:creationId xmlns:a16="http://schemas.microsoft.com/office/drawing/2014/main" id="{C242999E-752B-8EC2-713C-915BA7FCC885}"/>
              </a:ext>
            </a:extLst>
          </p:cNvPr>
          <p:cNvSpPr txBox="1"/>
          <p:nvPr/>
        </p:nvSpPr>
        <p:spPr>
          <a:xfrm>
            <a:off x="7305168" y="1570661"/>
            <a:ext cx="3780149" cy="4339650"/>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325886"/>
                </a:solidFill>
                <a:latin typeface="Open Sans" panose="020B0606030504020204" pitchFamily="34" charset="0"/>
              </a:rPr>
              <a:t>An introduction to the Crown Commercial Service Dynamic Purchasing System (DPS)</a:t>
            </a:r>
          </a:p>
          <a:p>
            <a:endParaRPr lang="en-GB" sz="1600" dirty="0">
              <a:solidFill>
                <a:srgbClr val="325886"/>
              </a:solidFill>
              <a:latin typeface="Open Sans" panose="020B0606030504020204" pitchFamily="34" charset="0"/>
            </a:endParaRPr>
          </a:p>
          <a:p>
            <a:pPr marL="285750" indent="-285750">
              <a:buFont typeface="Arial" panose="020B0604020202020204" pitchFamily="34" charset="0"/>
              <a:buChar char="•"/>
            </a:pPr>
            <a:r>
              <a:rPr lang="en-GB" sz="1600" dirty="0">
                <a:solidFill>
                  <a:srgbClr val="325886"/>
                </a:solidFill>
                <a:latin typeface="Open Sans" panose="020B0606030504020204" pitchFamily="34" charset="0"/>
              </a:rPr>
              <a:t>Information about advice and assistance available</a:t>
            </a:r>
          </a:p>
          <a:p>
            <a:endParaRPr lang="en-GB" sz="1600" dirty="0">
              <a:solidFill>
                <a:srgbClr val="325886"/>
              </a:solidFill>
              <a:latin typeface="Open Sans" panose="020B0606030504020204" pitchFamily="34" charset="0"/>
            </a:endParaRPr>
          </a:p>
          <a:p>
            <a:pPr marL="285750" indent="-285750">
              <a:buFont typeface="Arial" panose="020B0604020202020204" pitchFamily="34" charset="0"/>
              <a:buChar char="•"/>
            </a:pPr>
            <a:r>
              <a:rPr lang="en-GB" sz="1600" dirty="0">
                <a:solidFill>
                  <a:srgbClr val="325886"/>
                </a:solidFill>
                <a:latin typeface="Open Sans" panose="020B0606030504020204" pitchFamily="34" charset="0"/>
              </a:rPr>
              <a:t>Key information about anticipated timescales for future procurement activity under method 3 (Contract for Services via competitive tendering process) of York and North Yorkshire Combined Authority’s Adult Skills Fund </a:t>
            </a:r>
            <a:r>
              <a:rPr lang="en-GB" sz="1600" b="1" dirty="0">
                <a:solidFill>
                  <a:srgbClr val="325886"/>
                </a:solidFill>
                <a:latin typeface="Open Sans" panose="020B0606030504020204" pitchFamily="34" charset="0"/>
                <a:hlinkClick r:id="rId2"/>
              </a:rPr>
              <a:t>Commissioning Plan</a:t>
            </a:r>
            <a:r>
              <a:rPr lang="en-GB" sz="1600" dirty="0">
                <a:solidFill>
                  <a:srgbClr val="325886"/>
                </a:solidFill>
                <a:latin typeface="Open Sans" panose="020B0606030504020204" pitchFamily="34" charset="0"/>
              </a:rPr>
              <a:t>.</a:t>
            </a:r>
            <a:br>
              <a:rPr lang="en-GB" sz="1800" b="0" i="0" dirty="0">
                <a:solidFill>
                  <a:srgbClr val="0A0202"/>
                </a:solidFill>
                <a:effectLst/>
                <a:latin typeface="Open Sans" panose="020B0606030504020204" pitchFamily="34" charset="0"/>
              </a:rPr>
            </a:br>
            <a:br>
              <a:rPr lang="en-GB" sz="1800" b="0" i="0" dirty="0">
                <a:solidFill>
                  <a:srgbClr val="325886"/>
                </a:solidFill>
                <a:effectLst/>
                <a:latin typeface="Open Sans" panose="020B0606030504020204" pitchFamily="34" charset="0"/>
              </a:rPr>
            </a:br>
            <a:endParaRPr lang="en-GB" dirty="0"/>
          </a:p>
        </p:txBody>
      </p:sp>
      <p:pic>
        <p:nvPicPr>
          <p:cNvPr id="10" name="Picture 9">
            <a:extLst>
              <a:ext uri="{FF2B5EF4-FFF2-40B4-BE49-F238E27FC236}">
                <a16:creationId xmlns:a16="http://schemas.microsoft.com/office/drawing/2014/main" id="{760F7201-CBE2-3CF2-0AB0-80D418505122}"/>
              </a:ext>
            </a:extLst>
          </p:cNvPr>
          <p:cNvPicPr>
            <a:picLocks noChangeAspect="1"/>
          </p:cNvPicPr>
          <p:nvPr/>
        </p:nvPicPr>
        <p:blipFill>
          <a:blip r:embed="rId3"/>
          <a:stretch>
            <a:fillRect/>
          </a:stretch>
        </p:blipFill>
        <p:spPr>
          <a:xfrm>
            <a:off x="846808" y="1570661"/>
            <a:ext cx="5913041" cy="3370794"/>
          </a:xfrm>
          <a:prstGeom prst="rect">
            <a:avLst/>
          </a:prstGeom>
          <a:ln>
            <a:solidFill>
              <a:schemeClr val="accent1"/>
            </a:solidFill>
          </a:ln>
          <a:scene3d>
            <a:camera prst="orthographicFront"/>
            <a:lightRig rig="threePt" dir="t"/>
          </a:scene3d>
          <a:sp3d contourW="12700">
            <a:bevelT/>
            <a:contourClr>
              <a:schemeClr val="bg2">
                <a:lumMod val="90000"/>
              </a:schemeClr>
            </a:contourClr>
          </a:sp3d>
        </p:spPr>
      </p:pic>
    </p:spTree>
    <p:extLst>
      <p:ext uri="{BB962C8B-B14F-4D97-AF65-F5344CB8AC3E}">
        <p14:creationId xmlns:p14="http://schemas.microsoft.com/office/powerpoint/2010/main" val="154362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1429720-5675-2889-83C5-122F525E683A}"/>
              </a:ext>
            </a:extLst>
          </p:cNvPr>
          <p:cNvPicPr>
            <a:picLocks noChangeAspect="1"/>
          </p:cNvPicPr>
          <p:nvPr/>
        </p:nvPicPr>
        <p:blipFill>
          <a:blip r:embed="rId2"/>
          <a:stretch>
            <a:fillRect/>
          </a:stretch>
        </p:blipFill>
        <p:spPr>
          <a:xfrm>
            <a:off x="3572330" y="209259"/>
            <a:ext cx="3283119" cy="4654789"/>
          </a:xfrm>
          <a:prstGeom prst="rect">
            <a:avLst/>
          </a:prstGeom>
          <a:ln>
            <a:solidFill>
              <a:schemeClr val="accent1">
                <a:lumMod val="60000"/>
                <a:lumOff val="40000"/>
              </a:schemeClr>
            </a:solidFill>
          </a:ln>
        </p:spPr>
      </p:pic>
      <p:pic>
        <p:nvPicPr>
          <p:cNvPr id="21" name="Picture 20">
            <a:extLst>
              <a:ext uri="{FF2B5EF4-FFF2-40B4-BE49-F238E27FC236}">
                <a16:creationId xmlns:a16="http://schemas.microsoft.com/office/drawing/2014/main" id="{83622E13-F193-71AD-02C3-4C8908E6920A}"/>
              </a:ext>
            </a:extLst>
          </p:cNvPr>
          <p:cNvPicPr>
            <a:picLocks noChangeAspect="1"/>
          </p:cNvPicPr>
          <p:nvPr/>
        </p:nvPicPr>
        <p:blipFill>
          <a:blip r:embed="rId3"/>
          <a:stretch>
            <a:fillRect/>
          </a:stretch>
        </p:blipFill>
        <p:spPr>
          <a:xfrm>
            <a:off x="2942805" y="523063"/>
            <a:ext cx="3295819" cy="4692891"/>
          </a:xfrm>
          <a:prstGeom prst="rect">
            <a:avLst/>
          </a:prstGeom>
          <a:ln>
            <a:solidFill>
              <a:schemeClr val="accent1">
                <a:lumMod val="60000"/>
                <a:lumOff val="40000"/>
              </a:schemeClr>
            </a:solidFill>
          </a:ln>
        </p:spPr>
      </p:pic>
      <p:pic>
        <p:nvPicPr>
          <p:cNvPr id="19" name="Picture 18">
            <a:extLst>
              <a:ext uri="{FF2B5EF4-FFF2-40B4-BE49-F238E27FC236}">
                <a16:creationId xmlns:a16="http://schemas.microsoft.com/office/drawing/2014/main" id="{092ACC64-C395-BE69-DF12-3994DB3F11ED}"/>
              </a:ext>
            </a:extLst>
          </p:cNvPr>
          <p:cNvPicPr>
            <a:picLocks noChangeAspect="1"/>
          </p:cNvPicPr>
          <p:nvPr/>
        </p:nvPicPr>
        <p:blipFill>
          <a:blip r:embed="rId4"/>
          <a:stretch>
            <a:fillRect/>
          </a:stretch>
        </p:blipFill>
        <p:spPr>
          <a:xfrm>
            <a:off x="2325980" y="843217"/>
            <a:ext cx="3314870" cy="4686541"/>
          </a:xfrm>
          <a:prstGeom prst="rect">
            <a:avLst/>
          </a:prstGeom>
          <a:ln>
            <a:solidFill>
              <a:schemeClr val="accent1">
                <a:lumMod val="60000"/>
                <a:lumOff val="40000"/>
              </a:schemeClr>
            </a:solidFill>
          </a:ln>
        </p:spPr>
      </p:pic>
      <p:pic>
        <p:nvPicPr>
          <p:cNvPr id="15" name="Picture 14">
            <a:extLst>
              <a:ext uri="{FF2B5EF4-FFF2-40B4-BE49-F238E27FC236}">
                <a16:creationId xmlns:a16="http://schemas.microsoft.com/office/drawing/2014/main" id="{B3B876DE-2302-2E17-D7F9-64BB0C98558D}"/>
              </a:ext>
            </a:extLst>
          </p:cNvPr>
          <p:cNvPicPr>
            <a:picLocks noChangeAspect="1"/>
          </p:cNvPicPr>
          <p:nvPr/>
        </p:nvPicPr>
        <p:blipFill>
          <a:blip r:embed="rId5"/>
          <a:stretch>
            <a:fillRect/>
          </a:stretch>
        </p:blipFill>
        <p:spPr>
          <a:xfrm>
            <a:off x="1809034" y="1182422"/>
            <a:ext cx="3283119" cy="4667490"/>
          </a:xfrm>
          <a:prstGeom prst="rect">
            <a:avLst/>
          </a:prstGeom>
          <a:ln>
            <a:solidFill>
              <a:schemeClr val="accent1">
                <a:lumMod val="60000"/>
                <a:lumOff val="40000"/>
              </a:schemeClr>
            </a:solidFill>
          </a:ln>
        </p:spPr>
      </p:pic>
      <p:pic>
        <p:nvPicPr>
          <p:cNvPr id="13" name="Picture 12">
            <a:extLst>
              <a:ext uri="{FF2B5EF4-FFF2-40B4-BE49-F238E27FC236}">
                <a16:creationId xmlns:a16="http://schemas.microsoft.com/office/drawing/2014/main" id="{01C07452-6500-CB12-5488-234DBC52DF7C}"/>
              </a:ext>
            </a:extLst>
          </p:cNvPr>
          <p:cNvPicPr>
            <a:picLocks noChangeAspect="1"/>
          </p:cNvPicPr>
          <p:nvPr/>
        </p:nvPicPr>
        <p:blipFill>
          <a:blip r:embed="rId6"/>
          <a:stretch>
            <a:fillRect/>
          </a:stretch>
        </p:blipFill>
        <p:spPr>
          <a:xfrm>
            <a:off x="1178457" y="1489875"/>
            <a:ext cx="3283119" cy="4692891"/>
          </a:xfrm>
          <a:prstGeom prst="rect">
            <a:avLst/>
          </a:prstGeom>
          <a:solidFill>
            <a:schemeClr val="accent1">
              <a:lumMod val="60000"/>
              <a:lumOff val="40000"/>
            </a:schemeClr>
          </a:solidFill>
          <a:ln>
            <a:solidFill>
              <a:schemeClr val="accent1">
                <a:lumMod val="60000"/>
                <a:lumOff val="40000"/>
              </a:schemeClr>
            </a:solidFill>
          </a:ln>
        </p:spPr>
      </p:pic>
      <p:pic>
        <p:nvPicPr>
          <p:cNvPr id="17" name="Picture 16">
            <a:extLst>
              <a:ext uri="{FF2B5EF4-FFF2-40B4-BE49-F238E27FC236}">
                <a16:creationId xmlns:a16="http://schemas.microsoft.com/office/drawing/2014/main" id="{28F79C03-53A5-7072-9016-757E52AD4B77}"/>
              </a:ext>
            </a:extLst>
          </p:cNvPr>
          <p:cNvPicPr>
            <a:picLocks noChangeAspect="1"/>
          </p:cNvPicPr>
          <p:nvPr/>
        </p:nvPicPr>
        <p:blipFill>
          <a:blip r:embed="rId7"/>
          <a:stretch>
            <a:fillRect/>
          </a:stretch>
        </p:blipFill>
        <p:spPr>
          <a:xfrm>
            <a:off x="683141" y="1825904"/>
            <a:ext cx="3302170" cy="4692891"/>
          </a:xfrm>
          <a:prstGeom prst="rect">
            <a:avLst/>
          </a:prstGeom>
          <a:ln>
            <a:solidFill>
              <a:schemeClr val="accent1">
                <a:lumMod val="60000"/>
                <a:lumOff val="40000"/>
              </a:schemeClr>
            </a:solidFill>
          </a:ln>
        </p:spPr>
      </p:pic>
      <p:sp>
        <p:nvSpPr>
          <p:cNvPr id="2" name="Title 1">
            <a:extLst>
              <a:ext uri="{FF2B5EF4-FFF2-40B4-BE49-F238E27FC236}">
                <a16:creationId xmlns:a16="http://schemas.microsoft.com/office/drawing/2014/main" id="{1A10E5EA-8F95-2E18-320E-8E65779917B5}"/>
              </a:ext>
            </a:extLst>
          </p:cNvPr>
          <p:cNvSpPr>
            <a:spLocks noGrp="1"/>
          </p:cNvSpPr>
          <p:nvPr>
            <p:ph type="title"/>
          </p:nvPr>
        </p:nvSpPr>
        <p:spPr>
          <a:xfrm>
            <a:off x="7105779" y="1182422"/>
            <a:ext cx="4656730" cy="2529607"/>
          </a:xfrm>
        </p:spPr>
        <p:txBody>
          <a:bodyPr>
            <a:normAutofit/>
          </a:bodyPr>
          <a:lstStyle/>
          <a:p>
            <a:pPr algn="ctr"/>
            <a:r>
              <a:rPr lang="en-GB" dirty="0"/>
              <a:t>November 2024</a:t>
            </a:r>
            <a:br>
              <a:rPr lang="en-GB" dirty="0"/>
            </a:br>
            <a:r>
              <a:rPr lang="en-GB" dirty="0"/>
              <a:t>Q&amp;A </a:t>
            </a:r>
            <a:br>
              <a:rPr lang="en-GB" dirty="0"/>
            </a:br>
            <a:r>
              <a:rPr lang="en-GB" sz="2000" dirty="0"/>
              <a:t>https://yorknorthyorks-ca.gov.uk/wp-content/uploads/2024/11/Adult-Skills-Fund-Webinar-251124-QA.pdf</a:t>
            </a:r>
          </a:p>
        </p:txBody>
      </p:sp>
      <p:pic>
        <p:nvPicPr>
          <p:cNvPr id="9" name="Picture 8">
            <a:extLst>
              <a:ext uri="{FF2B5EF4-FFF2-40B4-BE49-F238E27FC236}">
                <a16:creationId xmlns:a16="http://schemas.microsoft.com/office/drawing/2014/main" id="{7A9E5D21-BBD6-34DA-025F-C5F7A5A49022}"/>
              </a:ext>
            </a:extLst>
          </p:cNvPr>
          <p:cNvPicPr>
            <a:picLocks noChangeAspect="1"/>
          </p:cNvPicPr>
          <p:nvPr/>
        </p:nvPicPr>
        <p:blipFill>
          <a:blip r:embed="rId8"/>
          <a:stretch>
            <a:fillRect/>
          </a:stretch>
        </p:blipFill>
        <p:spPr>
          <a:xfrm>
            <a:off x="38881" y="2165109"/>
            <a:ext cx="3283119" cy="4692891"/>
          </a:xfrm>
          <a:prstGeom prst="rect">
            <a:avLst/>
          </a:prstGeom>
          <a:ln>
            <a:solidFill>
              <a:schemeClr val="accent1">
                <a:lumMod val="60000"/>
                <a:lumOff val="40000"/>
              </a:schemeClr>
            </a:solidFill>
          </a:ln>
        </p:spPr>
      </p:pic>
      <p:sp>
        <p:nvSpPr>
          <p:cNvPr id="3" name="TextBox 2">
            <a:extLst>
              <a:ext uri="{FF2B5EF4-FFF2-40B4-BE49-F238E27FC236}">
                <a16:creationId xmlns:a16="http://schemas.microsoft.com/office/drawing/2014/main" id="{E6907222-CC3D-F75D-4E6B-D9C37136B01B}"/>
              </a:ext>
            </a:extLst>
          </p:cNvPr>
          <p:cNvSpPr txBox="1"/>
          <p:nvPr/>
        </p:nvSpPr>
        <p:spPr>
          <a:xfrm>
            <a:off x="7260771" y="4015625"/>
            <a:ext cx="4501738" cy="1200329"/>
          </a:xfrm>
          <a:prstGeom prst="rect">
            <a:avLst/>
          </a:prstGeom>
          <a:noFill/>
        </p:spPr>
        <p:txBody>
          <a:bodyPr wrap="square" rtlCol="0">
            <a:spAutoFit/>
          </a:bodyPr>
          <a:lstStyle/>
          <a:p>
            <a:r>
              <a:rPr lang="en-GB" b="1" u="sng" dirty="0"/>
              <a:t>Clarification Questions: </a:t>
            </a:r>
          </a:p>
          <a:p>
            <a:r>
              <a:rPr lang="en-GB" dirty="0"/>
              <a:t>https://supplierregistration.cabinetoffice.gov.uk/dashboard/clarifications?cid=%40%3DUFVWRVR6VkZhazQ9NjJNT08</a:t>
            </a:r>
          </a:p>
        </p:txBody>
      </p:sp>
    </p:spTree>
    <p:extLst>
      <p:ext uri="{BB962C8B-B14F-4D97-AF65-F5344CB8AC3E}">
        <p14:creationId xmlns:p14="http://schemas.microsoft.com/office/powerpoint/2010/main" val="4081434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YC">
      <a:dk1>
        <a:sysClr val="windowText" lastClr="000000"/>
      </a:dk1>
      <a:lt1>
        <a:sysClr val="window" lastClr="FFFFFF"/>
      </a:lt1>
      <a:dk2>
        <a:srgbClr val="44546A"/>
      </a:dk2>
      <a:lt2>
        <a:srgbClr val="E7E6E6"/>
      </a:lt2>
      <a:accent1>
        <a:srgbClr val="005489"/>
      </a:accent1>
      <a:accent2>
        <a:srgbClr val="347121"/>
      </a:accent2>
      <a:accent3>
        <a:srgbClr val="866243"/>
      </a:accent3>
      <a:accent4>
        <a:srgbClr val="942A86"/>
      </a:accent4>
      <a:accent5>
        <a:srgbClr val="FAC52D"/>
      </a:accent5>
      <a:accent6>
        <a:srgbClr val="70AD47"/>
      </a:accent6>
      <a:hlink>
        <a:srgbClr val="005489"/>
      </a:hlink>
      <a:folHlink>
        <a:srgbClr val="0054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9672 Combined Authority PowerPoint Widescreen_2" id="{A463A060-51A8-4A53-9308-D03160B63306}" vid="{8A2E8713-F6AC-4489-B122-6F47E3F414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79902CA4774439B045AED1163EBED" ma:contentTypeVersion="16" ma:contentTypeDescription="Create a new document." ma:contentTypeScope="" ma:versionID="be4366576247dc6ab3bf7a2d8c0366a9">
  <xsd:schema xmlns:xsd="http://www.w3.org/2001/XMLSchema" xmlns:xs="http://www.w3.org/2001/XMLSchema" xmlns:p="http://schemas.microsoft.com/office/2006/metadata/properties" xmlns:ns2="dc67130e-e96b-422a-a935-54d9bbd516ad" xmlns:ns3="aef36d47-cec9-4c09-b00c-0f06dbdc68e5" targetNamespace="http://schemas.microsoft.com/office/2006/metadata/properties" ma:root="true" ma:fieldsID="0fd8d704fa19cdaf319822ffdf624ffb" ns2:_="" ns3:_="">
    <xsd:import namespace="dc67130e-e96b-422a-a935-54d9bbd516ad"/>
    <xsd:import namespace="aef36d47-cec9-4c09-b00c-0f06dbdc68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67130e-e96b-422a-a935-54d9bbd516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ea7afa9-ec24-41b1-98b7-e0102151998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Thumbnail" ma:index="23"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f36d47-cec9-4c09-b00c-0f06dbdc68e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fbddc6f-a21c-45db-b4e6-6d7b48e99169}" ma:internalName="TaxCatchAll" ma:showField="CatchAllData" ma:web="aef36d47-cec9-4c09-b00c-0f06dbdc6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67130e-e96b-422a-a935-54d9bbd516ad">
      <Terms xmlns="http://schemas.microsoft.com/office/infopath/2007/PartnerControls"/>
    </lcf76f155ced4ddcb4097134ff3c332f>
    <TaxCatchAll xmlns="aef36d47-cec9-4c09-b00c-0f06dbdc68e5" xsi:nil="true"/>
    <Thumbnail xmlns="dc67130e-e96b-422a-a935-54d9bbd516a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38BE63-6AE8-4BBA-A00B-67A4F0722E18}">
  <ds:schemaRefs>
    <ds:schemaRef ds:uri="aef36d47-cec9-4c09-b00c-0f06dbdc68e5"/>
    <ds:schemaRef ds:uri="dc67130e-e96b-422a-a935-54d9bbd516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540594-9720-4B4C-BDD2-1D74C6F0387F}">
  <ds:schemaRefs>
    <ds:schemaRef ds:uri="528824f8-142e-4d6d-a05a-cb3e6746dc5c"/>
    <ds:schemaRef ds:uri="a00dd09e-e19d-45f0-aa92-46a52c9a3da0"/>
    <ds:schemaRef ds:uri="aef36d47-cec9-4c09-b00c-0f06dbdc68e5"/>
    <ds:schemaRef ds:uri="dc67130e-e96b-422a-a935-54d9bbd516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76C895C-37E1-4EE4-BEB2-A61158C5DF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York and North Yorkshire Combined Authority PowerPoint</Template>
  <TotalTime>718</TotalTime>
  <Words>1077</Words>
  <Application>Microsoft Office PowerPoint</Application>
  <PresentationFormat>Widescreen</PresentationFormat>
  <Paragraphs>121</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Courier New</vt:lpstr>
      <vt:lpstr>Noto Sans Symbols</vt:lpstr>
      <vt:lpstr>Open Sans</vt:lpstr>
      <vt:lpstr>Roboto</vt:lpstr>
      <vt:lpstr>Symbol</vt:lpstr>
      <vt:lpstr>Times New Roman</vt:lpstr>
      <vt:lpstr>Office Theme</vt:lpstr>
      <vt:lpstr> The webinar will start soon   Adult Skills Fund Key Information Competitive Tendering Process 2025</vt:lpstr>
      <vt:lpstr>Adult Skills Fund  Key Information   Competitive Tendering Process</vt:lpstr>
      <vt:lpstr>Agenda  Note: Session to be recorded and session slides /recording will be distributed </vt:lpstr>
      <vt:lpstr>Introduction  Debbie Walton   ASF Commissioning and  Contracting Officer</vt:lpstr>
      <vt:lpstr>Adult Skills Fund Background </vt:lpstr>
      <vt:lpstr>Adult Skills Fund Strategic Skills Plan</vt:lpstr>
      <vt:lpstr>PowerPoint Presentation</vt:lpstr>
      <vt:lpstr>PowerPoint Presentation</vt:lpstr>
      <vt:lpstr>November 2024 Q&amp;A  https://yorknorthyorks-ca.gov.uk/wp-content/uploads/2024/11/Adult-Skills-Fund-Webinar-251124-QA.pdf</vt:lpstr>
      <vt:lpstr>Appointments to the Adult Skills and Learning Dynamic Purchasing System (DPS) </vt:lpstr>
      <vt:lpstr>Learning Programmes  to be Procured  </vt:lpstr>
      <vt:lpstr>PowerPoint Presentation</vt:lpstr>
      <vt:lpstr>Projected Procurement Timescales Method 3 – ASF Commissioning Plan. all timescales are: 1/ subject to change 2/ subject to the transfer of powers for ASF by Government</vt:lpstr>
      <vt:lpstr>Adult Skills and Learning  Dynamic Purchasing System (DPS)    Chloe Wilcox Head of Procurement </vt:lpstr>
      <vt:lpstr>PowerPoint Presentation</vt:lpstr>
      <vt:lpstr>PowerPoint Presentation</vt:lpstr>
      <vt:lpstr>PowerPoint Presentation</vt:lpstr>
      <vt:lpstr>PowerPoint Presentation</vt:lpstr>
      <vt:lpstr>PowerPoint Presentation</vt:lpstr>
      <vt:lpstr>PowerPoint Presentation</vt:lpstr>
      <vt:lpstr>Technical Support</vt:lpstr>
      <vt:lpstr>PowerPoint Presentation</vt:lpstr>
    </vt:vector>
  </TitlesOfParts>
  <Company>North Yorkshire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Brandon</dc:creator>
  <cp:lastModifiedBy>Deborah Walton</cp:lastModifiedBy>
  <cp:revision>3</cp:revision>
  <dcterms:created xsi:type="dcterms:W3CDTF">2023-12-06T13:10:52Z</dcterms:created>
  <dcterms:modified xsi:type="dcterms:W3CDTF">2025-02-24T13:29:30Z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cdfc32-7be5-4b17-9f97-00453388bdd7_Enabled">
    <vt:lpwstr>true</vt:lpwstr>
  </property>
  <property fmtid="{D5CDD505-2E9C-101B-9397-08002B2CF9AE}" pid="3" name="MSIP_Label_3ecdfc32-7be5-4b17-9f97-00453388bdd7_SetDate">
    <vt:lpwstr>2022-06-08T18:49:47Z</vt:lpwstr>
  </property>
  <property fmtid="{D5CDD505-2E9C-101B-9397-08002B2CF9AE}" pid="4" name="MSIP_Label_3ecdfc32-7be5-4b17-9f97-00453388bdd7_Method">
    <vt:lpwstr>Standard</vt:lpwstr>
  </property>
  <property fmtid="{D5CDD505-2E9C-101B-9397-08002B2CF9AE}" pid="5" name="MSIP_Label_3ecdfc32-7be5-4b17-9f97-00453388bdd7_Name">
    <vt:lpwstr>OFFICIAL</vt:lpwstr>
  </property>
  <property fmtid="{D5CDD505-2E9C-101B-9397-08002B2CF9AE}" pid="6" name="MSIP_Label_3ecdfc32-7be5-4b17-9f97-00453388bdd7_SiteId">
    <vt:lpwstr>ad3d9c73-9830-44a1-b487-e1055441c70e</vt:lpwstr>
  </property>
  <property fmtid="{D5CDD505-2E9C-101B-9397-08002B2CF9AE}" pid="7" name="MSIP_Label_3ecdfc32-7be5-4b17-9f97-00453388bdd7_ActionId">
    <vt:lpwstr>cd6ddabf-fe2f-41b7-b8b1-00005cf1a473</vt:lpwstr>
  </property>
  <property fmtid="{D5CDD505-2E9C-101B-9397-08002B2CF9AE}" pid="8" name="MSIP_Label_3ecdfc32-7be5-4b17-9f97-00453388bdd7_ContentBits">
    <vt:lpwstr>2</vt:lpwstr>
  </property>
  <property fmtid="{D5CDD505-2E9C-101B-9397-08002B2CF9AE}" pid="9" name="ContentTypeId">
    <vt:lpwstr>0x010100CD779902CA4774439B045AED1163EBED</vt:lpwstr>
  </property>
  <property fmtid="{D5CDD505-2E9C-101B-9397-08002B2CF9AE}" pid="10" name="Order">
    <vt:r8>100</vt:r8>
  </property>
  <property fmtid="{D5CDD505-2E9C-101B-9397-08002B2CF9AE}" pid="11" name="MediaServiceImageTags">
    <vt:lpwstr/>
  </property>
  <property fmtid="{D5CDD505-2E9C-101B-9397-08002B2CF9AE}" pid="12" name="MSIP_Label_defa4170-0d19-0005-0004-bc88714345d2_Enabled">
    <vt:lpwstr>true</vt:lpwstr>
  </property>
  <property fmtid="{D5CDD505-2E9C-101B-9397-08002B2CF9AE}" pid="13" name="MSIP_Label_defa4170-0d19-0005-0004-bc88714345d2_SetDate">
    <vt:lpwstr>2024-03-19T11:21:19Z</vt:lpwstr>
  </property>
  <property fmtid="{D5CDD505-2E9C-101B-9397-08002B2CF9AE}" pid="14" name="MSIP_Label_defa4170-0d19-0005-0004-bc88714345d2_Method">
    <vt:lpwstr>Standard</vt:lpwstr>
  </property>
  <property fmtid="{D5CDD505-2E9C-101B-9397-08002B2CF9AE}" pid="15" name="MSIP_Label_defa4170-0d19-0005-0004-bc88714345d2_Name">
    <vt:lpwstr>defa4170-0d19-0005-0004-bc88714345d2</vt:lpwstr>
  </property>
  <property fmtid="{D5CDD505-2E9C-101B-9397-08002B2CF9AE}" pid="16" name="MSIP_Label_defa4170-0d19-0005-0004-bc88714345d2_SiteId">
    <vt:lpwstr>c1ae8065-d769-4047-b134-8a22b30c1c5f</vt:lpwstr>
  </property>
  <property fmtid="{D5CDD505-2E9C-101B-9397-08002B2CF9AE}" pid="17" name="MSIP_Label_defa4170-0d19-0005-0004-bc88714345d2_ActionId">
    <vt:lpwstr>b882a7b7-986e-4523-a9f4-e96d9c5aab06</vt:lpwstr>
  </property>
  <property fmtid="{D5CDD505-2E9C-101B-9397-08002B2CF9AE}" pid="18" name="MSIP_Label_defa4170-0d19-0005-0004-bc88714345d2_ContentBits">
    <vt:lpwstr>0</vt:lpwstr>
  </property>
</Properties>
</file>