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4" r:id="rId5"/>
  </p:sldMasterIdLst>
  <p:notesMasterIdLst>
    <p:notesMasterId r:id="rId34"/>
  </p:notesMasterIdLst>
  <p:sldIdLst>
    <p:sldId id="377" r:id="rId6"/>
    <p:sldId id="378" r:id="rId7"/>
    <p:sldId id="385" r:id="rId8"/>
    <p:sldId id="345" r:id="rId9"/>
    <p:sldId id="386" r:id="rId10"/>
    <p:sldId id="412" r:id="rId11"/>
    <p:sldId id="389" r:id="rId12"/>
    <p:sldId id="413" r:id="rId13"/>
    <p:sldId id="406" r:id="rId14"/>
    <p:sldId id="414" r:id="rId15"/>
    <p:sldId id="415" r:id="rId16"/>
    <p:sldId id="416" r:id="rId17"/>
    <p:sldId id="417" r:id="rId18"/>
    <p:sldId id="418" r:id="rId19"/>
    <p:sldId id="419" r:id="rId20"/>
    <p:sldId id="399" r:id="rId21"/>
    <p:sldId id="381" r:id="rId22"/>
    <p:sldId id="409" r:id="rId23"/>
    <p:sldId id="407" r:id="rId24"/>
    <p:sldId id="410" r:id="rId25"/>
    <p:sldId id="400" r:id="rId26"/>
    <p:sldId id="411" r:id="rId27"/>
    <p:sldId id="401" r:id="rId28"/>
    <p:sldId id="402" r:id="rId29"/>
    <p:sldId id="404" r:id="rId30"/>
    <p:sldId id="403" r:id="rId31"/>
    <p:sldId id="420" r:id="rId32"/>
    <p:sldId id="259" r:id="rId33"/>
  </p:sldIdLst>
  <p:sldSz cx="12192000" cy="6858000"/>
  <p:notesSz cx="6884988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549C"/>
    <a:srgbClr val="005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589550-C293-4B6A-8137-796628918C92}" v="7" dt="2025-03-31T14:06:27.3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3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4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6/11/relationships/changesInfo" Target="changesInfos/changesInfo1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Williams" userId="6f3de8c1-de87-4f97-bb01-4e6880836582" providerId="ADAL" clId="{00589550-C293-4B6A-8137-796628918C92}"/>
    <pc:docChg chg="undo custSel addSld delSld modSld sldOrd">
      <pc:chgData name="David Williams" userId="6f3de8c1-de87-4f97-bb01-4e6880836582" providerId="ADAL" clId="{00589550-C293-4B6A-8137-796628918C92}" dt="2025-03-31T14:06:40.575" v="17"/>
      <pc:docMkLst>
        <pc:docMk/>
      </pc:docMkLst>
      <pc:sldChg chg="modSp mod">
        <pc:chgData name="David Williams" userId="6f3de8c1-de87-4f97-bb01-4e6880836582" providerId="ADAL" clId="{00589550-C293-4B6A-8137-796628918C92}" dt="2025-03-31T14:04:55.957" v="6" actId="20577"/>
        <pc:sldMkLst>
          <pc:docMk/>
          <pc:sldMk cId="3858997802" sldId="377"/>
        </pc:sldMkLst>
        <pc:spChg chg="mod">
          <ac:chgData name="David Williams" userId="6f3de8c1-de87-4f97-bb01-4e6880836582" providerId="ADAL" clId="{00589550-C293-4B6A-8137-796628918C92}" dt="2025-03-31T14:04:55.957" v="6" actId="20577"/>
          <ac:spMkLst>
            <pc:docMk/>
            <pc:sldMk cId="3858997802" sldId="377"/>
            <ac:spMk id="4" creationId="{E5830DC8-8CB0-4304-98AF-96D75BC44614}"/>
          </ac:spMkLst>
        </pc:spChg>
      </pc:sldChg>
      <pc:sldChg chg="add del ord">
        <pc:chgData name="David Williams" userId="6f3de8c1-de87-4f97-bb01-4e6880836582" providerId="ADAL" clId="{00589550-C293-4B6A-8137-796628918C92}" dt="2025-03-31T14:06:40.575" v="17"/>
        <pc:sldMkLst>
          <pc:docMk/>
          <pc:sldMk cId="3413429655" sldId="381"/>
        </pc:sldMkLst>
      </pc:sldChg>
      <pc:sldChg chg="new del">
        <pc:chgData name="David Williams" userId="6f3de8c1-de87-4f97-bb01-4e6880836582" providerId="ADAL" clId="{00589550-C293-4B6A-8137-796628918C92}" dt="2025-03-31T10:46:11.927" v="1" actId="680"/>
        <pc:sldMkLst>
          <pc:docMk/>
          <pc:sldMk cId="98582887" sldId="421"/>
        </pc:sldMkLst>
      </pc:sldChg>
      <pc:sldChg chg="addSp modSp new del">
        <pc:chgData name="David Williams" userId="6f3de8c1-de87-4f97-bb01-4e6880836582" providerId="ADAL" clId="{00589550-C293-4B6A-8137-796628918C92}" dt="2025-03-31T10:46:32.852" v="5" actId="680"/>
        <pc:sldMkLst>
          <pc:docMk/>
          <pc:sldMk cId="684159923" sldId="421"/>
        </pc:sldMkLst>
        <pc:graphicFrameChg chg="add mod">
          <ac:chgData name="David Williams" userId="6f3de8c1-de87-4f97-bb01-4e6880836582" providerId="ADAL" clId="{00589550-C293-4B6A-8137-796628918C92}" dt="2025-03-31T10:46:31.491" v="4"/>
          <ac:graphicFrameMkLst>
            <pc:docMk/>
            <pc:sldMk cId="684159923" sldId="421"/>
            <ac:graphicFrameMk id="4" creationId="{F1379B87-3479-DAA7-06C4-C1189EE6F459}"/>
          </ac:graphicFrameMkLst>
        </pc:graphicFrameChg>
      </pc:sldChg>
      <pc:sldChg chg="new del">
        <pc:chgData name="David Williams" userId="6f3de8c1-de87-4f97-bb01-4e6880836582" providerId="ADAL" clId="{00589550-C293-4B6A-8137-796628918C92}" dt="2025-03-31T14:06:21.608" v="14" actId="680"/>
        <pc:sldMkLst>
          <pc:docMk/>
          <pc:sldMk cId="1374520671" sldId="421"/>
        </pc:sldMkLst>
      </pc:sldChg>
      <pc:sldChg chg="new del">
        <pc:chgData name="David Williams" userId="6f3de8c1-de87-4f97-bb01-4e6880836582" providerId="ADAL" clId="{00589550-C293-4B6A-8137-796628918C92}" dt="2025-03-31T14:05:35.242" v="10" actId="680"/>
        <pc:sldMkLst>
          <pc:docMk/>
          <pc:sldMk cId="3357918108" sldId="421"/>
        </pc:sldMkLst>
      </pc:sldChg>
    </pc:docChg>
  </pc:docChgLst>
  <pc:docChgLst>
    <pc:chgData name="Annabel Jelley" userId="476f972cdfb49792" providerId="LiveId" clId="{BF26F754-3634-4345-9C32-A327C1BFC5FE}"/>
    <pc:docChg chg="delSld modSld sldOrd">
      <pc:chgData name="Annabel Jelley" userId="476f972cdfb49792" providerId="LiveId" clId="{BF26F754-3634-4345-9C32-A327C1BFC5FE}" dt="2025-03-27T14:27:32.022" v="44" actId="20577"/>
      <pc:docMkLst>
        <pc:docMk/>
      </pc:docMkLst>
      <pc:sldChg chg="modSp mod">
        <pc:chgData name="Annabel Jelley" userId="476f972cdfb49792" providerId="LiveId" clId="{BF26F754-3634-4345-9C32-A327C1BFC5FE}" dt="2025-03-27T14:17:07.515" v="23" actId="1076"/>
        <pc:sldMkLst>
          <pc:docMk/>
          <pc:sldMk cId="3858997802" sldId="377"/>
        </pc:sldMkLst>
        <pc:spChg chg="mod">
          <ac:chgData name="Annabel Jelley" userId="476f972cdfb49792" providerId="LiveId" clId="{BF26F754-3634-4345-9C32-A327C1BFC5FE}" dt="2025-03-27T14:17:07.515" v="23" actId="1076"/>
          <ac:spMkLst>
            <pc:docMk/>
            <pc:sldMk cId="3858997802" sldId="377"/>
            <ac:spMk id="4" creationId="{E5830DC8-8CB0-4304-98AF-96D75BC44614}"/>
          </ac:spMkLst>
        </pc:spChg>
      </pc:sldChg>
      <pc:sldChg chg="modSp mod">
        <pc:chgData name="Annabel Jelley" userId="476f972cdfb49792" providerId="LiveId" clId="{BF26F754-3634-4345-9C32-A327C1BFC5FE}" dt="2025-03-27T14:21:20.336" v="32" actId="20577"/>
        <pc:sldMkLst>
          <pc:docMk/>
          <pc:sldMk cId="2588225233" sldId="386"/>
        </pc:sldMkLst>
        <pc:spChg chg="mod">
          <ac:chgData name="Annabel Jelley" userId="476f972cdfb49792" providerId="LiveId" clId="{BF26F754-3634-4345-9C32-A327C1BFC5FE}" dt="2025-03-27T14:21:20.336" v="32" actId="20577"/>
          <ac:spMkLst>
            <pc:docMk/>
            <pc:sldMk cId="2588225233" sldId="386"/>
            <ac:spMk id="7" creationId="{85987A32-0C06-408F-8F5E-4AB68EC730FF}"/>
          </ac:spMkLst>
        </pc:spChg>
      </pc:sldChg>
      <pc:sldChg chg="del">
        <pc:chgData name="Annabel Jelley" userId="476f972cdfb49792" providerId="LiveId" clId="{BF26F754-3634-4345-9C32-A327C1BFC5FE}" dt="2025-03-27T14:18:57.306" v="29" actId="2696"/>
        <pc:sldMkLst>
          <pc:docMk/>
          <pc:sldMk cId="2715553003" sldId="387"/>
        </pc:sldMkLst>
      </pc:sldChg>
      <pc:sldChg chg="del">
        <pc:chgData name="Annabel Jelley" userId="476f972cdfb49792" providerId="LiveId" clId="{BF26F754-3634-4345-9C32-A327C1BFC5FE}" dt="2025-03-27T14:24:19.903" v="39" actId="2696"/>
        <pc:sldMkLst>
          <pc:docMk/>
          <pc:sldMk cId="2885332887" sldId="390"/>
        </pc:sldMkLst>
      </pc:sldChg>
      <pc:sldChg chg="del">
        <pc:chgData name="Annabel Jelley" userId="476f972cdfb49792" providerId="LiveId" clId="{BF26F754-3634-4345-9C32-A327C1BFC5FE}" dt="2025-03-27T14:20:40.082" v="31" actId="2696"/>
        <pc:sldMkLst>
          <pc:docMk/>
          <pc:sldMk cId="3566147414" sldId="391"/>
        </pc:sldMkLst>
      </pc:sldChg>
      <pc:sldChg chg="del">
        <pc:chgData name="Annabel Jelley" userId="476f972cdfb49792" providerId="LiveId" clId="{BF26F754-3634-4345-9C32-A327C1BFC5FE}" dt="2025-03-27T14:23:08.158" v="37" actId="2696"/>
        <pc:sldMkLst>
          <pc:docMk/>
          <pc:sldMk cId="1343233812" sldId="392"/>
        </pc:sldMkLst>
      </pc:sldChg>
      <pc:sldChg chg="del">
        <pc:chgData name="Annabel Jelley" userId="476f972cdfb49792" providerId="LiveId" clId="{BF26F754-3634-4345-9C32-A327C1BFC5FE}" dt="2025-03-27T14:24:40.819" v="40" actId="2696"/>
        <pc:sldMkLst>
          <pc:docMk/>
          <pc:sldMk cId="6529238" sldId="393"/>
        </pc:sldMkLst>
      </pc:sldChg>
      <pc:sldChg chg="del">
        <pc:chgData name="Annabel Jelley" userId="476f972cdfb49792" providerId="LiveId" clId="{BF26F754-3634-4345-9C32-A327C1BFC5FE}" dt="2025-03-27T14:19:54.900" v="30" actId="2696"/>
        <pc:sldMkLst>
          <pc:docMk/>
          <pc:sldMk cId="1914663636" sldId="397"/>
        </pc:sldMkLst>
      </pc:sldChg>
      <pc:sldChg chg="del">
        <pc:chgData name="Annabel Jelley" userId="476f972cdfb49792" providerId="LiveId" clId="{BF26F754-3634-4345-9C32-A327C1BFC5FE}" dt="2025-03-27T14:23:38.629" v="38" actId="2696"/>
        <pc:sldMkLst>
          <pc:docMk/>
          <pc:sldMk cId="1958543487" sldId="398"/>
        </pc:sldMkLst>
      </pc:sldChg>
      <pc:sldChg chg="modSp mod">
        <pc:chgData name="Annabel Jelley" userId="476f972cdfb49792" providerId="LiveId" clId="{BF26F754-3634-4345-9C32-A327C1BFC5FE}" dt="2025-03-27T14:27:32.022" v="44" actId="20577"/>
        <pc:sldMkLst>
          <pc:docMk/>
          <pc:sldMk cId="3812756350" sldId="399"/>
        </pc:sldMkLst>
        <pc:spChg chg="mod">
          <ac:chgData name="Annabel Jelley" userId="476f972cdfb49792" providerId="LiveId" clId="{BF26F754-3634-4345-9C32-A327C1BFC5FE}" dt="2025-03-27T14:27:32.022" v="44" actId="20577"/>
          <ac:spMkLst>
            <pc:docMk/>
            <pc:sldMk cId="3812756350" sldId="399"/>
            <ac:spMk id="2" creationId="{CA02B177-3AF1-656E-B130-28902C9C2654}"/>
          </ac:spMkLst>
        </pc:spChg>
      </pc:sldChg>
      <pc:sldChg chg="del">
        <pc:chgData name="Annabel Jelley" userId="476f972cdfb49792" providerId="LiveId" clId="{BF26F754-3634-4345-9C32-A327C1BFC5FE}" dt="2025-03-27T14:25:40.313" v="41" actId="2696"/>
        <pc:sldMkLst>
          <pc:docMk/>
          <pc:sldMk cId="1558442427" sldId="405"/>
        </pc:sldMkLst>
      </pc:sldChg>
      <pc:sldChg chg="del">
        <pc:chgData name="Annabel Jelley" userId="476f972cdfb49792" providerId="LiveId" clId="{BF26F754-3634-4345-9C32-A327C1BFC5FE}" dt="2025-03-27T14:22:30.066" v="34"/>
        <pc:sldMkLst>
          <pc:docMk/>
          <pc:sldMk cId="884920103" sldId="408"/>
        </pc:sldMkLst>
      </pc:sldChg>
      <pc:sldChg chg="ord">
        <pc:chgData name="Annabel Jelley" userId="476f972cdfb49792" providerId="LiveId" clId="{BF26F754-3634-4345-9C32-A327C1BFC5FE}" dt="2025-03-27T14:22:57.862" v="36"/>
        <pc:sldMkLst>
          <pc:docMk/>
          <pc:sldMk cId="3970267373" sldId="41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9955C6-FABB-4BC8-B07D-A03AE1CC046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538F286-1FFA-46E2-815B-69C980B8F77F}">
      <dgm:prSet phldrT="[Text]"/>
      <dgm:spPr/>
      <dgm:t>
        <a:bodyPr/>
        <a:lstStyle/>
        <a:p>
          <a:r>
            <a:rPr lang="en-GB" dirty="0"/>
            <a:t>Strengthened governance</a:t>
          </a:r>
        </a:p>
      </dgm:t>
    </dgm:pt>
    <dgm:pt modelId="{127A33DE-714C-45F4-B23A-964876D56FBE}" type="parTrans" cxnId="{98235525-3EF1-4A0C-8265-4BCA7D471469}">
      <dgm:prSet/>
      <dgm:spPr/>
      <dgm:t>
        <a:bodyPr/>
        <a:lstStyle/>
        <a:p>
          <a:endParaRPr lang="en-GB"/>
        </a:p>
      </dgm:t>
    </dgm:pt>
    <dgm:pt modelId="{BEDA2A4A-79F1-4968-BC41-48303F0E86A4}" type="sibTrans" cxnId="{98235525-3EF1-4A0C-8265-4BCA7D471469}">
      <dgm:prSet/>
      <dgm:spPr/>
      <dgm:t>
        <a:bodyPr/>
        <a:lstStyle/>
        <a:p>
          <a:endParaRPr lang="en-GB"/>
        </a:p>
      </dgm:t>
    </dgm:pt>
    <dgm:pt modelId="{77561CBE-91BF-4DDE-B40C-7DF14F4E3CFE}" type="asst">
      <dgm:prSet phldrT="[Text]"/>
      <dgm:spPr/>
      <dgm:t>
        <a:bodyPr/>
        <a:lstStyle/>
        <a:p>
          <a:r>
            <a:rPr lang="en-GB" dirty="0"/>
            <a:t>Good Work and Health Partnership</a:t>
          </a:r>
        </a:p>
      </dgm:t>
    </dgm:pt>
    <dgm:pt modelId="{9DD474B8-6631-44DA-8FC2-4BB06713E91E}" type="parTrans" cxnId="{76F4FF8D-31EC-4736-8871-57F4026F320D}">
      <dgm:prSet/>
      <dgm:spPr/>
      <dgm:t>
        <a:bodyPr/>
        <a:lstStyle/>
        <a:p>
          <a:endParaRPr lang="en-GB"/>
        </a:p>
      </dgm:t>
    </dgm:pt>
    <dgm:pt modelId="{D4CD71D4-6A5E-44DD-BCB8-F8F2B589717A}" type="sibTrans" cxnId="{76F4FF8D-31EC-4736-8871-57F4026F320D}">
      <dgm:prSet/>
      <dgm:spPr/>
      <dgm:t>
        <a:bodyPr/>
        <a:lstStyle/>
        <a:p>
          <a:endParaRPr lang="en-GB"/>
        </a:p>
      </dgm:t>
    </dgm:pt>
    <dgm:pt modelId="{EE3BDC43-439F-4760-840F-CEB10E605264}">
      <dgm:prSet phldrT="[Text]"/>
      <dgm:spPr/>
      <dgm:t>
        <a:bodyPr/>
        <a:lstStyle/>
        <a:p>
          <a:r>
            <a:rPr lang="en-GB" dirty="0"/>
            <a:t>CA / ICB systems integration</a:t>
          </a:r>
        </a:p>
      </dgm:t>
    </dgm:pt>
    <dgm:pt modelId="{19291EA4-56DF-4FC8-A23F-467C3DEAB3A9}" type="parTrans" cxnId="{A43065CB-1982-487D-B88B-80FB07FD0535}">
      <dgm:prSet/>
      <dgm:spPr/>
      <dgm:t>
        <a:bodyPr/>
        <a:lstStyle/>
        <a:p>
          <a:endParaRPr lang="en-GB"/>
        </a:p>
      </dgm:t>
    </dgm:pt>
    <dgm:pt modelId="{856ADC94-CB72-4F67-A18E-B7F52736F915}" type="sibTrans" cxnId="{A43065CB-1982-487D-B88B-80FB07FD0535}">
      <dgm:prSet/>
      <dgm:spPr/>
      <dgm:t>
        <a:bodyPr/>
        <a:lstStyle/>
        <a:p>
          <a:endParaRPr lang="en-GB"/>
        </a:p>
      </dgm:t>
    </dgm:pt>
    <dgm:pt modelId="{8CAE1B40-CBDA-4A0D-B9D3-67E5BCCB6C6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Work, health and skills Interchange</a:t>
          </a:r>
        </a:p>
      </dgm:t>
    </dgm:pt>
    <dgm:pt modelId="{74B7BE68-EBB1-486D-8A51-579D145E7D80}" type="parTrans" cxnId="{EA5CF9E2-F5DC-4042-8B9F-60218FE81D3D}">
      <dgm:prSet/>
      <dgm:spPr/>
      <dgm:t>
        <a:bodyPr/>
        <a:lstStyle/>
        <a:p>
          <a:endParaRPr lang="en-GB"/>
        </a:p>
      </dgm:t>
    </dgm:pt>
    <dgm:pt modelId="{AD589FDE-B439-4DFE-A6C4-4C7E9396C2C7}" type="sibTrans" cxnId="{EA5CF9E2-F5DC-4042-8B9F-60218FE81D3D}">
      <dgm:prSet/>
      <dgm:spPr/>
      <dgm:t>
        <a:bodyPr/>
        <a:lstStyle/>
        <a:p>
          <a:endParaRPr lang="en-GB"/>
        </a:p>
      </dgm:t>
    </dgm:pt>
    <dgm:pt modelId="{5BED5C41-78FF-415A-AB8D-1907F07AF01E}">
      <dgm:prSet phldrT="[Text]"/>
      <dgm:spPr/>
      <dgm:t>
        <a:bodyPr/>
        <a:lstStyle/>
        <a:p>
          <a:r>
            <a:rPr lang="en-GB"/>
            <a:t>Shared </a:t>
          </a:r>
          <a:r>
            <a:rPr lang="en-GB" dirty="0"/>
            <a:t>research programme</a:t>
          </a:r>
        </a:p>
      </dgm:t>
    </dgm:pt>
    <dgm:pt modelId="{E760F59E-7719-48D0-A5FD-A93B6634D189}" type="parTrans" cxnId="{A78DC767-DD6E-4FB7-94C7-60F6CBA96F93}">
      <dgm:prSet/>
      <dgm:spPr/>
      <dgm:t>
        <a:bodyPr/>
        <a:lstStyle/>
        <a:p>
          <a:endParaRPr lang="en-GB"/>
        </a:p>
      </dgm:t>
    </dgm:pt>
    <dgm:pt modelId="{9CB3CF15-4FD6-4CA6-9FE4-1B2ED539A912}" type="sibTrans" cxnId="{A78DC767-DD6E-4FB7-94C7-60F6CBA96F93}">
      <dgm:prSet/>
      <dgm:spPr/>
      <dgm:t>
        <a:bodyPr/>
        <a:lstStyle/>
        <a:p>
          <a:endParaRPr lang="en-GB"/>
        </a:p>
      </dgm:t>
    </dgm:pt>
    <dgm:pt modelId="{DBA53571-A3FD-413C-BF3C-9F25310248F5}" type="pres">
      <dgm:prSet presAssocID="{CD9955C6-FABB-4BC8-B07D-A03AE1CC0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63A87E5-41CD-4856-BA22-5D195049B914}" type="pres">
      <dgm:prSet presAssocID="{4538F286-1FFA-46E2-815B-69C980B8F77F}" presName="hierRoot1" presStyleCnt="0">
        <dgm:presLayoutVars>
          <dgm:hierBranch val="init"/>
        </dgm:presLayoutVars>
      </dgm:prSet>
      <dgm:spPr/>
    </dgm:pt>
    <dgm:pt modelId="{EF8C8F41-794E-4E8D-BAB7-D432345B3362}" type="pres">
      <dgm:prSet presAssocID="{4538F286-1FFA-46E2-815B-69C980B8F77F}" presName="rootComposite1" presStyleCnt="0"/>
      <dgm:spPr/>
    </dgm:pt>
    <dgm:pt modelId="{D2A80B7E-C3CC-4D04-8494-73078E354A1A}" type="pres">
      <dgm:prSet presAssocID="{4538F286-1FFA-46E2-815B-69C980B8F77F}" presName="rootText1" presStyleLbl="node0" presStyleIdx="0" presStyleCnt="1">
        <dgm:presLayoutVars>
          <dgm:chPref val="3"/>
        </dgm:presLayoutVars>
      </dgm:prSet>
      <dgm:spPr/>
    </dgm:pt>
    <dgm:pt modelId="{D82B8282-8A7E-44FF-8E01-DD3568A412DC}" type="pres">
      <dgm:prSet presAssocID="{4538F286-1FFA-46E2-815B-69C980B8F77F}" presName="rootConnector1" presStyleLbl="node1" presStyleIdx="0" presStyleCnt="0"/>
      <dgm:spPr/>
    </dgm:pt>
    <dgm:pt modelId="{C44DF555-07B4-43C5-B0C4-06ACD48F2ABC}" type="pres">
      <dgm:prSet presAssocID="{4538F286-1FFA-46E2-815B-69C980B8F77F}" presName="hierChild2" presStyleCnt="0"/>
      <dgm:spPr/>
    </dgm:pt>
    <dgm:pt modelId="{BE1C1B55-A216-4BC4-A222-7490F8EDB22D}" type="pres">
      <dgm:prSet presAssocID="{19291EA4-56DF-4FC8-A23F-467C3DEAB3A9}" presName="Name37" presStyleLbl="parChTrans1D2" presStyleIdx="0" presStyleCnt="4"/>
      <dgm:spPr/>
    </dgm:pt>
    <dgm:pt modelId="{D290E55C-91B1-4B96-A16B-4E348E75A1D9}" type="pres">
      <dgm:prSet presAssocID="{EE3BDC43-439F-4760-840F-CEB10E605264}" presName="hierRoot2" presStyleCnt="0">
        <dgm:presLayoutVars>
          <dgm:hierBranch val="init"/>
        </dgm:presLayoutVars>
      </dgm:prSet>
      <dgm:spPr/>
    </dgm:pt>
    <dgm:pt modelId="{24DBC078-60D3-45DF-B906-22F0A4AF222F}" type="pres">
      <dgm:prSet presAssocID="{EE3BDC43-439F-4760-840F-CEB10E605264}" presName="rootComposite" presStyleCnt="0"/>
      <dgm:spPr/>
    </dgm:pt>
    <dgm:pt modelId="{1A57C7EE-455C-410C-B190-E4BA8152A531}" type="pres">
      <dgm:prSet presAssocID="{EE3BDC43-439F-4760-840F-CEB10E605264}" presName="rootText" presStyleLbl="node2" presStyleIdx="0" presStyleCnt="3">
        <dgm:presLayoutVars>
          <dgm:chPref val="3"/>
        </dgm:presLayoutVars>
      </dgm:prSet>
      <dgm:spPr/>
    </dgm:pt>
    <dgm:pt modelId="{3BA6EDC2-6B3F-42F9-9CCA-92F1E2740EBF}" type="pres">
      <dgm:prSet presAssocID="{EE3BDC43-439F-4760-840F-CEB10E605264}" presName="rootConnector" presStyleLbl="node2" presStyleIdx="0" presStyleCnt="3"/>
      <dgm:spPr/>
    </dgm:pt>
    <dgm:pt modelId="{DEE1FCEE-1EFA-4595-B1FA-1E9AC9AE120D}" type="pres">
      <dgm:prSet presAssocID="{EE3BDC43-439F-4760-840F-CEB10E605264}" presName="hierChild4" presStyleCnt="0"/>
      <dgm:spPr/>
    </dgm:pt>
    <dgm:pt modelId="{84D27E62-FB39-49D0-BFD8-2074BA9C5981}" type="pres">
      <dgm:prSet presAssocID="{EE3BDC43-439F-4760-840F-CEB10E605264}" presName="hierChild5" presStyleCnt="0"/>
      <dgm:spPr/>
    </dgm:pt>
    <dgm:pt modelId="{5AC9D555-CFC2-4C3E-BAC6-83AD2A56DBE4}" type="pres">
      <dgm:prSet presAssocID="{74B7BE68-EBB1-486D-8A51-579D145E7D80}" presName="Name37" presStyleLbl="parChTrans1D2" presStyleIdx="1" presStyleCnt="4"/>
      <dgm:spPr/>
    </dgm:pt>
    <dgm:pt modelId="{9CAE0589-ECA7-4F00-9676-7B3E601E50BE}" type="pres">
      <dgm:prSet presAssocID="{8CAE1B40-CBDA-4A0D-B9D3-67E5BCCB6C60}" presName="hierRoot2" presStyleCnt="0">
        <dgm:presLayoutVars>
          <dgm:hierBranch val="init"/>
        </dgm:presLayoutVars>
      </dgm:prSet>
      <dgm:spPr/>
    </dgm:pt>
    <dgm:pt modelId="{3C3459F7-41DB-499B-B7FA-9E7E1C6F5CA3}" type="pres">
      <dgm:prSet presAssocID="{8CAE1B40-CBDA-4A0D-B9D3-67E5BCCB6C60}" presName="rootComposite" presStyleCnt="0"/>
      <dgm:spPr/>
    </dgm:pt>
    <dgm:pt modelId="{346F95D0-0A5C-472E-8267-513436A7C029}" type="pres">
      <dgm:prSet presAssocID="{8CAE1B40-CBDA-4A0D-B9D3-67E5BCCB6C60}" presName="rootText" presStyleLbl="node2" presStyleIdx="1" presStyleCnt="3" custScaleX="124275" custScaleY="139742">
        <dgm:presLayoutVars>
          <dgm:chPref val="3"/>
        </dgm:presLayoutVars>
      </dgm:prSet>
      <dgm:spPr/>
    </dgm:pt>
    <dgm:pt modelId="{611DC6CE-CE2D-43A9-8063-B2E80C49D49E}" type="pres">
      <dgm:prSet presAssocID="{8CAE1B40-CBDA-4A0D-B9D3-67E5BCCB6C60}" presName="rootConnector" presStyleLbl="node2" presStyleIdx="1" presStyleCnt="3"/>
      <dgm:spPr/>
    </dgm:pt>
    <dgm:pt modelId="{AC1D18C7-C109-4659-B260-D6EDEDAB006F}" type="pres">
      <dgm:prSet presAssocID="{8CAE1B40-CBDA-4A0D-B9D3-67E5BCCB6C60}" presName="hierChild4" presStyleCnt="0"/>
      <dgm:spPr/>
    </dgm:pt>
    <dgm:pt modelId="{294B9C6C-AB88-460C-946E-87ADBB61EDB3}" type="pres">
      <dgm:prSet presAssocID="{8CAE1B40-CBDA-4A0D-B9D3-67E5BCCB6C60}" presName="hierChild5" presStyleCnt="0"/>
      <dgm:spPr/>
    </dgm:pt>
    <dgm:pt modelId="{8E67F790-DEFC-4537-BB1D-1DCA51141720}" type="pres">
      <dgm:prSet presAssocID="{E760F59E-7719-48D0-A5FD-A93B6634D189}" presName="Name37" presStyleLbl="parChTrans1D2" presStyleIdx="2" presStyleCnt="4"/>
      <dgm:spPr/>
    </dgm:pt>
    <dgm:pt modelId="{FBDCF97B-9592-4550-81D2-3EE8BC78A06D}" type="pres">
      <dgm:prSet presAssocID="{5BED5C41-78FF-415A-AB8D-1907F07AF01E}" presName="hierRoot2" presStyleCnt="0">
        <dgm:presLayoutVars>
          <dgm:hierBranch val="init"/>
        </dgm:presLayoutVars>
      </dgm:prSet>
      <dgm:spPr/>
    </dgm:pt>
    <dgm:pt modelId="{A0AEB90E-1A44-4BC5-A3FD-09BD4A7B4631}" type="pres">
      <dgm:prSet presAssocID="{5BED5C41-78FF-415A-AB8D-1907F07AF01E}" presName="rootComposite" presStyleCnt="0"/>
      <dgm:spPr/>
    </dgm:pt>
    <dgm:pt modelId="{5C19F8C9-F3A0-4DAE-9145-DEB6AB959487}" type="pres">
      <dgm:prSet presAssocID="{5BED5C41-78FF-415A-AB8D-1907F07AF01E}" presName="rootText" presStyleLbl="node2" presStyleIdx="2" presStyleCnt="3">
        <dgm:presLayoutVars>
          <dgm:chPref val="3"/>
        </dgm:presLayoutVars>
      </dgm:prSet>
      <dgm:spPr/>
    </dgm:pt>
    <dgm:pt modelId="{D5D65F16-5B50-4AEB-99DD-5F100F05C5A1}" type="pres">
      <dgm:prSet presAssocID="{5BED5C41-78FF-415A-AB8D-1907F07AF01E}" presName="rootConnector" presStyleLbl="node2" presStyleIdx="2" presStyleCnt="3"/>
      <dgm:spPr/>
    </dgm:pt>
    <dgm:pt modelId="{76A70DD7-1EFD-4836-B501-85DE445738D7}" type="pres">
      <dgm:prSet presAssocID="{5BED5C41-78FF-415A-AB8D-1907F07AF01E}" presName="hierChild4" presStyleCnt="0"/>
      <dgm:spPr/>
    </dgm:pt>
    <dgm:pt modelId="{053DC3D5-624E-42E0-97BC-6F601C13103B}" type="pres">
      <dgm:prSet presAssocID="{5BED5C41-78FF-415A-AB8D-1907F07AF01E}" presName="hierChild5" presStyleCnt="0"/>
      <dgm:spPr/>
    </dgm:pt>
    <dgm:pt modelId="{81389D39-37B3-4B5A-848E-366C5E7E1121}" type="pres">
      <dgm:prSet presAssocID="{4538F286-1FFA-46E2-815B-69C980B8F77F}" presName="hierChild3" presStyleCnt="0"/>
      <dgm:spPr/>
    </dgm:pt>
    <dgm:pt modelId="{B64A1702-4D59-42A2-9A46-D78A53A9980C}" type="pres">
      <dgm:prSet presAssocID="{9DD474B8-6631-44DA-8FC2-4BB06713E91E}" presName="Name111" presStyleLbl="parChTrans1D2" presStyleIdx="3" presStyleCnt="4"/>
      <dgm:spPr/>
    </dgm:pt>
    <dgm:pt modelId="{8696824E-1FD2-4EA6-9E11-4066858B58D5}" type="pres">
      <dgm:prSet presAssocID="{77561CBE-91BF-4DDE-B40C-7DF14F4E3CFE}" presName="hierRoot3" presStyleCnt="0">
        <dgm:presLayoutVars>
          <dgm:hierBranch val="init"/>
        </dgm:presLayoutVars>
      </dgm:prSet>
      <dgm:spPr/>
    </dgm:pt>
    <dgm:pt modelId="{42920BEF-D777-4B97-8DFD-7EF2BA559334}" type="pres">
      <dgm:prSet presAssocID="{77561CBE-91BF-4DDE-B40C-7DF14F4E3CFE}" presName="rootComposite3" presStyleCnt="0"/>
      <dgm:spPr/>
    </dgm:pt>
    <dgm:pt modelId="{6E032E47-A686-4E2A-BEBA-46838EA593A4}" type="pres">
      <dgm:prSet presAssocID="{77561CBE-91BF-4DDE-B40C-7DF14F4E3CFE}" presName="rootText3" presStyleLbl="asst1" presStyleIdx="0" presStyleCnt="1">
        <dgm:presLayoutVars>
          <dgm:chPref val="3"/>
        </dgm:presLayoutVars>
      </dgm:prSet>
      <dgm:spPr/>
    </dgm:pt>
    <dgm:pt modelId="{5F8049BD-9CED-4E2A-A88A-39EB2B04610B}" type="pres">
      <dgm:prSet presAssocID="{77561CBE-91BF-4DDE-B40C-7DF14F4E3CFE}" presName="rootConnector3" presStyleLbl="asst1" presStyleIdx="0" presStyleCnt="1"/>
      <dgm:spPr/>
    </dgm:pt>
    <dgm:pt modelId="{0D7F815D-7AD6-477A-AF1F-EFE952866906}" type="pres">
      <dgm:prSet presAssocID="{77561CBE-91BF-4DDE-B40C-7DF14F4E3CFE}" presName="hierChild6" presStyleCnt="0"/>
      <dgm:spPr/>
    </dgm:pt>
    <dgm:pt modelId="{0B78BA8F-734C-4C39-84EE-00E11BD9814D}" type="pres">
      <dgm:prSet presAssocID="{77561CBE-91BF-4DDE-B40C-7DF14F4E3CFE}" presName="hierChild7" presStyleCnt="0"/>
      <dgm:spPr/>
    </dgm:pt>
  </dgm:ptLst>
  <dgm:cxnLst>
    <dgm:cxn modelId="{CB8DDF01-8954-4304-9F38-7646AE2F4EE2}" type="presOf" srcId="{E760F59E-7719-48D0-A5FD-A93B6634D189}" destId="{8E67F790-DEFC-4537-BB1D-1DCA51141720}" srcOrd="0" destOrd="0" presId="urn:microsoft.com/office/officeart/2005/8/layout/orgChart1"/>
    <dgm:cxn modelId="{3DB85C06-88FB-4FDD-A600-67B8308579EE}" type="presOf" srcId="{77561CBE-91BF-4DDE-B40C-7DF14F4E3CFE}" destId="{6E032E47-A686-4E2A-BEBA-46838EA593A4}" srcOrd="0" destOrd="0" presId="urn:microsoft.com/office/officeart/2005/8/layout/orgChart1"/>
    <dgm:cxn modelId="{98235525-3EF1-4A0C-8265-4BCA7D471469}" srcId="{CD9955C6-FABB-4BC8-B07D-A03AE1CC0468}" destId="{4538F286-1FFA-46E2-815B-69C980B8F77F}" srcOrd="0" destOrd="0" parTransId="{127A33DE-714C-45F4-B23A-964876D56FBE}" sibTransId="{BEDA2A4A-79F1-4968-BC41-48303F0E86A4}"/>
    <dgm:cxn modelId="{6019EB26-8E57-4C6F-B021-73F2A13646FC}" type="presOf" srcId="{EE3BDC43-439F-4760-840F-CEB10E605264}" destId="{1A57C7EE-455C-410C-B190-E4BA8152A531}" srcOrd="0" destOrd="0" presId="urn:microsoft.com/office/officeart/2005/8/layout/orgChart1"/>
    <dgm:cxn modelId="{579F135F-22E2-4507-94E6-460375FB24B2}" type="presOf" srcId="{5BED5C41-78FF-415A-AB8D-1907F07AF01E}" destId="{D5D65F16-5B50-4AEB-99DD-5F100F05C5A1}" srcOrd="1" destOrd="0" presId="urn:microsoft.com/office/officeart/2005/8/layout/orgChart1"/>
    <dgm:cxn modelId="{37EFBA62-EC1D-4BF8-83EF-DF7E5939BC18}" type="presOf" srcId="{EE3BDC43-439F-4760-840F-CEB10E605264}" destId="{3BA6EDC2-6B3F-42F9-9CCA-92F1E2740EBF}" srcOrd="1" destOrd="0" presId="urn:microsoft.com/office/officeart/2005/8/layout/orgChart1"/>
    <dgm:cxn modelId="{B2F04244-FE1F-4D3B-B3F6-4122A27C15C7}" type="presOf" srcId="{5BED5C41-78FF-415A-AB8D-1907F07AF01E}" destId="{5C19F8C9-F3A0-4DAE-9145-DEB6AB959487}" srcOrd="0" destOrd="0" presId="urn:microsoft.com/office/officeart/2005/8/layout/orgChart1"/>
    <dgm:cxn modelId="{ECEE2065-2BF9-45BE-B86C-BF4B11A43B57}" type="presOf" srcId="{19291EA4-56DF-4FC8-A23F-467C3DEAB3A9}" destId="{BE1C1B55-A216-4BC4-A222-7490F8EDB22D}" srcOrd="0" destOrd="0" presId="urn:microsoft.com/office/officeart/2005/8/layout/orgChart1"/>
    <dgm:cxn modelId="{A78DC767-DD6E-4FB7-94C7-60F6CBA96F93}" srcId="{4538F286-1FFA-46E2-815B-69C980B8F77F}" destId="{5BED5C41-78FF-415A-AB8D-1907F07AF01E}" srcOrd="3" destOrd="0" parTransId="{E760F59E-7719-48D0-A5FD-A93B6634D189}" sibTransId="{9CB3CF15-4FD6-4CA6-9FE4-1B2ED539A912}"/>
    <dgm:cxn modelId="{D6A33848-74BB-4759-AA15-D12AB968A846}" type="presOf" srcId="{4538F286-1FFA-46E2-815B-69C980B8F77F}" destId="{D82B8282-8A7E-44FF-8E01-DD3568A412DC}" srcOrd="1" destOrd="0" presId="urn:microsoft.com/office/officeart/2005/8/layout/orgChart1"/>
    <dgm:cxn modelId="{4CDB546F-D2BF-4CFF-8A2F-F2103AAC2AF8}" type="presOf" srcId="{CD9955C6-FABB-4BC8-B07D-A03AE1CC0468}" destId="{DBA53571-A3FD-413C-BF3C-9F25310248F5}" srcOrd="0" destOrd="0" presId="urn:microsoft.com/office/officeart/2005/8/layout/orgChart1"/>
    <dgm:cxn modelId="{76F4FF8D-31EC-4736-8871-57F4026F320D}" srcId="{4538F286-1FFA-46E2-815B-69C980B8F77F}" destId="{77561CBE-91BF-4DDE-B40C-7DF14F4E3CFE}" srcOrd="0" destOrd="0" parTransId="{9DD474B8-6631-44DA-8FC2-4BB06713E91E}" sibTransId="{D4CD71D4-6A5E-44DD-BCB8-F8F2B589717A}"/>
    <dgm:cxn modelId="{92819897-3AFD-4935-83FF-AC5A3C2D1049}" type="presOf" srcId="{9DD474B8-6631-44DA-8FC2-4BB06713E91E}" destId="{B64A1702-4D59-42A2-9A46-D78A53A9980C}" srcOrd="0" destOrd="0" presId="urn:microsoft.com/office/officeart/2005/8/layout/orgChart1"/>
    <dgm:cxn modelId="{6FB5D5A5-89EC-4CD6-A33A-BC935BEC8567}" type="presOf" srcId="{8CAE1B40-CBDA-4A0D-B9D3-67E5BCCB6C60}" destId="{611DC6CE-CE2D-43A9-8063-B2E80C49D49E}" srcOrd="1" destOrd="0" presId="urn:microsoft.com/office/officeart/2005/8/layout/orgChart1"/>
    <dgm:cxn modelId="{A250DDB2-A1ED-493B-8196-6803AEBA72BE}" type="presOf" srcId="{74B7BE68-EBB1-486D-8A51-579D145E7D80}" destId="{5AC9D555-CFC2-4C3E-BAC6-83AD2A56DBE4}" srcOrd="0" destOrd="0" presId="urn:microsoft.com/office/officeart/2005/8/layout/orgChart1"/>
    <dgm:cxn modelId="{C94D85B7-03DB-4D91-AE1C-EA9CD058D2C7}" type="presOf" srcId="{8CAE1B40-CBDA-4A0D-B9D3-67E5BCCB6C60}" destId="{346F95D0-0A5C-472E-8267-513436A7C029}" srcOrd="0" destOrd="0" presId="urn:microsoft.com/office/officeart/2005/8/layout/orgChart1"/>
    <dgm:cxn modelId="{D59531B8-5180-49F0-A255-C52499FC957C}" type="presOf" srcId="{77561CBE-91BF-4DDE-B40C-7DF14F4E3CFE}" destId="{5F8049BD-9CED-4E2A-A88A-39EB2B04610B}" srcOrd="1" destOrd="0" presId="urn:microsoft.com/office/officeart/2005/8/layout/orgChart1"/>
    <dgm:cxn modelId="{956F01BD-D6D2-4B6E-8E7B-4E7BE20AA551}" type="presOf" srcId="{4538F286-1FFA-46E2-815B-69C980B8F77F}" destId="{D2A80B7E-C3CC-4D04-8494-73078E354A1A}" srcOrd="0" destOrd="0" presId="urn:microsoft.com/office/officeart/2005/8/layout/orgChart1"/>
    <dgm:cxn modelId="{A43065CB-1982-487D-B88B-80FB07FD0535}" srcId="{4538F286-1FFA-46E2-815B-69C980B8F77F}" destId="{EE3BDC43-439F-4760-840F-CEB10E605264}" srcOrd="1" destOrd="0" parTransId="{19291EA4-56DF-4FC8-A23F-467C3DEAB3A9}" sibTransId="{856ADC94-CB72-4F67-A18E-B7F52736F915}"/>
    <dgm:cxn modelId="{EA5CF9E2-F5DC-4042-8B9F-60218FE81D3D}" srcId="{4538F286-1FFA-46E2-815B-69C980B8F77F}" destId="{8CAE1B40-CBDA-4A0D-B9D3-67E5BCCB6C60}" srcOrd="2" destOrd="0" parTransId="{74B7BE68-EBB1-486D-8A51-579D145E7D80}" sibTransId="{AD589FDE-B439-4DFE-A6C4-4C7E9396C2C7}"/>
    <dgm:cxn modelId="{09E68EE7-755A-45F0-AE9D-796BB2607147}" type="presParOf" srcId="{DBA53571-A3FD-413C-BF3C-9F25310248F5}" destId="{563A87E5-41CD-4856-BA22-5D195049B914}" srcOrd="0" destOrd="0" presId="urn:microsoft.com/office/officeart/2005/8/layout/orgChart1"/>
    <dgm:cxn modelId="{A7A3B9A6-FBFB-49AC-A111-07900EB54913}" type="presParOf" srcId="{563A87E5-41CD-4856-BA22-5D195049B914}" destId="{EF8C8F41-794E-4E8D-BAB7-D432345B3362}" srcOrd="0" destOrd="0" presId="urn:microsoft.com/office/officeart/2005/8/layout/orgChart1"/>
    <dgm:cxn modelId="{B2060237-87F6-4A4F-B8EE-BBFB8516998D}" type="presParOf" srcId="{EF8C8F41-794E-4E8D-BAB7-D432345B3362}" destId="{D2A80B7E-C3CC-4D04-8494-73078E354A1A}" srcOrd="0" destOrd="0" presId="urn:microsoft.com/office/officeart/2005/8/layout/orgChart1"/>
    <dgm:cxn modelId="{F48FEB05-3B9D-479D-8C09-D13388B5BED6}" type="presParOf" srcId="{EF8C8F41-794E-4E8D-BAB7-D432345B3362}" destId="{D82B8282-8A7E-44FF-8E01-DD3568A412DC}" srcOrd="1" destOrd="0" presId="urn:microsoft.com/office/officeart/2005/8/layout/orgChart1"/>
    <dgm:cxn modelId="{D3D432CE-B4E4-4592-802D-C44A4F8A2AC6}" type="presParOf" srcId="{563A87E5-41CD-4856-BA22-5D195049B914}" destId="{C44DF555-07B4-43C5-B0C4-06ACD48F2ABC}" srcOrd="1" destOrd="0" presId="urn:microsoft.com/office/officeart/2005/8/layout/orgChart1"/>
    <dgm:cxn modelId="{8AD0C672-BC79-413C-8EC7-F86E179868BC}" type="presParOf" srcId="{C44DF555-07B4-43C5-B0C4-06ACD48F2ABC}" destId="{BE1C1B55-A216-4BC4-A222-7490F8EDB22D}" srcOrd="0" destOrd="0" presId="urn:microsoft.com/office/officeart/2005/8/layout/orgChart1"/>
    <dgm:cxn modelId="{FB0F0F55-E18D-4E66-8278-D884AAF12DC2}" type="presParOf" srcId="{C44DF555-07B4-43C5-B0C4-06ACD48F2ABC}" destId="{D290E55C-91B1-4B96-A16B-4E348E75A1D9}" srcOrd="1" destOrd="0" presId="urn:microsoft.com/office/officeart/2005/8/layout/orgChart1"/>
    <dgm:cxn modelId="{994097E2-D89E-45BB-94A9-4339DBC7F6E2}" type="presParOf" srcId="{D290E55C-91B1-4B96-A16B-4E348E75A1D9}" destId="{24DBC078-60D3-45DF-B906-22F0A4AF222F}" srcOrd="0" destOrd="0" presId="urn:microsoft.com/office/officeart/2005/8/layout/orgChart1"/>
    <dgm:cxn modelId="{0B5E6FFA-D5F5-4E27-85D4-87457CB0FC62}" type="presParOf" srcId="{24DBC078-60D3-45DF-B906-22F0A4AF222F}" destId="{1A57C7EE-455C-410C-B190-E4BA8152A531}" srcOrd="0" destOrd="0" presId="urn:microsoft.com/office/officeart/2005/8/layout/orgChart1"/>
    <dgm:cxn modelId="{E543B28D-53D4-4AA6-BA1F-F9817C5DA7DE}" type="presParOf" srcId="{24DBC078-60D3-45DF-B906-22F0A4AF222F}" destId="{3BA6EDC2-6B3F-42F9-9CCA-92F1E2740EBF}" srcOrd="1" destOrd="0" presId="urn:microsoft.com/office/officeart/2005/8/layout/orgChart1"/>
    <dgm:cxn modelId="{35A9BD96-9C06-4B1B-A739-4D14802A3D9B}" type="presParOf" srcId="{D290E55C-91B1-4B96-A16B-4E348E75A1D9}" destId="{DEE1FCEE-1EFA-4595-B1FA-1E9AC9AE120D}" srcOrd="1" destOrd="0" presId="urn:microsoft.com/office/officeart/2005/8/layout/orgChart1"/>
    <dgm:cxn modelId="{69FE3B9B-BA5C-4FBC-94FF-69043A300D6B}" type="presParOf" srcId="{D290E55C-91B1-4B96-A16B-4E348E75A1D9}" destId="{84D27E62-FB39-49D0-BFD8-2074BA9C5981}" srcOrd="2" destOrd="0" presId="urn:microsoft.com/office/officeart/2005/8/layout/orgChart1"/>
    <dgm:cxn modelId="{30051FC0-7D4A-44B7-BF59-2A8B0234D23A}" type="presParOf" srcId="{C44DF555-07B4-43C5-B0C4-06ACD48F2ABC}" destId="{5AC9D555-CFC2-4C3E-BAC6-83AD2A56DBE4}" srcOrd="2" destOrd="0" presId="urn:microsoft.com/office/officeart/2005/8/layout/orgChart1"/>
    <dgm:cxn modelId="{EA02C5B5-C616-4C29-85CC-DB9858C2E3AE}" type="presParOf" srcId="{C44DF555-07B4-43C5-B0C4-06ACD48F2ABC}" destId="{9CAE0589-ECA7-4F00-9676-7B3E601E50BE}" srcOrd="3" destOrd="0" presId="urn:microsoft.com/office/officeart/2005/8/layout/orgChart1"/>
    <dgm:cxn modelId="{2ABE2AB7-E106-46AE-A9F4-9D3058072163}" type="presParOf" srcId="{9CAE0589-ECA7-4F00-9676-7B3E601E50BE}" destId="{3C3459F7-41DB-499B-B7FA-9E7E1C6F5CA3}" srcOrd="0" destOrd="0" presId="urn:microsoft.com/office/officeart/2005/8/layout/orgChart1"/>
    <dgm:cxn modelId="{C365773C-CC6F-4F68-887B-F28E7B95ACA8}" type="presParOf" srcId="{3C3459F7-41DB-499B-B7FA-9E7E1C6F5CA3}" destId="{346F95D0-0A5C-472E-8267-513436A7C029}" srcOrd="0" destOrd="0" presId="urn:microsoft.com/office/officeart/2005/8/layout/orgChart1"/>
    <dgm:cxn modelId="{B4019A79-F88F-4162-A427-41B4BDD68D7B}" type="presParOf" srcId="{3C3459F7-41DB-499B-B7FA-9E7E1C6F5CA3}" destId="{611DC6CE-CE2D-43A9-8063-B2E80C49D49E}" srcOrd="1" destOrd="0" presId="urn:microsoft.com/office/officeart/2005/8/layout/orgChart1"/>
    <dgm:cxn modelId="{E29DF15B-8253-43A9-BAA2-0A3B9C976DB4}" type="presParOf" srcId="{9CAE0589-ECA7-4F00-9676-7B3E601E50BE}" destId="{AC1D18C7-C109-4659-B260-D6EDEDAB006F}" srcOrd="1" destOrd="0" presId="urn:microsoft.com/office/officeart/2005/8/layout/orgChart1"/>
    <dgm:cxn modelId="{C45AEA29-8CA1-47F7-890A-CF5FEB1322CE}" type="presParOf" srcId="{9CAE0589-ECA7-4F00-9676-7B3E601E50BE}" destId="{294B9C6C-AB88-460C-946E-87ADBB61EDB3}" srcOrd="2" destOrd="0" presId="urn:microsoft.com/office/officeart/2005/8/layout/orgChart1"/>
    <dgm:cxn modelId="{EBBDB1F6-D158-44C2-9B30-02DBA77E9630}" type="presParOf" srcId="{C44DF555-07B4-43C5-B0C4-06ACD48F2ABC}" destId="{8E67F790-DEFC-4537-BB1D-1DCA51141720}" srcOrd="4" destOrd="0" presId="urn:microsoft.com/office/officeart/2005/8/layout/orgChart1"/>
    <dgm:cxn modelId="{AC39D7F7-6E20-4041-A3F9-1EE7C0098EBB}" type="presParOf" srcId="{C44DF555-07B4-43C5-B0C4-06ACD48F2ABC}" destId="{FBDCF97B-9592-4550-81D2-3EE8BC78A06D}" srcOrd="5" destOrd="0" presId="urn:microsoft.com/office/officeart/2005/8/layout/orgChart1"/>
    <dgm:cxn modelId="{19FB527B-CDFF-4AEE-87CE-DBCA2D610DE1}" type="presParOf" srcId="{FBDCF97B-9592-4550-81D2-3EE8BC78A06D}" destId="{A0AEB90E-1A44-4BC5-A3FD-09BD4A7B4631}" srcOrd="0" destOrd="0" presId="urn:microsoft.com/office/officeart/2005/8/layout/orgChart1"/>
    <dgm:cxn modelId="{1EC2C8D0-B508-41B9-9F8B-C4C92B405257}" type="presParOf" srcId="{A0AEB90E-1A44-4BC5-A3FD-09BD4A7B4631}" destId="{5C19F8C9-F3A0-4DAE-9145-DEB6AB959487}" srcOrd="0" destOrd="0" presId="urn:microsoft.com/office/officeart/2005/8/layout/orgChart1"/>
    <dgm:cxn modelId="{CF6A1673-B619-4E04-9D96-B2D9867BE1BA}" type="presParOf" srcId="{A0AEB90E-1A44-4BC5-A3FD-09BD4A7B4631}" destId="{D5D65F16-5B50-4AEB-99DD-5F100F05C5A1}" srcOrd="1" destOrd="0" presId="urn:microsoft.com/office/officeart/2005/8/layout/orgChart1"/>
    <dgm:cxn modelId="{807AC0C0-6DE4-48EB-AF37-330903CBE557}" type="presParOf" srcId="{FBDCF97B-9592-4550-81D2-3EE8BC78A06D}" destId="{76A70DD7-1EFD-4836-B501-85DE445738D7}" srcOrd="1" destOrd="0" presId="urn:microsoft.com/office/officeart/2005/8/layout/orgChart1"/>
    <dgm:cxn modelId="{EF485CB8-3E6B-478A-A7A1-FC8F338D6E77}" type="presParOf" srcId="{FBDCF97B-9592-4550-81D2-3EE8BC78A06D}" destId="{053DC3D5-624E-42E0-97BC-6F601C13103B}" srcOrd="2" destOrd="0" presId="urn:microsoft.com/office/officeart/2005/8/layout/orgChart1"/>
    <dgm:cxn modelId="{3688AE0E-D205-4F7A-857D-0FF78D1D530D}" type="presParOf" srcId="{563A87E5-41CD-4856-BA22-5D195049B914}" destId="{81389D39-37B3-4B5A-848E-366C5E7E1121}" srcOrd="2" destOrd="0" presId="urn:microsoft.com/office/officeart/2005/8/layout/orgChart1"/>
    <dgm:cxn modelId="{F78E0EAD-6FAE-4961-BE00-82A184E9A6C8}" type="presParOf" srcId="{81389D39-37B3-4B5A-848E-366C5E7E1121}" destId="{B64A1702-4D59-42A2-9A46-D78A53A9980C}" srcOrd="0" destOrd="0" presId="urn:microsoft.com/office/officeart/2005/8/layout/orgChart1"/>
    <dgm:cxn modelId="{E9CAAD9E-5E31-44F1-8593-546B321AC00B}" type="presParOf" srcId="{81389D39-37B3-4B5A-848E-366C5E7E1121}" destId="{8696824E-1FD2-4EA6-9E11-4066858B58D5}" srcOrd="1" destOrd="0" presId="urn:microsoft.com/office/officeart/2005/8/layout/orgChart1"/>
    <dgm:cxn modelId="{1E7780DB-8B65-4ADF-A3A8-42EDFB5F3524}" type="presParOf" srcId="{8696824E-1FD2-4EA6-9E11-4066858B58D5}" destId="{42920BEF-D777-4B97-8DFD-7EF2BA559334}" srcOrd="0" destOrd="0" presId="urn:microsoft.com/office/officeart/2005/8/layout/orgChart1"/>
    <dgm:cxn modelId="{CEE42D82-7BC7-4DF5-8EC4-FFFDCF1B3B73}" type="presParOf" srcId="{42920BEF-D777-4B97-8DFD-7EF2BA559334}" destId="{6E032E47-A686-4E2A-BEBA-46838EA593A4}" srcOrd="0" destOrd="0" presId="urn:microsoft.com/office/officeart/2005/8/layout/orgChart1"/>
    <dgm:cxn modelId="{7B3C7E87-DC55-43B8-8F22-19E7931A40FC}" type="presParOf" srcId="{42920BEF-D777-4B97-8DFD-7EF2BA559334}" destId="{5F8049BD-9CED-4E2A-A88A-39EB2B04610B}" srcOrd="1" destOrd="0" presId="urn:microsoft.com/office/officeart/2005/8/layout/orgChart1"/>
    <dgm:cxn modelId="{B473F601-017B-43F3-89A3-549C1EF98593}" type="presParOf" srcId="{8696824E-1FD2-4EA6-9E11-4066858B58D5}" destId="{0D7F815D-7AD6-477A-AF1F-EFE952866906}" srcOrd="1" destOrd="0" presId="urn:microsoft.com/office/officeart/2005/8/layout/orgChart1"/>
    <dgm:cxn modelId="{67824BB9-2ADC-476E-BAD9-473CAAA111D5}" type="presParOf" srcId="{8696824E-1FD2-4EA6-9E11-4066858B58D5}" destId="{0B78BA8F-734C-4C39-84EE-00E11BD9814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4A1702-4D59-42A2-9A46-D78A53A9980C}">
      <dsp:nvSpPr>
        <dsp:cNvPr id="0" name=""/>
        <dsp:cNvSpPr/>
      </dsp:nvSpPr>
      <dsp:spPr>
        <a:xfrm>
          <a:off x="3831158" y="1468941"/>
          <a:ext cx="232841" cy="1020067"/>
        </a:xfrm>
        <a:custGeom>
          <a:avLst/>
          <a:gdLst/>
          <a:ahLst/>
          <a:cxnLst/>
          <a:rect l="0" t="0" r="0" b="0"/>
          <a:pathLst>
            <a:path>
              <a:moveTo>
                <a:pt x="232841" y="0"/>
              </a:moveTo>
              <a:lnTo>
                <a:pt x="232841" y="1020067"/>
              </a:lnTo>
              <a:lnTo>
                <a:pt x="0" y="10200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7F790-DEFC-4537-BB1D-1DCA51141720}">
      <dsp:nvSpPr>
        <dsp:cNvPr id="0" name=""/>
        <dsp:cNvSpPr/>
      </dsp:nvSpPr>
      <dsp:spPr>
        <a:xfrm>
          <a:off x="4064000" y="1468941"/>
          <a:ext cx="2952376" cy="2040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7294"/>
              </a:lnTo>
              <a:lnTo>
                <a:pt x="2952376" y="1807294"/>
              </a:lnTo>
              <a:lnTo>
                <a:pt x="2952376" y="20401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C9D555-CFC2-4C3E-BAC6-83AD2A56DBE4}">
      <dsp:nvSpPr>
        <dsp:cNvPr id="0" name=""/>
        <dsp:cNvSpPr/>
      </dsp:nvSpPr>
      <dsp:spPr>
        <a:xfrm>
          <a:off x="4018279" y="1468941"/>
          <a:ext cx="91440" cy="20401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401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1C1B55-A216-4BC4-A222-7490F8EDB22D}">
      <dsp:nvSpPr>
        <dsp:cNvPr id="0" name=""/>
        <dsp:cNvSpPr/>
      </dsp:nvSpPr>
      <dsp:spPr>
        <a:xfrm>
          <a:off x="1111623" y="1468941"/>
          <a:ext cx="2952376" cy="2040135"/>
        </a:xfrm>
        <a:custGeom>
          <a:avLst/>
          <a:gdLst/>
          <a:ahLst/>
          <a:cxnLst/>
          <a:rect l="0" t="0" r="0" b="0"/>
          <a:pathLst>
            <a:path>
              <a:moveTo>
                <a:pt x="2952376" y="0"/>
              </a:moveTo>
              <a:lnTo>
                <a:pt x="2952376" y="1807294"/>
              </a:lnTo>
              <a:lnTo>
                <a:pt x="0" y="1807294"/>
              </a:lnTo>
              <a:lnTo>
                <a:pt x="0" y="20401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A80B7E-C3CC-4D04-8494-73078E354A1A}">
      <dsp:nvSpPr>
        <dsp:cNvPr id="0" name=""/>
        <dsp:cNvSpPr/>
      </dsp:nvSpPr>
      <dsp:spPr>
        <a:xfrm>
          <a:off x="2955230" y="360172"/>
          <a:ext cx="2217539" cy="11087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Strengthened governance</a:t>
          </a:r>
        </a:p>
      </dsp:txBody>
      <dsp:txXfrm>
        <a:off x="2955230" y="360172"/>
        <a:ext cx="2217539" cy="1108769"/>
      </dsp:txXfrm>
    </dsp:sp>
    <dsp:sp modelId="{1A57C7EE-455C-410C-B190-E4BA8152A531}">
      <dsp:nvSpPr>
        <dsp:cNvPr id="0" name=""/>
        <dsp:cNvSpPr/>
      </dsp:nvSpPr>
      <dsp:spPr>
        <a:xfrm>
          <a:off x="2854" y="3509077"/>
          <a:ext cx="2217539" cy="11087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CA / ICB systems integration</a:t>
          </a:r>
        </a:p>
      </dsp:txBody>
      <dsp:txXfrm>
        <a:off x="2854" y="3509077"/>
        <a:ext cx="2217539" cy="1108769"/>
      </dsp:txXfrm>
    </dsp:sp>
    <dsp:sp modelId="{346F95D0-0A5C-472E-8267-513436A7C029}">
      <dsp:nvSpPr>
        <dsp:cNvPr id="0" name=""/>
        <dsp:cNvSpPr/>
      </dsp:nvSpPr>
      <dsp:spPr>
        <a:xfrm>
          <a:off x="2686076" y="3509077"/>
          <a:ext cx="2755846" cy="1549416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Work, health and skills Interchange</a:t>
          </a:r>
        </a:p>
      </dsp:txBody>
      <dsp:txXfrm>
        <a:off x="2686076" y="3509077"/>
        <a:ext cx="2755846" cy="1549416"/>
      </dsp:txXfrm>
    </dsp:sp>
    <dsp:sp modelId="{5C19F8C9-F3A0-4DAE-9145-DEB6AB959487}">
      <dsp:nvSpPr>
        <dsp:cNvPr id="0" name=""/>
        <dsp:cNvSpPr/>
      </dsp:nvSpPr>
      <dsp:spPr>
        <a:xfrm>
          <a:off x="5907606" y="3509077"/>
          <a:ext cx="2217539" cy="11087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Shared </a:t>
          </a:r>
          <a:r>
            <a:rPr lang="en-GB" sz="2500" kern="1200" dirty="0"/>
            <a:t>research programme</a:t>
          </a:r>
        </a:p>
      </dsp:txBody>
      <dsp:txXfrm>
        <a:off x="5907606" y="3509077"/>
        <a:ext cx="2217539" cy="1108769"/>
      </dsp:txXfrm>
    </dsp:sp>
    <dsp:sp modelId="{6E032E47-A686-4E2A-BEBA-46838EA593A4}">
      <dsp:nvSpPr>
        <dsp:cNvPr id="0" name=""/>
        <dsp:cNvSpPr/>
      </dsp:nvSpPr>
      <dsp:spPr>
        <a:xfrm>
          <a:off x="1613619" y="1934625"/>
          <a:ext cx="2217539" cy="11087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Good Work and Health Partnership</a:t>
          </a:r>
        </a:p>
      </dsp:txBody>
      <dsp:txXfrm>
        <a:off x="1613619" y="1934625"/>
        <a:ext cx="2217539" cy="1108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3495" cy="50267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9900" y="0"/>
            <a:ext cx="2983495" cy="502676"/>
          </a:xfrm>
          <a:prstGeom prst="rect">
            <a:avLst/>
          </a:prstGeom>
        </p:spPr>
        <p:txBody>
          <a:bodyPr vert="horz" lIns="96588" tIns="48294" rIns="96588" bIns="48294" rtlCol="0"/>
          <a:lstStyle>
            <a:lvl1pPr algn="r">
              <a:defRPr sz="1300"/>
            </a:lvl1pPr>
          </a:lstStyle>
          <a:p>
            <a:fld id="{AF987E00-BA33-4A2D-8FBB-C97E1933FA2B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08688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8" tIns="48294" rIns="96588" bIns="4829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499" y="4821506"/>
            <a:ext cx="5507990" cy="3944868"/>
          </a:xfrm>
          <a:prstGeom prst="rect">
            <a:avLst/>
          </a:prstGeom>
        </p:spPr>
        <p:txBody>
          <a:bodyPr vert="horz" lIns="96588" tIns="48294" rIns="96588" bIns="4829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3495" cy="502674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9900" y="9516039"/>
            <a:ext cx="2983495" cy="502674"/>
          </a:xfrm>
          <a:prstGeom prst="rect">
            <a:avLst/>
          </a:prstGeom>
        </p:spPr>
        <p:txBody>
          <a:bodyPr vert="horz" lIns="96588" tIns="48294" rIns="96588" bIns="48294" rtlCol="0" anchor="b"/>
          <a:lstStyle>
            <a:lvl1pPr algn="r">
              <a:defRPr sz="1300"/>
            </a:lvl1pPr>
          </a:lstStyle>
          <a:p>
            <a:fld id="{63E6F0B9-AD91-4440-B457-EF47F1544D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251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878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7774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6508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2678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4996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257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922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3418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9597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75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167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141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767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459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391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7678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7552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6F0B9-AD91-4440-B457-EF47F1544D4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881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60635" y="3065497"/>
            <a:ext cx="9144000" cy="727006"/>
          </a:xfrm>
        </p:spPr>
        <p:txBody>
          <a:bodyPr anchor="b">
            <a:normAutofit/>
          </a:bodyPr>
          <a:lstStyle>
            <a:lvl1pPr algn="l">
              <a:defRPr sz="4400" baseline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GB" dirty="0"/>
              <a:t>Master title Roboto 44pt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0635" y="3884580"/>
            <a:ext cx="9144000" cy="433249"/>
          </a:xfr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dirty="0"/>
              <a:t>Master text Roboto 28pt</a:t>
            </a:r>
          </a:p>
        </p:txBody>
      </p:sp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0979646B-123F-42D6-81AF-95FDE00D0FE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9751966" y="5869248"/>
            <a:ext cx="1862706" cy="502408"/>
          </a:xfrm>
          <a:prstGeom prst="rect">
            <a:avLst/>
          </a:prstGeom>
          <a:effectLst>
            <a:glow rad="190500">
              <a:schemeClr val="tx1">
                <a:alpha val="2000"/>
              </a:schemeClr>
            </a:glow>
          </a:effectLst>
        </p:spPr>
      </p:pic>
      <p:pic>
        <p:nvPicPr>
          <p:cNvPr id="5" name="Picture 4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E3B32337-2DCA-43ED-92E5-6396C6EB5A9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169" y="559558"/>
            <a:ext cx="2841939" cy="982637"/>
          </a:xfrm>
          <a:prstGeom prst="rect">
            <a:avLst/>
          </a:prstGeom>
          <a:effectLst>
            <a:glow rad="190500">
              <a:schemeClr val="tx1">
                <a:alpha val="2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20520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3BEF5-FE78-FC4B-0A4F-382AA9C72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62AA7-1DF2-7817-AEB7-209610A77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FEF20-0B57-2B7A-7545-517592DF5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D2E0C2-AA90-E0BC-9C1B-1118144438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87EC1D-FD07-2962-CC48-0865CC2AE6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39A9BE-D082-0DC8-C3C7-21F93C107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CB59D1-BACE-FC5E-D8FD-B06CC4596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A8A84A-BAC6-24B9-73D2-D419605AB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98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8E3B6-91AA-DF10-9777-7940E64D6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6D95A3-B56A-FE92-516A-ED5AB704B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F6AE09-DB7D-966D-6683-1DDC3AACA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A2A5B1-AA61-B5F9-4FCE-A46185C7C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678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C6B6D0-A9D4-FF3E-9493-8EB59D8E4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955CE1-4523-277E-268E-259CBF1FA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3B2363-ADC8-1BB4-2A00-D38E12A5D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426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2AEBF-E835-77EB-AB48-AA0C1E020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71030-C651-F6A5-4DDA-94A0E4D01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7A4BD3-0639-0F62-A003-773873FA0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DA15F8-F82C-D2C7-379A-71B7A42EE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07378-FF95-E76B-EC5D-BF07FFD3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8915E-717C-7301-2A7E-1DD65E220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230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D012-27A7-E9EA-C859-D003F61D4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DC795E-7EEA-74E5-B4BE-42DC9CBC5D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A1E77B-DCD6-EB52-C48C-D9F13AFA1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5B4B5-DDC2-15C1-BBE4-E05B40B83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775201-19BB-DDC4-338C-44F440C5B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DD596-6E8E-3C90-515A-1CE30B73B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878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8FC35-55A0-654F-C421-28367A62A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688FD-B305-D2EF-3D0F-D9BE7B8CF1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F625-62DF-FAD6-A028-FD3834F38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2600E-B305-81F9-8E02-54327E06B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ACF21-EF0D-9300-3ABA-CA6324044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136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F50224-BA68-A181-F590-E20832D8BF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DD9A9A-F25F-E31E-E6BD-F1E7BB795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524BF-5766-F8E8-8EBF-B9355BC4C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B1301-7BA7-E16C-B939-3467B8174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2CD5B-569F-2234-ABE5-4F05AC156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100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4573" y="1573162"/>
            <a:ext cx="10515600" cy="707462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Master title Roboto 44pt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4573" y="2369576"/>
            <a:ext cx="10515600" cy="3807389"/>
          </a:xfrm>
          <a:noFill/>
        </p:spPr>
        <p:txBody>
          <a:bodyPr/>
          <a:lstStyle>
            <a:lvl1pPr marL="0" indent="0">
              <a:buNone/>
              <a:defRPr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dirty="0"/>
              <a:t>Master text Roboto 28pt</a:t>
            </a:r>
          </a:p>
          <a:p>
            <a:pPr lvl="1"/>
            <a:r>
              <a:rPr lang="en-GB" dirty="0"/>
              <a:t>Second level Roboto 24pt</a:t>
            </a:r>
          </a:p>
          <a:p>
            <a:pPr lvl="2"/>
            <a:r>
              <a:rPr lang="en-GB" dirty="0"/>
              <a:t>Third level Roboto 20pt</a:t>
            </a:r>
          </a:p>
          <a:p>
            <a:pPr lvl="3"/>
            <a:r>
              <a:rPr lang="en-GB" dirty="0"/>
              <a:t>Fourth level Roboto 18pt</a:t>
            </a:r>
          </a:p>
          <a:p>
            <a:pPr lvl="4"/>
            <a:r>
              <a:rPr lang="en-GB" dirty="0"/>
              <a:t>Fifth level Roboto 18pt</a:t>
            </a:r>
          </a:p>
        </p:txBody>
      </p:sp>
      <p:pic>
        <p:nvPicPr>
          <p:cNvPr id="8" name="Picture 7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813345EE-1850-4ABD-A4FB-8C60D8F15C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51966" y="573917"/>
            <a:ext cx="1862706" cy="502408"/>
          </a:xfrm>
          <a:prstGeom prst="rect">
            <a:avLst/>
          </a:prstGeom>
        </p:spPr>
      </p:pic>
      <p:pic>
        <p:nvPicPr>
          <p:cNvPr id="11" name="Picture 10" descr="A black and white text&#10;&#10;Description automatically generated">
            <a:extLst>
              <a:ext uri="{FF2B5EF4-FFF2-40B4-BE49-F238E27FC236}">
                <a16:creationId xmlns:a16="http://schemas.microsoft.com/office/drawing/2014/main" id="{31F606B7-DE0E-4A93-B26E-69269980BA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48875" y="5738060"/>
            <a:ext cx="1575322" cy="546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5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4573" y="1573162"/>
            <a:ext cx="6318364" cy="707462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Master title Roboto 44pt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4573" y="2369576"/>
            <a:ext cx="6318364" cy="3807389"/>
          </a:xfrm>
          <a:noFill/>
        </p:spPr>
        <p:txBody>
          <a:bodyPr/>
          <a:lstStyle>
            <a:lvl1pPr marL="0" indent="0">
              <a:buNone/>
              <a:defRPr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dirty="0"/>
              <a:t>Master text Roboto 28pt</a:t>
            </a:r>
          </a:p>
          <a:p>
            <a:pPr lvl="1"/>
            <a:r>
              <a:rPr lang="en-GB" dirty="0"/>
              <a:t>Second level Roboto 24pt</a:t>
            </a:r>
          </a:p>
          <a:p>
            <a:pPr lvl="2"/>
            <a:r>
              <a:rPr lang="en-GB" dirty="0"/>
              <a:t>Third level Roboto 20pt</a:t>
            </a:r>
          </a:p>
          <a:p>
            <a:pPr lvl="3"/>
            <a:r>
              <a:rPr lang="en-GB" dirty="0"/>
              <a:t>Fourth level Roboto 18pt</a:t>
            </a:r>
          </a:p>
          <a:p>
            <a:pPr lvl="4"/>
            <a:r>
              <a:rPr lang="en-GB" dirty="0"/>
              <a:t>Fifth level Roboto 18pt</a:t>
            </a:r>
          </a:p>
        </p:txBody>
      </p:sp>
    </p:spTree>
    <p:extLst>
      <p:ext uri="{BB962C8B-B14F-4D97-AF65-F5344CB8AC3E}">
        <p14:creationId xmlns:p14="http://schemas.microsoft.com/office/powerpoint/2010/main" val="1205875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06CB8C2-1053-4E7E-85B0-CD976F6D716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60635" y="3065497"/>
            <a:ext cx="9144000" cy="727006"/>
          </a:xfrm>
        </p:spPr>
        <p:txBody>
          <a:bodyPr anchor="b">
            <a:normAutofit/>
          </a:bodyPr>
          <a:lstStyle>
            <a:lvl1pPr algn="l"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Page divider Roboto 44pt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7C525F7-558B-4192-A2F7-E8241F3EABA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0635" y="3884580"/>
            <a:ext cx="9144000" cy="433249"/>
          </a:xfr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GB" dirty="0"/>
              <a:t>Sub text Roboto 28pt</a:t>
            </a:r>
          </a:p>
        </p:txBody>
      </p:sp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2C98233F-9AF6-4F2C-BB5B-6521928327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9751966" y="573917"/>
            <a:ext cx="1862706" cy="502408"/>
          </a:xfrm>
          <a:prstGeom prst="rect">
            <a:avLst/>
          </a:prstGeom>
          <a:effectLst>
            <a:glow rad="190500">
              <a:schemeClr val="tx1">
                <a:alpha val="2000"/>
              </a:schemeClr>
            </a:glow>
          </a:effectLst>
        </p:spPr>
      </p:pic>
      <p:pic>
        <p:nvPicPr>
          <p:cNvPr id="8" name="Picture 7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F7E704BF-9159-4E97-A946-899EAE75A53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48875" y="5739395"/>
            <a:ext cx="1575322" cy="544688"/>
          </a:xfrm>
          <a:prstGeom prst="rect">
            <a:avLst/>
          </a:prstGeom>
          <a:effectLst>
            <a:glow rad="190500">
              <a:schemeClr val="tx1">
                <a:alpha val="2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35172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and Tabl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4573" y="1573162"/>
            <a:ext cx="10515600" cy="707462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Master title Roboto 44pt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4573" y="2369576"/>
            <a:ext cx="10515600" cy="3807389"/>
          </a:xfrm>
          <a:noFill/>
        </p:spPr>
        <p:txBody>
          <a:bodyPr/>
          <a:lstStyle>
            <a:lvl1pPr marL="0" indent="0">
              <a:buNone/>
              <a:defRPr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dirty="0"/>
              <a:t>Master text Roboto 28pt</a:t>
            </a:r>
          </a:p>
          <a:p>
            <a:pPr lvl="1"/>
            <a:r>
              <a:rPr lang="en-GB" dirty="0"/>
              <a:t>Second level Roboto 24pt</a:t>
            </a:r>
          </a:p>
          <a:p>
            <a:pPr lvl="2"/>
            <a:r>
              <a:rPr lang="en-GB" dirty="0"/>
              <a:t>Third level Roboto 20pt</a:t>
            </a:r>
          </a:p>
          <a:p>
            <a:pPr lvl="3"/>
            <a:r>
              <a:rPr lang="en-GB" dirty="0"/>
              <a:t>Fourth level Roboto 18pt</a:t>
            </a:r>
          </a:p>
          <a:p>
            <a:pPr lvl="4"/>
            <a:r>
              <a:rPr lang="en-GB" dirty="0"/>
              <a:t>Fifth level Roboto 18pt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BC8CEC5-3827-46EE-8BEA-4F16E0243C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62708795"/>
              </p:ext>
            </p:extLst>
          </p:nvPr>
        </p:nvGraphicFramePr>
        <p:xfrm>
          <a:off x="464574" y="4728578"/>
          <a:ext cx="7319012" cy="1112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29753">
                  <a:extLst>
                    <a:ext uri="{9D8B030D-6E8A-4147-A177-3AD203B41FA5}">
                      <a16:colId xmlns:a16="http://schemas.microsoft.com/office/drawing/2014/main" val="215339676"/>
                    </a:ext>
                  </a:extLst>
                </a:gridCol>
                <a:gridCol w="1829753">
                  <a:extLst>
                    <a:ext uri="{9D8B030D-6E8A-4147-A177-3AD203B41FA5}">
                      <a16:colId xmlns:a16="http://schemas.microsoft.com/office/drawing/2014/main" val="2362435220"/>
                    </a:ext>
                  </a:extLst>
                </a:gridCol>
                <a:gridCol w="1829753">
                  <a:extLst>
                    <a:ext uri="{9D8B030D-6E8A-4147-A177-3AD203B41FA5}">
                      <a16:colId xmlns:a16="http://schemas.microsoft.com/office/drawing/2014/main" val="1733039016"/>
                    </a:ext>
                  </a:extLst>
                </a:gridCol>
                <a:gridCol w="1829753">
                  <a:extLst>
                    <a:ext uri="{9D8B030D-6E8A-4147-A177-3AD203B41FA5}">
                      <a16:colId xmlns:a16="http://schemas.microsoft.com/office/drawing/2014/main" val="38064257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</a:rPr>
                        <a:t>Table header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5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</a:rPr>
                        <a:t>Table header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5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</a:rPr>
                        <a:t>Table header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5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</a:rPr>
                        <a:t>Table header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5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732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  <a:cs typeface="Arial" panose="020B0604020202020204" pitchFamily="34" charset="0"/>
                        </a:rPr>
                        <a:t>Table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  <a:cs typeface="Arial" panose="020B0604020202020204" pitchFamily="34" charset="0"/>
                        </a:rPr>
                        <a:t>Table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  <a:cs typeface="Arial" panose="020B0604020202020204" pitchFamily="34" charset="0"/>
                        </a:rPr>
                        <a:t>Table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  <a:cs typeface="Arial" panose="020B0604020202020204" pitchFamily="34" charset="0"/>
                        </a:rPr>
                        <a:t>Table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7889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  <a:cs typeface="Arial" panose="020B0604020202020204" pitchFamily="34" charset="0"/>
                        </a:rPr>
                        <a:t>Table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  <a:cs typeface="Arial" panose="020B0604020202020204" pitchFamily="34" charset="0"/>
                        </a:rPr>
                        <a:t>Table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  <a:cs typeface="Arial" panose="020B0604020202020204" pitchFamily="34" charset="0"/>
                        </a:rPr>
                        <a:t>Table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>
                          <a:latin typeface="Roboto" panose="02000000000000000000" pitchFamily="2" charset="0"/>
                          <a:cs typeface="Arial" panose="020B0604020202020204" pitchFamily="34" charset="0"/>
                        </a:rPr>
                        <a:t>Table data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772600"/>
                  </a:ext>
                </a:extLst>
              </a:tr>
            </a:tbl>
          </a:graphicData>
        </a:graphic>
      </p:graphicFrame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055D0B00-2EB3-49DA-9EB0-C2A25CA196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51966" y="573917"/>
            <a:ext cx="1862706" cy="502408"/>
          </a:xfrm>
          <a:prstGeom prst="rect">
            <a:avLst/>
          </a:prstGeom>
        </p:spPr>
      </p:pic>
      <p:pic>
        <p:nvPicPr>
          <p:cNvPr id="6" name="Picture 5" descr="A black and white text&#10;&#10;Description automatically generated">
            <a:extLst>
              <a:ext uri="{FF2B5EF4-FFF2-40B4-BE49-F238E27FC236}">
                <a16:creationId xmlns:a16="http://schemas.microsoft.com/office/drawing/2014/main" id="{197F86FC-090B-4DBB-A883-FD3D64E2E00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48875" y="5738060"/>
            <a:ext cx="1575322" cy="546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681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02295-124C-4806-C0DB-DE555B363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7BA5A9-8689-1C4B-04AC-9C4336B416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527990-F86D-BC9F-BB0F-5EF33D649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15D11-882C-4E3B-4EA5-3F259FA00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72F06-06CD-86EA-F6D9-3E4FA83D9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54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BFD78-C104-2D37-E74A-79582652A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84932-09D4-FF2C-3256-731F92D04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81B0D-A9BE-1B27-CD51-E9275F22D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5AE1C-B131-C38C-DEDF-FB67D843F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0A9EA-F162-0EDE-1CCB-89601828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86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607A8-3CA4-EF07-7D02-74B45616E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D4453F-7DBD-796E-5DC0-558E6DB62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7B212-D33F-4E9D-4B02-C83B86D0D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4E55E9-5E40-B11F-9C2D-CDBB11606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F7553-996F-65F9-8F2C-53B68F605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312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0B007-7B21-67EB-B016-4A943A164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DDD91-A078-F491-CAF9-E68DFCE5A9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A345D5-8CFE-AEA2-0550-73CCD42233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B9D9E7-851C-4CE2-C7FA-CD0554300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329325-BA9B-76C6-EF0A-5C466FBC7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9FD36F-9C78-81F2-CF73-42EBCEBED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450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Master title Roboto 44pt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Master text Roboto 28pt</a:t>
            </a:r>
          </a:p>
          <a:p>
            <a:pPr lvl="1"/>
            <a:r>
              <a:rPr lang="en-GB" dirty="0"/>
              <a:t>Second level Roboto 24pt</a:t>
            </a:r>
          </a:p>
          <a:p>
            <a:pPr lvl="2"/>
            <a:r>
              <a:rPr lang="en-GB" dirty="0"/>
              <a:t>Third level Roboto 20pt</a:t>
            </a:r>
          </a:p>
          <a:p>
            <a:pPr lvl="3"/>
            <a:r>
              <a:rPr lang="en-GB" dirty="0"/>
              <a:t>Fourth level Roboto 18pt</a:t>
            </a:r>
          </a:p>
          <a:p>
            <a:pPr lvl="4"/>
            <a:r>
              <a:rPr lang="en-GB" dirty="0"/>
              <a:t>Fifth level Roboto 18pt</a:t>
            </a:r>
          </a:p>
        </p:txBody>
      </p:sp>
      <p:sp>
        <p:nvSpPr>
          <p:cNvPr id="7" name="MSIPCMContentMarking" descr="{&quot;HashCode&quot;:-1399272816,&quot;Placement&quot;:&quot;Footer&quot;,&quot;Top&quot;:519.343,&quot;Left&quot;:451.105438,&quot;SlideWidth&quot;:960,&quot;SlideHeight&quot;:540}"/>
          <p:cNvSpPr txBox="1"/>
          <p:nvPr userDrawn="1"/>
        </p:nvSpPr>
        <p:spPr>
          <a:xfrm>
            <a:off x="5729039" y="6595656"/>
            <a:ext cx="733923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1000">
                <a:solidFill>
                  <a:srgbClr val="FF0000"/>
                </a:solidFill>
                <a:latin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157246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2" r:id="rId4"/>
    <p:sldLayoutId id="214748365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rgbClr val="005489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278035-9AD0-012F-38D5-A1FA60048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09A21A-5772-A1B3-9244-515A48EC4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DDFAD-B759-ABC8-C524-BE5B757A3A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2264EA-F883-44C5-B997-59577A6861D1}" type="datetimeFigureOut">
              <a:rPr lang="en-GB" smtClean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96610-729E-9BD0-84DC-841C1BA2B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CF187-E2B5-7798-D683-5242015EBD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0C1EE7-E01B-4276-9247-F951CC76B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995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830DC8-8CB0-4304-98AF-96D75BC44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427" y="4426074"/>
            <a:ext cx="9144000" cy="1354103"/>
          </a:xfrm>
        </p:spPr>
        <p:txBody>
          <a:bodyPr>
            <a:normAutofit fontScale="90000"/>
          </a:bodyPr>
          <a:lstStyle/>
          <a:p>
            <a:r>
              <a:rPr lang="en-GB" sz="4000" b="1" kern="0" dirty="0">
                <a:effectLst/>
              </a:rPr>
              <a:t>Get Britain Working</a:t>
            </a:r>
            <a:br>
              <a:rPr lang="en-GB" sz="4000" b="1" kern="0" dirty="0">
                <a:effectLst/>
              </a:rPr>
            </a:br>
            <a:r>
              <a:rPr lang="en-GB" sz="4000" b="1" kern="0" dirty="0">
                <a:effectLst/>
              </a:rPr>
              <a:t>Inactivity Trailblazer Webinar</a:t>
            </a:r>
            <a:br>
              <a:rPr lang="en-GB" sz="4000" b="1" kern="0" dirty="0"/>
            </a:br>
            <a:r>
              <a:rPr lang="en-GB" sz="4000" b="1" kern="0" dirty="0"/>
              <a:t> </a:t>
            </a:r>
            <a:br>
              <a:rPr lang="en-GB" sz="4000" b="1" kern="0" dirty="0"/>
            </a:br>
            <a:r>
              <a:rPr lang="en-GB" sz="4000" b="1" kern="0" dirty="0"/>
              <a:t>28th March 2025</a:t>
            </a:r>
            <a:br>
              <a:rPr lang="en-GB" sz="4000" b="1" kern="0" dirty="0"/>
            </a:br>
            <a:br>
              <a:rPr lang="en-GB" sz="4000" b="1" kern="0" dirty="0"/>
            </a:br>
            <a:br>
              <a:rPr lang="en-GB" sz="4000" b="1" kern="0" dirty="0"/>
            </a:b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858997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6E766-73EC-7348-03B4-061B8D74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32C9B87-9000-72EB-0758-576577A1777D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CCB277-F270-4E0E-7B89-E5A97AE9F3D7}"/>
              </a:ext>
            </a:extLst>
          </p:cNvPr>
          <p:cNvSpPr txBox="1"/>
          <p:nvPr/>
        </p:nvSpPr>
        <p:spPr>
          <a:xfrm>
            <a:off x="461472" y="1438730"/>
            <a:ext cx="10648059" cy="4442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Good Work – Supporting Employers</a:t>
            </a: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HEADLINES</a:t>
            </a: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Build on the work of good employers to spread best practice: Primark, Body Shop, Barclays, TransPennine Express, B&amp;Q,</a:t>
            </a:r>
            <a:r>
              <a:rPr lang="en-GB" sz="1600" kern="100" dirty="0"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Amazon.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Showcase the advantages to businesses of taking on people with ‘difference’ e.g. neurodiversity, physical disabilities, ex-offenders.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Get specialist business advisors in the Growth Hub to work 1:2:1 with businesses on this agenda.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Self-employment was highlighted as a good option for this cohort – more training and support for this is needed.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Incentives for employers needed to take on vulnerable people – but not just financial, could be getting a Good Business award, badges or positive publicity.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Create a Good Business Charter.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Funded transport programmes can be an effective method of getting some people to work in rural areas e.g. Wheels to Work</a:t>
            </a:r>
            <a:r>
              <a:rPr lang="en-GB" sz="1600" kern="100" dirty="0">
                <a:ea typeface="Aptos" panose="020B0004020202020204" pitchFamily="34" charset="0"/>
                <a:cs typeface="Times New Roman" panose="02020603050405020304" pitchFamily="18" charset="0"/>
              </a:rPr>
              <a:t> for some cohorts.</a:t>
            </a:r>
            <a:endParaRPr lang="en-GB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More effort needed to engage with small and micro- businesses to raise awareness about inclusive employment.</a:t>
            </a:r>
          </a:p>
        </p:txBody>
      </p:sp>
    </p:spTree>
    <p:extLst>
      <p:ext uri="{BB962C8B-B14F-4D97-AF65-F5344CB8AC3E}">
        <p14:creationId xmlns:p14="http://schemas.microsoft.com/office/powerpoint/2010/main" val="4192450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4AEDA2A-8F81-4854-398D-B6658DF2A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9E067AD-F1A4-6760-BCC0-21C76B76A69E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548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Get Britain Working – Inactivity Trailblazer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00548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ED17FA-570D-08A5-5F13-E0749DB9C4F7}"/>
              </a:ext>
            </a:extLst>
          </p:cNvPr>
          <p:cNvSpPr txBox="1"/>
          <p:nvPr/>
        </p:nvSpPr>
        <p:spPr>
          <a:xfrm>
            <a:off x="0" y="1128998"/>
            <a:ext cx="848597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Arial" panose="020B0604020202020204" pitchFamily="34" charset="0"/>
              </a:rPr>
              <a:t>Employer Focus Group Highlights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31A286-935D-8A38-FBBE-D52A2CF9DA67}"/>
              </a:ext>
            </a:extLst>
          </p:cNvPr>
          <p:cNvSpPr txBox="1"/>
          <p:nvPr/>
        </p:nvSpPr>
        <p:spPr>
          <a:xfrm>
            <a:off x="589808" y="2212866"/>
            <a:ext cx="11012384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Effective programmes in the past have helped businesses take on people facing challenges in the labour market e.g. Kickstart programme.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Help to overcome the costs and risks of employing people who may have been out of the labour market for some time (or not yet joined).</a:t>
            </a: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Need for simple, practical support – not complex processes.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645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0FA1F-3F76-1064-E746-051625EA2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788915A-88C2-567D-AA94-C30E6D233DB9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F5EDCA-2AC9-A45A-FD10-1EE86EE4FC71}"/>
              </a:ext>
            </a:extLst>
          </p:cNvPr>
          <p:cNvSpPr txBox="1"/>
          <p:nvPr/>
        </p:nvSpPr>
        <p:spPr>
          <a:xfrm>
            <a:off x="435834" y="1205942"/>
            <a:ext cx="1064805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Good Work – Supporting Employers</a:t>
            </a: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IS WORKING WELL? 1</a:t>
            </a: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>
                <a:latin typeface="Aptos" panose="020B0004020202020204" pitchFamily="34" charset="0"/>
              </a:rPr>
              <a:t>1. </a:t>
            </a:r>
            <a:r>
              <a:rPr lang="en-US" sz="1600" b="1" dirty="0"/>
              <a:t>Educating and Supporting Employers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Highlight benefits of hiring diverse groups.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Provide tailored employer support (e.g., supported internship model).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Promote existing schemes and ‘badges’ e.g. Disability Confident Scheme.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Showcase best practices (e.g., Primark, Body Shop, Barclays, anchor institutions).</a:t>
            </a:r>
          </a:p>
          <a:p>
            <a:pPr>
              <a:buNone/>
            </a:pPr>
            <a:r>
              <a:rPr lang="en-US" sz="1600" b="1" dirty="0"/>
              <a:t>2. Financial and Structural Support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Offer financial incentives and subsidies.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Support infrastructure and travel to work initiatives.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Recognise employers with awards and certifications.</a:t>
            </a:r>
          </a:p>
          <a:p>
            <a:pPr>
              <a:buNone/>
            </a:pPr>
            <a:r>
              <a:rPr lang="en-US" sz="1600" b="1" dirty="0"/>
              <a:t>3. Promoting Flexibility and Adaptability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Encourage hybrid working and self-employment.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Suggest job modifications for accessibility.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Provide employer support tailored to business needs.</a:t>
            </a:r>
          </a:p>
          <a:p>
            <a:endParaRPr lang="en-GB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267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7CCE4-7869-B78A-7ABE-FD73F4673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302FC56-F894-3F63-9707-0BB261FCD336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5518D9-26A4-8665-3540-60DA2D018FD6}"/>
              </a:ext>
            </a:extLst>
          </p:cNvPr>
          <p:cNvSpPr txBox="1"/>
          <p:nvPr/>
        </p:nvSpPr>
        <p:spPr>
          <a:xfrm>
            <a:off x="461472" y="1438730"/>
            <a:ext cx="10648059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Good Work – Supporting Employers</a:t>
            </a: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IS WORKING WELL? 2</a:t>
            </a:r>
          </a:p>
          <a:p>
            <a:endParaRPr lang="en-GB" sz="1600" b="1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600" b="1" dirty="0"/>
              <a:t>4. Strengthening Community Connections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Leverage anchor institutions and networks (e.g., growth hubs).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Build links through sector-based work academies and volunteer opportunities.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Collaborate with disabled entrepreneurs and the FSB.</a:t>
            </a:r>
          </a:p>
          <a:p>
            <a:pPr>
              <a:buNone/>
            </a:pPr>
            <a:r>
              <a:rPr lang="en-US" sz="1600" b="1" dirty="0"/>
              <a:t>5. Supporting Employees and Sustaining Employment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Offer post-placement support.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Implement programmes like NHS Breakthrough.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Support internships and initiatives (e.g., Ambitious about Employment).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Adapt Youth Contract for broader age groups.</a:t>
            </a:r>
          </a:p>
          <a:p>
            <a:pPr>
              <a:buNone/>
            </a:pPr>
            <a:r>
              <a:rPr lang="en-US" sz="1600" b="1" dirty="0"/>
              <a:t>6. Demonstrating Business Benefits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Emphasise reduced absenteeism and increased skills.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Solve business challenges through diverse hiring.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Promote successful case studies and testimonials.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Highlight programme successes (e.g., Kickstart).</a:t>
            </a:r>
          </a:p>
          <a:p>
            <a:endParaRPr lang="en-GB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828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6ED34-5324-42CD-E24A-E8374F408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1E2E3A0-F581-9CC2-7FBB-444E377C8F62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FB3A82-3338-72EA-D81C-EE49A7365FCC}"/>
              </a:ext>
            </a:extLst>
          </p:cNvPr>
          <p:cNvSpPr txBox="1"/>
          <p:nvPr/>
        </p:nvSpPr>
        <p:spPr>
          <a:xfrm>
            <a:off x="461472" y="1438730"/>
            <a:ext cx="1064805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Good Work</a:t>
            </a: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ARE THE GAPS?</a:t>
            </a:r>
          </a:p>
          <a:p>
            <a:endParaRPr lang="en-GB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YNY Good Work Charter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Employer incentives particularly for small and micro businesses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Targeted education for employers via Growth Hub </a:t>
            </a:r>
            <a:r>
              <a:rPr lang="en-GB" sz="20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ie</a:t>
            </a:r>
            <a:r>
              <a:rPr lang="en-GB" sz="2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what is on offer (other support, skills provision, financial support)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Training for employers on inclusive recruitment, neurodiversity and available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Work on prevention e.g. 50 plus initiatives to prevent early retirement due to ill health, pre-16 work to keep young people engaged.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Joining up employers with the knowledge, support and initiatives that already exist.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663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6A997-D886-2856-D3F6-9FE4AD3EF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4EE37CE-E34B-C4E2-9550-28CB6D9F867E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2F638D-A714-05E2-CCEA-F7AF24087439}"/>
              </a:ext>
            </a:extLst>
          </p:cNvPr>
          <p:cNvSpPr txBox="1"/>
          <p:nvPr/>
        </p:nvSpPr>
        <p:spPr>
          <a:xfrm>
            <a:off x="444380" y="1045623"/>
            <a:ext cx="10648059" cy="4494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Joining Up Services</a:t>
            </a: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HEADLINES</a:t>
            </a: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General agreement on interchange model and that it is needed.</a:t>
            </a:r>
          </a:p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Ensure co-design with people who have lived experience of receiving support.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Build local capacity to deliver in community.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Must link with existing programmes.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Model needs to be flexible to reflect differing needs of diverse groups.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Must include face to face support.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Build </a:t>
            </a:r>
            <a:r>
              <a:rPr lang="en-GB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 and enhance</a:t>
            </a: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existing models.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Hyper-local approach so that people can access support near to them.</a:t>
            </a:r>
          </a:p>
          <a:p>
            <a:endParaRPr lang="en-GB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416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F10B3-DBE6-0838-044B-6C839B21C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E7CD550-73A1-8BE7-C508-562918677721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02B177-3AF1-656E-B130-28902C9C2654}"/>
              </a:ext>
            </a:extLst>
          </p:cNvPr>
          <p:cNvSpPr txBox="1"/>
          <p:nvPr/>
        </p:nvSpPr>
        <p:spPr>
          <a:xfrm>
            <a:off x="444380" y="1045623"/>
            <a:ext cx="10648059" cy="4198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Joining Up Services</a:t>
            </a: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ARE THE GAPS?</a:t>
            </a: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Include feedback from people who are service users or have lived experience.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Ensure funding follows participants.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Activity must have fa</a:t>
            </a:r>
            <a:r>
              <a:rPr lang="en-GB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 to face element, not just online.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Utilise existing services and best practice, do not reinvent the wheel.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Ensure navigators have up to date knowledge of benefit system.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Ensure data driven.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GB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Hyper-local approach needed.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756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27">
            <a:extLst>
              <a:ext uri="{FF2B5EF4-FFF2-40B4-BE49-F238E27FC236}">
                <a16:creationId xmlns:a16="http://schemas.microsoft.com/office/drawing/2014/main" id="{63E83C9A-B2CE-FB3B-4F52-A3BDFAA64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6025" y="432037"/>
            <a:ext cx="1463186" cy="503000"/>
          </a:xfrm>
          <a:prstGeom prst="ellipse">
            <a:avLst/>
          </a:prstGeom>
          <a:solidFill>
            <a:srgbClr val="32549C"/>
          </a:solidFill>
          <a:ln w="25400">
            <a:solidFill>
              <a:srgbClr val="0A121C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Individuals</a:t>
            </a: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0D2C0CFC-BFE9-7A19-278A-C6DBFE43C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9915" y="3091467"/>
            <a:ext cx="8574972" cy="1416321"/>
          </a:xfrm>
          <a:prstGeom prst="rect">
            <a:avLst/>
          </a:prstGeom>
          <a:solidFill>
            <a:srgbClr val="AAD4AF"/>
          </a:solidFill>
          <a:ln w="38102">
            <a:solidFill>
              <a:srgbClr val="32549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Website &amp; Phone line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Links to wider </a:t>
            </a:r>
            <a:r>
              <a:rPr kumimoji="0" lang="en-US" alt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programmes</a:t>
            </a: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support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3AB1FA9E-825D-E8BF-29CA-9344A386A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3966" y="1166626"/>
            <a:ext cx="2544527" cy="1580602"/>
          </a:xfrm>
          <a:prstGeom prst="rect">
            <a:avLst/>
          </a:prstGeom>
          <a:solidFill>
            <a:srgbClr val="F7F78D"/>
          </a:solidFill>
          <a:ln w="38102">
            <a:solidFill>
              <a:srgbClr val="32549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Referrals from Place-based Work, Health &amp; Skills  Navigator Network</a:t>
            </a:r>
            <a:endParaRPr kumimoji="0" lang="en-US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For individuals and businesses</a:t>
            </a:r>
            <a:endParaRPr kumimoji="0" lang="en-US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F4EFA579-BC52-6E97-637E-28D04F256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8710" y="392595"/>
            <a:ext cx="2606177" cy="2433636"/>
          </a:xfrm>
          <a:prstGeom prst="rect">
            <a:avLst/>
          </a:prstGeom>
          <a:solidFill>
            <a:srgbClr val="F7F78D"/>
          </a:solidFill>
          <a:ln w="38102">
            <a:solidFill>
              <a:srgbClr val="32549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‘Navigators’ are existing workers/volunteers from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Business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Community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&amp;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 sectors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kumimoji="0" lang="en-US" alt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eg</a:t>
            </a: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Food banks, Libraries, GP surgeries, business advisers </a:t>
            </a:r>
            <a:r>
              <a:rPr kumimoji="0" lang="en-US" alt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etc</a:t>
            </a: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kumimoji="0" lang="en-US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45D40707-B497-2247-46B2-75C4C077D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534" y="3091467"/>
            <a:ext cx="1380478" cy="1416322"/>
          </a:xfrm>
          <a:prstGeom prst="rect">
            <a:avLst/>
          </a:prstGeom>
          <a:solidFill>
            <a:srgbClr val="AAD4A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Web based Platform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Text Box 3">
            <a:extLst>
              <a:ext uri="{FF2B5EF4-FFF2-40B4-BE49-F238E27FC236}">
                <a16:creationId xmlns:a16="http://schemas.microsoft.com/office/drawing/2014/main" id="{35337A35-C386-EEA4-9996-6D6D1E398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058" y="4831418"/>
            <a:ext cx="1370953" cy="1678488"/>
          </a:xfrm>
          <a:prstGeom prst="rect">
            <a:avLst/>
          </a:prstGeom>
          <a:solidFill>
            <a:srgbClr val="0AA0B7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Adviser Support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6FBB55D-6430-29C2-A30B-3259FE276842}"/>
              </a:ext>
            </a:extLst>
          </p:cNvPr>
          <p:cNvCxnSpPr/>
          <p:nvPr/>
        </p:nvCxnSpPr>
        <p:spPr>
          <a:xfrm>
            <a:off x="1145608" y="2738517"/>
            <a:ext cx="6350" cy="3111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2621950-1BD9-B1E4-E9E2-F02B9581D615}"/>
              </a:ext>
            </a:extLst>
          </p:cNvPr>
          <p:cNvCxnSpPr/>
          <p:nvPr/>
        </p:nvCxnSpPr>
        <p:spPr>
          <a:xfrm flipH="1">
            <a:off x="4870450" y="5595620"/>
            <a:ext cx="6350" cy="158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400862E-F2FB-5871-3152-8642FF2D38CB}"/>
              </a:ext>
            </a:extLst>
          </p:cNvPr>
          <p:cNvCxnSpPr/>
          <p:nvPr/>
        </p:nvCxnSpPr>
        <p:spPr>
          <a:xfrm>
            <a:off x="6604000" y="5576570"/>
            <a:ext cx="12700" cy="165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20">
            <a:extLst>
              <a:ext uri="{FF2B5EF4-FFF2-40B4-BE49-F238E27FC236}">
                <a16:creationId xmlns:a16="http://schemas.microsoft.com/office/drawing/2014/main" id="{8CF9CE67-A6FA-F1D5-8EEA-AFF4A3076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0" y="-628956"/>
            <a:ext cx="5029090" cy="1938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69790" tIns="685584" rIns="269790" bIns="68558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Work, Health &amp; Skills Interchange Model</a:t>
            </a:r>
            <a:endParaRPr kumimoji="0" lang="en-GB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" name="Rectangle 30">
            <a:extLst>
              <a:ext uri="{FF2B5EF4-FFF2-40B4-BE49-F238E27FC236}">
                <a16:creationId xmlns:a16="http://schemas.microsoft.com/office/drawing/2014/main" id="{E02DB4A5-D55A-AFC1-F322-B8802AE5D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n-GB" alt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en-GB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8A50490-C60F-2D51-9472-5E4183A0FDFD}"/>
              </a:ext>
            </a:extLst>
          </p:cNvPr>
          <p:cNvSpPr/>
          <p:nvPr/>
        </p:nvSpPr>
        <p:spPr>
          <a:xfrm>
            <a:off x="5753672" y="444246"/>
            <a:ext cx="1463186" cy="499601"/>
          </a:xfrm>
          <a:prstGeom prst="ellipse">
            <a:avLst/>
          </a:prstGeom>
          <a:solidFill>
            <a:srgbClr val="32549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Providers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7983571-309D-C3AE-A43D-3F1A0B889166}"/>
              </a:ext>
            </a:extLst>
          </p:cNvPr>
          <p:cNvSpPr/>
          <p:nvPr/>
        </p:nvSpPr>
        <p:spPr>
          <a:xfrm>
            <a:off x="2099823" y="475138"/>
            <a:ext cx="1463185" cy="481663"/>
          </a:xfrm>
          <a:prstGeom prst="ellipse">
            <a:avLst/>
          </a:prstGeom>
          <a:solidFill>
            <a:srgbClr val="32549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Employers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47121226-44DC-CCD4-EE2F-2DB0B5BD6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302" y="389997"/>
            <a:ext cx="1394060" cy="2357230"/>
          </a:xfrm>
          <a:prstGeom prst="rect">
            <a:avLst/>
          </a:prstGeom>
          <a:solidFill>
            <a:srgbClr val="F7F78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Engagement &amp; Referrals into Interchange</a:t>
            </a: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 panose="020000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D4DE300-A339-2CD0-ADAA-F234C846A8DF}"/>
              </a:ext>
            </a:extLst>
          </p:cNvPr>
          <p:cNvCxnSpPr>
            <a:cxnSpLocks/>
          </p:cNvCxnSpPr>
          <p:nvPr/>
        </p:nvCxnSpPr>
        <p:spPr>
          <a:xfrm>
            <a:off x="1068773" y="4507788"/>
            <a:ext cx="0" cy="3236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F9D8801-2ABF-1FD9-20C8-7B3BD038F4FA}"/>
              </a:ext>
            </a:extLst>
          </p:cNvPr>
          <p:cNvCxnSpPr/>
          <p:nvPr/>
        </p:nvCxnSpPr>
        <p:spPr>
          <a:xfrm>
            <a:off x="7388772" y="4859880"/>
            <a:ext cx="0" cy="240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8F0D7C17-D729-CDF6-12D6-38F7EF85C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6398" y="4831418"/>
            <a:ext cx="8566028" cy="1678488"/>
          </a:xfrm>
          <a:prstGeom prst="rect">
            <a:avLst/>
          </a:prstGeom>
          <a:solidFill>
            <a:srgbClr val="0AA0B7"/>
          </a:solidFill>
          <a:ln w="38102">
            <a:solidFill>
              <a:srgbClr val="32549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11000402020202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Calibri" panose="020F0502020204030204" pitchFamily="34" charset="0"/>
                <a:cs typeface="Arial" panose="020B0604020202020204" pitchFamily="34" charset="0"/>
              </a:rPr>
              <a:t>Dedicated Advisers providing support for: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110004020202020204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Information, Advice &amp; Guidance on Careers, Skills, Apprenticeships, Skills for Business/Workforce Development, Health &amp; Wellbeing in the Workforce</a:t>
            </a:r>
            <a:r>
              <a:rPr kumimoji="0" lang="en-US" altLang="en-US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14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4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4">
            <a:extLst>
              <a:ext uri="{FF2B5EF4-FFF2-40B4-BE49-F238E27FC236}">
                <a16:creationId xmlns:a16="http://schemas.microsoft.com/office/drawing/2014/main" id="{D825C524-5279-011F-C728-1FD7B28A9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2771" y="1370934"/>
            <a:ext cx="2270596" cy="912265"/>
          </a:xfrm>
          <a:prstGeom prst="rect">
            <a:avLst/>
          </a:prstGeom>
          <a:solidFill>
            <a:srgbClr val="F7F78D"/>
          </a:solidFill>
          <a:ln w="38102">
            <a:solidFill>
              <a:srgbClr val="32549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Referrals via marketing/comms or from external </a:t>
            </a:r>
            <a:r>
              <a:rPr kumimoji="0" lang="en-US" altLang="en-US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anose="020000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organisations</a:t>
            </a:r>
            <a:endParaRPr kumimoji="0" lang="en-US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749DC70-E1E8-4361-15FC-DAE75BFE80C6}"/>
              </a:ext>
            </a:extLst>
          </p:cNvPr>
          <p:cNvCxnSpPr>
            <a:cxnSpLocks/>
          </p:cNvCxnSpPr>
          <p:nvPr/>
        </p:nvCxnSpPr>
        <p:spPr>
          <a:xfrm>
            <a:off x="7216858" y="1758415"/>
            <a:ext cx="701852" cy="1035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50EAFA0A-C4AA-3961-74B9-A834CB392837}"/>
              </a:ext>
            </a:extLst>
          </p:cNvPr>
          <p:cNvCxnSpPr>
            <a:cxnSpLocks/>
          </p:cNvCxnSpPr>
          <p:nvPr/>
        </p:nvCxnSpPr>
        <p:spPr>
          <a:xfrm flipH="1">
            <a:off x="3078159" y="2318622"/>
            <a:ext cx="5806" cy="72247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16A54AD-97CB-52DD-23F6-B78C2E5A0B3A}"/>
              </a:ext>
            </a:extLst>
          </p:cNvPr>
          <p:cNvCxnSpPr>
            <a:cxnSpLocks/>
          </p:cNvCxnSpPr>
          <p:nvPr/>
        </p:nvCxnSpPr>
        <p:spPr>
          <a:xfrm>
            <a:off x="5860784" y="4472014"/>
            <a:ext cx="0" cy="30101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rrow: Curved Left 22">
            <a:extLst>
              <a:ext uri="{FF2B5EF4-FFF2-40B4-BE49-F238E27FC236}">
                <a16:creationId xmlns:a16="http://schemas.microsoft.com/office/drawing/2014/main" id="{BDA4C662-2596-DD38-3D9A-978540101F8A}"/>
              </a:ext>
            </a:extLst>
          </p:cNvPr>
          <p:cNvSpPr/>
          <p:nvPr/>
        </p:nvSpPr>
        <p:spPr>
          <a:xfrm>
            <a:off x="10519081" y="1115072"/>
            <a:ext cx="1318603" cy="2912184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5" name="Arrow: Curved Left 24">
            <a:extLst>
              <a:ext uri="{FF2B5EF4-FFF2-40B4-BE49-F238E27FC236}">
                <a16:creationId xmlns:a16="http://schemas.microsoft.com/office/drawing/2014/main" id="{94F2CE22-FF19-5C90-24FA-73C958C12EE8}"/>
              </a:ext>
            </a:extLst>
          </p:cNvPr>
          <p:cNvSpPr/>
          <p:nvPr/>
        </p:nvSpPr>
        <p:spPr>
          <a:xfrm>
            <a:off x="10525431" y="2000556"/>
            <a:ext cx="1453643" cy="4032109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3429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521FC-414A-5B25-2064-77D7A7E5F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E4BD17D-CBCD-F37F-BB56-EECAE62E4CF9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71E09A-40EC-2C58-C216-0DFC3740A12A}"/>
              </a:ext>
            </a:extLst>
          </p:cNvPr>
          <p:cNvSpPr txBox="1"/>
          <p:nvPr/>
        </p:nvSpPr>
        <p:spPr>
          <a:xfrm>
            <a:off x="461472" y="1438730"/>
            <a:ext cx="10648059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800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4800" dirty="0">
                <a:latin typeface="Aptos" panose="020B0004020202020204" pitchFamily="34" charset="0"/>
                <a:cs typeface="Arial" panose="020B0604020202020204" pitchFamily="34" charset="0"/>
              </a:rPr>
              <a:t>Strategic Framework update</a:t>
            </a:r>
            <a:endParaRPr lang="en-GB" sz="4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/>
            <a:endParaRPr lang="en-GB" sz="48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sz="1800" b="1" dirty="0"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0369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70F4EF-671C-DD4D-BC2B-13EEE02C1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D845983-74BC-9588-1A34-3922BC4205E0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5BA36D-7993-81F8-FE2A-37DAD356FE2C}"/>
              </a:ext>
            </a:extLst>
          </p:cNvPr>
          <p:cNvSpPr txBox="1"/>
          <p:nvPr/>
        </p:nvSpPr>
        <p:spPr>
          <a:xfrm>
            <a:off x="517124" y="1959995"/>
            <a:ext cx="106480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ptos" panose="020B0004020202020204" pitchFamily="34" charset="0"/>
                <a:cs typeface="Arial" panose="020B0604020202020204" pitchFamily="34" charset="0"/>
              </a:rPr>
              <a:t>Government objectives for the Economic Inactivity Trailblazers:</a:t>
            </a:r>
          </a:p>
          <a:p>
            <a:endParaRPr lang="en-US" sz="2400" b="1" dirty="0"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Maximise the reach, effectiveness and impact of the range of existing services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Test new and innovative approaches to engaging and supporting people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Provide a platform for longer-term systems reform, to deliver a coherent, joined up local work, health and skills offer</a:t>
            </a:r>
          </a:p>
        </p:txBody>
      </p:sp>
    </p:spTree>
    <p:extLst>
      <p:ext uri="{BB962C8B-B14F-4D97-AF65-F5344CB8AC3E}">
        <p14:creationId xmlns:p14="http://schemas.microsoft.com/office/powerpoint/2010/main" val="410389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271C2-B088-F752-8C12-59133E5F6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1491FAD-4F85-DD39-A280-CA5CBB909DA9}"/>
              </a:ext>
            </a:extLst>
          </p:cNvPr>
          <p:cNvSpPr txBox="1"/>
          <p:nvPr/>
        </p:nvSpPr>
        <p:spPr>
          <a:xfrm>
            <a:off x="391886" y="553916"/>
            <a:ext cx="10939400" cy="7436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600" b="1" dirty="0">
              <a:solidFill>
                <a:schemeClr val="accent1"/>
              </a:solidFill>
            </a:endParaRPr>
          </a:p>
          <a:p>
            <a:r>
              <a:rPr lang="en-GB" sz="3600" b="1" dirty="0">
                <a:solidFill>
                  <a:schemeClr val="accent1"/>
                </a:solidFill>
              </a:rPr>
              <a:t>Welcome and Introduction</a:t>
            </a:r>
          </a:p>
          <a:p>
            <a:r>
              <a:rPr lang="en-GB" sz="3600" b="1" dirty="0">
                <a:solidFill>
                  <a:schemeClr val="accent1"/>
                </a:solidFill>
              </a:rPr>
              <a:t> </a:t>
            </a:r>
            <a:endParaRPr lang="en-GB" sz="2000" b="1" dirty="0">
              <a:solidFill>
                <a:schemeClr val="accent1"/>
              </a:solidFill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36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Tracy Watts</a:t>
            </a:r>
          </a:p>
          <a:p>
            <a:pPr marL="107950" algn="l">
              <a:buNone/>
            </a:pPr>
            <a:r>
              <a:rPr lang="en-US" sz="1800" b="0" i="0" dirty="0">
                <a:effectLst/>
                <a:latin typeface="Arial" panose="020B0604020202020204" pitchFamily="34" charset="0"/>
              </a:rPr>
              <a:t>Skills &amp; Employability Manager</a:t>
            </a:r>
            <a:endParaRPr lang="en-US" sz="1800" b="0" i="0" dirty="0">
              <a:effectLst/>
              <a:latin typeface="Calibri" panose="020F0502020204030204" pitchFamily="34" charset="0"/>
            </a:endParaRPr>
          </a:p>
          <a:p>
            <a:pPr marL="107950" algn="l"/>
            <a:r>
              <a:rPr lang="en-US" sz="1800" b="0" i="0" dirty="0">
                <a:effectLst/>
                <a:latin typeface="Arial" panose="020B0604020202020204" pitchFamily="34" charset="0"/>
              </a:rPr>
              <a:t>York and North Yorkshire Combined Authority (YNYCA)</a:t>
            </a:r>
            <a:endParaRPr lang="en-US" sz="1800" b="0" i="0" dirty="0">
              <a:effectLst/>
              <a:latin typeface="Calibri" panose="020F0502020204030204" pitchFamily="34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en-GB" sz="20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0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b="1" dirty="0">
              <a:solidFill>
                <a:schemeClr val="accent1"/>
              </a:solidFill>
            </a:endParaRPr>
          </a:p>
          <a:p>
            <a:endParaRPr lang="en-GB" b="1" dirty="0">
              <a:solidFill>
                <a:schemeClr val="accent1"/>
              </a:solidFill>
            </a:endParaRPr>
          </a:p>
          <a:p>
            <a:endParaRPr lang="en-GB" b="1" dirty="0">
              <a:solidFill>
                <a:schemeClr val="accent1"/>
              </a:solidFill>
            </a:endParaRPr>
          </a:p>
          <a:p>
            <a:endParaRPr lang="en-GB" b="1" dirty="0">
              <a:solidFill>
                <a:schemeClr val="accent1"/>
              </a:solidFill>
            </a:endParaRPr>
          </a:p>
          <a:p>
            <a:endParaRPr lang="en-GB" sz="3600" b="1" dirty="0">
              <a:solidFill>
                <a:schemeClr val="accent1"/>
              </a:solidFill>
            </a:endParaRPr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146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4210C-3182-2C2E-AC88-4A585A3B9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644F115-FF45-83DE-FF66-83DE90F8C4EF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AD3FD5-5DFE-AEF6-606A-7F1BFC6EAF11}"/>
              </a:ext>
            </a:extLst>
          </p:cNvPr>
          <p:cNvSpPr txBox="1"/>
          <p:nvPr/>
        </p:nvSpPr>
        <p:spPr>
          <a:xfrm>
            <a:off x="461469" y="3510706"/>
            <a:ext cx="106480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ptos" panose="020B0004020202020204" pitchFamily="34" charset="0"/>
              </a:rPr>
              <a:t>York and North Yorkshire’s Strategic Framework sets out how we want to use the Trailblazer opportunity to </a:t>
            </a:r>
            <a:r>
              <a:rPr lang="en-GB" sz="2400" b="1" dirty="0">
                <a:latin typeface="Aptos" panose="020B0004020202020204" pitchFamily="34" charset="0"/>
              </a:rPr>
              <a:t>respond to YNY’s specific circumstances, needs and existing activity</a:t>
            </a:r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2D73B3-EED8-EEA7-311C-18DF8B03E3E1}"/>
              </a:ext>
            </a:extLst>
          </p:cNvPr>
          <p:cNvSpPr txBox="1"/>
          <p:nvPr/>
        </p:nvSpPr>
        <p:spPr>
          <a:xfrm>
            <a:off x="461471" y="4717221"/>
            <a:ext cx="10820400" cy="2164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A strong focus on prevention: early intervention to support people in work and at key transition points and prevent people from becoming inactive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Extensive engagement activity to reach inactive people who may not have considered returning to employment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Engaging stakeholders and listening to evidence and feedback on priorities and gaps. </a:t>
            </a:r>
          </a:p>
          <a:p>
            <a:pPr lvl="1"/>
            <a:endParaRPr lang="en-GB" sz="16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2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C47A49-9A27-797C-7FB3-11BBB57BC2C9}"/>
              </a:ext>
            </a:extLst>
          </p:cNvPr>
          <p:cNvSpPr txBox="1"/>
          <p:nvPr/>
        </p:nvSpPr>
        <p:spPr>
          <a:xfrm>
            <a:off x="461470" y="1103863"/>
            <a:ext cx="1064805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ptos" panose="020B0004020202020204" pitchFamily="34" charset="0"/>
                <a:cs typeface="Arial" panose="020B0604020202020204" pitchFamily="34" charset="0"/>
              </a:rPr>
              <a:t>York and North Yorkshire is different to other Trailblazer areas: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Employment rate already close to Government’s 80% target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More rapid increase in number of people economically inactive due to long-term health conditions (LTHC) (including neurodiversity)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Growing number of residents with LTHC in work and at risk of becoming economically inactive – alongside a declining working age population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Very high proportion of small and microbusinesses with limited HR / occupational health capacity and capability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18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686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E99FC-D1A7-BDD4-69F4-B74C3B5ED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571694D-276E-0EB5-3872-AA0D074FE8FE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158948-40EA-9511-E22B-9A0F0FF6D179}"/>
              </a:ext>
            </a:extLst>
          </p:cNvPr>
          <p:cNvSpPr txBox="1"/>
          <p:nvPr/>
        </p:nvSpPr>
        <p:spPr>
          <a:xfrm>
            <a:off x="443543" y="1071177"/>
            <a:ext cx="1064805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b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GB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YNY Trailblazer aims: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 people who are currently economically inactive with health conditions / neurodiversity to help them move back towards work.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Reduce the number of YNY residents becoming inactive or at risk of becoming inactive, by providing preventative health and employment support and support at key transition points. </a:t>
            </a:r>
          </a:p>
          <a:p>
            <a:pPr lvl="1"/>
            <a:endParaRPr lang="en-GB" dirty="0">
              <a:highlight>
                <a:srgbClr val="FFFF00"/>
              </a:highlight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lvl="1"/>
            <a:endParaRPr lang="en-GB" sz="2400" b="1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n-GB" sz="2400" b="1" dirty="0">
                <a:latin typeface="Aptos" panose="020B0004020202020204" pitchFamily="34" charset="0"/>
                <a:cs typeface="Arial" panose="020B0604020202020204" pitchFamily="34" charset="0"/>
              </a:rPr>
              <a:t>YNY Trailblazer approach: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Person centred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Target those in greatest need to address inequalities and avoid exacerbating them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Enhance existing activity to increase effectiveness – build on good practice, lessons learned and existing expertise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Transformational – step change in capacity and capability of systems and services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Aligned with Mayoral priorities – healthy and thriving communities</a:t>
            </a: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010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90D89-BF93-77BE-AC17-783D6FBA9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0D3E719-E1FA-3AD7-C094-3345CF6C6D3B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39B5CD-295C-A4D7-46CC-4D922C552DB1}"/>
              </a:ext>
            </a:extLst>
          </p:cNvPr>
          <p:cNvSpPr txBox="1"/>
          <p:nvPr/>
        </p:nvSpPr>
        <p:spPr>
          <a:xfrm>
            <a:off x="443543" y="1071177"/>
            <a:ext cx="1064805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endParaRPr lang="en-GB" sz="2400" b="1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n-GB" sz="2400" b="1" dirty="0">
                <a:latin typeface="Aptos" panose="020B0004020202020204" pitchFamily="34" charset="0"/>
                <a:cs typeface="Arial" panose="020B0604020202020204" pitchFamily="34" charset="0"/>
              </a:rPr>
              <a:t>Strategic Framework:</a:t>
            </a:r>
          </a:p>
          <a:p>
            <a:pPr lvl="1"/>
            <a:endParaRPr lang="en-GB" sz="18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844E6EB-C4D3-B961-0ADD-5161A9518BA0}"/>
              </a:ext>
            </a:extLst>
          </p:cNvPr>
          <p:cNvSpPr/>
          <p:nvPr/>
        </p:nvSpPr>
        <p:spPr>
          <a:xfrm>
            <a:off x="3293801" y="1938814"/>
            <a:ext cx="5083721" cy="75303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lvl="1" algn="ctr"/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Joining up systems and services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58FEDDF-5E82-EB11-04FC-FCFAFD3F2E7E}"/>
              </a:ext>
            </a:extLst>
          </p:cNvPr>
          <p:cNvSpPr/>
          <p:nvPr/>
        </p:nvSpPr>
        <p:spPr>
          <a:xfrm>
            <a:off x="5948391" y="2718626"/>
            <a:ext cx="2336645" cy="1075764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Good work – supporting employers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B10DE4A-BF90-F423-AB95-A23ADDEB3A9F}"/>
              </a:ext>
            </a:extLst>
          </p:cNvPr>
          <p:cNvSpPr/>
          <p:nvPr/>
        </p:nvSpPr>
        <p:spPr>
          <a:xfrm>
            <a:off x="3293801" y="2718626"/>
            <a:ext cx="2586496" cy="1075764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Engaging and supporting inactive people</a:t>
            </a:r>
            <a:endParaRPr lang="en-GB" dirty="0"/>
          </a:p>
        </p:txBody>
      </p:sp>
      <p:sp>
        <p:nvSpPr>
          <p:cNvPr id="4" name="Flowchart: Alternative Process 3">
            <a:extLst>
              <a:ext uri="{FF2B5EF4-FFF2-40B4-BE49-F238E27FC236}">
                <a16:creationId xmlns:a16="http://schemas.microsoft.com/office/drawing/2014/main" id="{980B5803-3FF3-5F06-9D9B-897F06D99275}"/>
              </a:ext>
            </a:extLst>
          </p:cNvPr>
          <p:cNvSpPr/>
          <p:nvPr/>
        </p:nvSpPr>
        <p:spPr>
          <a:xfrm>
            <a:off x="3318196" y="5326805"/>
            <a:ext cx="4991236" cy="509455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87313" lvl="1" algn="ctr"/>
            <a:r>
              <a:rPr lang="en-GB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Maximise the reach, effectiveness and impact of the range of existing services</a:t>
            </a:r>
          </a:p>
        </p:txBody>
      </p:sp>
      <p:sp>
        <p:nvSpPr>
          <p:cNvPr id="9" name="Flowchart: Alternative Process 8">
            <a:extLst>
              <a:ext uri="{FF2B5EF4-FFF2-40B4-BE49-F238E27FC236}">
                <a16:creationId xmlns:a16="http://schemas.microsoft.com/office/drawing/2014/main" id="{A5CB3E39-74A9-3FEB-4CA6-71B5B303CF0E}"/>
              </a:ext>
            </a:extLst>
          </p:cNvPr>
          <p:cNvSpPr/>
          <p:nvPr/>
        </p:nvSpPr>
        <p:spPr>
          <a:xfrm>
            <a:off x="3318193" y="5896655"/>
            <a:ext cx="4991235" cy="509455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87313" lvl="1" algn="ctr"/>
            <a:r>
              <a:rPr lang="en-GB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Test new and innovative approaches to engaging and supporting people</a:t>
            </a:r>
          </a:p>
        </p:txBody>
      </p:sp>
      <p:sp>
        <p:nvSpPr>
          <p:cNvPr id="10" name="Flowchart: Alternative Process 9">
            <a:extLst>
              <a:ext uri="{FF2B5EF4-FFF2-40B4-BE49-F238E27FC236}">
                <a16:creationId xmlns:a16="http://schemas.microsoft.com/office/drawing/2014/main" id="{CFED47DD-3526-A6CC-1350-65BF6AF71D44}"/>
              </a:ext>
            </a:extLst>
          </p:cNvPr>
          <p:cNvSpPr/>
          <p:nvPr/>
        </p:nvSpPr>
        <p:spPr>
          <a:xfrm>
            <a:off x="3318195" y="4644794"/>
            <a:ext cx="4991237" cy="62227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87313" lvl="1" algn="ctr"/>
            <a:r>
              <a:rPr lang="en-GB" sz="14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Provide a platform for longer-term systems reform, to deliver a coherent, joined up local work, health and skills offer</a:t>
            </a:r>
          </a:p>
        </p:txBody>
      </p:sp>
      <p:sp>
        <p:nvSpPr>
          <p:cNvPr id="15" name="Arrow: Curved Left 14">
            <a:extLst>
              <a:ext uri="{FF2B5EF4-FFF2-40B4-BE49-F238E27FC236}">
                <a16:creationId xmlns:a16="http://schemas.microsoft.com/office/drawing/2014/main" id="{E3FABA0A-00DF-6222-24A5-97FB6379893C}"/>
              </a:ext>
            </a:extLst>
          </p:cNvPr>
          <p:cNvSpPr/>
          <p:nvPr/>
        </p:nvSpPr>
        <p:spPr>
          <a:xfrm rot="10800000">
            <a:off x="2544767" y="3438726"/>
            <a:ext cx="680936" cy="2265847"/>
          </a:xfrm>
          <a:prstGeom prst="curved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Arrow: Curved Left 15">
            <a:extLst>
              <a:ext uri="{FF2B5EF4-FFF2-40B4-BE49-F238E27FC236}">
                <a16:creationId xmlns:a16="http://schemas.microsoft.com/office/drawing/2014/main" id="{15D2BA37-4A89-AD0B-F860-3A8F5B39FB9B}"/>
              </a:ext>
            </a:extLst>
          </p:cNvPr>
          <p:cNvSpPr/>
          <p:nvPr/>
        </p:nvSpPr>
        <p:spPr>
          <a:xfrm rot="10800000">
            <a:off x="2295725" y="2918298"/>
            <a:ext cx="929977" cy="3346314"/>
          </a:xfrm>
          <a:prstGeom prst="curved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Arrow: Curved Left 16">
            <a:extLst>
              <a:ext uri="{FF2B5EF4-FFF2-40B4-BE49-F238E27FC236}">
                <a16:creationId xmlns:a16="http://schemas.microsoft.com/office/drawing/2014/main" id="{008F9F2A-FC79-5CCC-E71B-289EBED85A37}"/>
              </a:ext>
            </a:extLst>
          </p:cNvPr>
          <p:cNvSpPr/>
          <p:nvPr/>
        </p:nvSpPr>
        <p:spPr>
          <a:xfrm rot="10800000" flipH="1">
            <a:off x="8377522" y="3429000"/>
            <a:ext cx="634482" cy="2275573"/>
          </a:xfrm>
          <a:prstGeom prst="curved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Arrow: Curved Left 17">
            <a:extLst>
              <a:ext uri="{FF2B5EF4-FFF2-40B4-BE49-F238E27FC236}">
                <a16:creationId xmlns:a16="http://schemas.microsoft.com/office/drawing/2014/main" id="{B00CF612-6252-BD75-E32A-BA46A06A29BB}"/>
              </a:ext>
            </a:extLst>
          </p:cNvPr>
          <p:cNvSpPr/>
          <p:nvPr/>
        </p:nvSpPr>
        <p:spPr>
          <a:xfrm rot="10800000" flipH="1">
            <a:off x="8353130" y="2918294"/>
            <a:ext cx="935058" cy="3346315"/>
          </a:xfrm>
          <a:prstGeom prst="curvedLef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Arrow: Curved Left 18">
            <a:extLst>
              <a:ext uri="{FF2B5EF4-FFF2-40B4-BE49-F238E27FC236}">
                <a16:creationId xmlns:a16="http://schemas.microsoft.com/office/drawing/2014/main" id="{E95A866B-A3B9-C77B-4BA3-86B88D898CAB}"/>
              </a:ext>
            </a:extLst>
          </p:cNvPr>
          <p:cNvSpPr/>
          <p:nvPr/>
        </p:nvSpPr>
        <p:spPr>
          <a:xfrm rot="10800000">
            <a:off x="2058570" y="2033081"/>
            <a:ext cx="1191517" cy="3103123"/>
          </a:xfrm>
          <a:prstGeom prst="curved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840F216-8516-C684-B78A-1914354943B2}"/>
              </a:ext>
            </a:extLst>
          </p:cNvPr>
          <p:cNvSpPr txBox="1"/>
          <p:nvPr/>
        </p:nvSpPr>
        <p:spPr>
          <a:xfrm>
            <a:off x="3269400" y="3854131"/>
            <a:ext cx="2187268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endParaRPr lang="en-GB" sz="2400" b="1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marL="0" lvl="1"/>
            <a:r>
              <a:rPr lang="en-GB" sz="1600" b="1" dirty="0">
                <a:latin typeface="Aptos" panose="020B0004020202020204" pitchFamily="34" charset="0"/>
                <a:cs typeface="Arial" panose="020B0604020202020204" pitchFamily="34" charset="0"/>
              </a:rPr>
              <a:t>DWP objectives:</a:t>
            </a:r>
          </a:p>
          <a:p>
            <a:pPr lvl="1"/>
            <a:endParaRPr lang="en-GB" sz="18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8355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6BA17-6C66-F307-6A06-DB30DA24F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A46125D-1ED3-61AF-E834-74448B4CE8DD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EFA15B4-1C34-D10C-4A74-922720E77E27}"/>
              </a:ext>
            </a:extLst>
          </p:cNvPr>
          <p:cNvSpPr txBox="1"/>
          <p:nvPr/>
        </p:nvSpPr>
        <p:spPr>
          <a:xfrm>
            <a:off x="461473" y="1438730"/>
            <a:ext cx="50993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Joining up systems and services</a:t>
            </a:r>
          </a:p>
          <a:p>
            <a:endParaRPr lang="en-GB" sz="2400" b="1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Rationale: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Complex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Lots of provision but hard for individuals and employers to find the support they need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Need additional capacity and capability to overcome challenges of awareness, understanding and accessibility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GB" sz="2400" b="1" dirty="0"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GB" sz="1800" b="1" dirty="0"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3D2871A-1169-6E57-CFE5-9EC09A3A56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9223212"/>
              </p:ext>
            </p:extLst>
          </p:nvPr>
        </p:nvGraphicFramePr>
        <p:xfrm>
          <a:off x="3699275" y="169808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365136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3EB83-11BD-3ADC-9BD9-60852F299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8454CC2-B255-34C0-891B-83ACD9F52843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362B11-E382-0BA0-5C00-24877C18239C}"/>
              </a:ext>
            </a:extLst>
          </p:cNvPr>
          <p:cNvSpPr txBox="1"/>
          <p:nvPr/>
        </p:nvSpPr>
        <p:spPr>
          <a:xfrm>
            <a:off x="364725" y="1205942"/>
            <a:ext cx="1134548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Engaging and supporting inactive people</a:t>
            </a:r>
            <a:endParaRPr lang="en-GB" sz="2400" b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GB" sz="2400" b="1" dirty="0"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Rationale: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Lack of clear pathways back towards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Longer spells out of work lead to worse health, poorer wellbeing and increased barriers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More proactive engagement needed to reach residents not currently thinking about work</a:t>
            </a:r>
          </a:p>
          <a:p>
            <a:endParaRPr lang="en-GB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GB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GB" dirty="0">
              <a:solidFill>
                <a:srgbClr val="FF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AF5219C-A7FB-8279-F8AE-40FD0C7D038D}"/>
              </a:ext>
            </a:extLst>
          </p:cNvPr>
          <p:cNvSpPr/>
          <p:nvPr/>
        </p:nvSpPr>
        <p:spPr>
          <a:xfrm>
            <a:off x="3096894" y="3433973"/>
            <a:ext cx="4388427" cy="753036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88900" lvl="1"/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Build and innovate on current work to engage and support inactive people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6ECE17C-D046-7263-A35F-2815001FFB7A}"/>
              </a:ext>
            </a:extLst>
          </p:cNvPr>
          <p:cNvSpPr/>
          <p:nvPr/>
        </p:nvSpPr>
        <p:spPr>
          <a:xfrm>
            <a:off x="3096892" y="5534677"/>
            <a:ext cx="4388427" cy="97889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Join up work and health support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3D6BDAF-41BE-8B52-6926-3205989B7F40}"/>
              </a:ext>
            </a:extLst>
          </p:cNvPr>
          <p:cNvSpPr/>
          <p:nvPr/>
        </p:nvSpPr>
        <p:spPr>
          <a:xfrm>
            <a:off x="3096893" y="4291527"/>
            <a:ext cx="4388427" cy="11678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Bespoke engagement for priority cohorts: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Aptos" panose="020B0004020202020204" pitchFamily="34" charset="0"/>
                <a:cs typeface="Arial" panose="020B0604020202020204" pitchFamily="34" charset="0"/>
              </a:rPr>
              <a:t>14-24 yr old NEETs / at risk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Aptos" panose="020B0004020202020204" pitchFamily="34" charset="0"/>
                <a:cs typeface="Arial" panose="020B0604020202020204" pitchFamily="34" charset="0"/>
              </a:rPr>
              <a:t>50-64 year olds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Aptos" panose="020B0004020202020204" pitchFamily="34" charset="0"/>
                <a:cs typeface="Arial" panose="020B0604020202020204" pitchFamily="34" charset="0"/>
              </a:rPr>
              <a:t>LTHC (</a:t>
            </a:r>
            <a:r>
              <a:rPr lang="en-GB" sz="1400" dirty="0" err="1">
                <a:latin typeface="Aptos" panose="020B0004020202020204" pitchFamily="34" charset="0"/>
                <a:cs typeface="Arial" panose="020B0604020202020204" pitchFamily="34" charset="0"/>
              </a:rPr>
              <a:t>inc</a:t>
            </a:r>
            <a:r>
              <a:rPr lang="en-GB" sz="1400" dirty="0">
                <a:latin typeface="Aptos" panose="020B0004020202020204" pitchFamily="34" charset="0"/>
                <a:cs typeface="Arial" panose="020B0604020202020204" pitchFamily="34" charset="0"/>
              </a:rPr>
              <a:t> neurodiversity)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Aptos" panose="020B0004020202020204" pitchFamily="34" charset="0"/>
                <a:cs typeface="Arial" panose="020B0604020202020204" pitchFamily="34" charset="0"/>
              </a:rPr>
              <a:t>Rural inactive communities</a:t>
            </a:r>
            <a:endParaRPr lang="en-GB" sz="1400" dirty="0"/>
          </a:p>
        </p:txBody>
      </p:sp>
      <p:sp>
        <p:nvSpPr>
          <p:cNvPr id="6" name="Flowchart: Alternative Process 5">
            <a:extLst>
              <a:ext uri="{FF2B5EF4-FFF2-40B4-BE49-F238E27FC236}">
                <a16:creationId xmlns:a16="http://schemas.microsoft.com/office/drawing/2014/main" id="{4F487E16-D02C-FAEA-978E-76AF8690D0F3}"/>
              </a:ext>
            </a:extLst>
          </p:cNvPr>
          <p:cNvSpPr/>
          <p:nvPr/>
        </p:nvSpPr>
        <p:spPr>
          <a:xfrm>
            <a:off x="481792" y="3429000"/>
            <a:ext cx="2463427" cy="752693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/>
              <a:t>Build on existing support and provision:</a:t>
            </a:r>
          </a:p>
        </p:txBody>
      </p:sp>
      <p:sp>
        <p:nvSpPr>
          <p:cNvPr id="9" name="Flowchart: Alternative Process 8">
            <a:extLst>
              <a:ext uri="{FF2B5EF4-FFF2-40B4-BE49-F238E27FC236}">
                <a16:creationId xmlns:a16="http://schemas.microsoft.com/office/drawing/2014/main" id="{36ACAA53-D689-799B-B027-7C3F141E8350}"/>
              </a:ext>
            </a:extLst>
          </p:cNvPr>
          <p:cNvSpPr/>
          <p:nvPr/>
        </p:nvSpPr>
        <p:spPr>
          <a:xfrm>
            <a:off x="481791" y="4291528"/>
            <a:ext cx="2463427" cy="222204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Pilot new approaches: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7CF4E3E-C3B7-23C3-C856-833765C8F435}"/>
              </a:ext>
            </a:extLst>
          </p:cNvPr>
          <p:cNvSpPr/>
          <p:nvPr/>
        </p:nvSpPr>
        <p:spPr>
          <a:xfrm>
            <a:off x="8053035" y="3429000"/>
            <a:ext cx="3657174" cy="7530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88900" lvl="1"/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Build capacity; address practical barriers; community grant pot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8F3CF021-8E97-3BC3-0777-06C41A5DD779}"/>
              </a:ext>
            </a:extLst>
          </p:cNvPr>
          <p:cNvSpPr/>
          <p:nvPr/>
        </p:nvSpPr>
        <p:spPr>
          <a:xfrm>
            <a:off x="7554433" y="3569881"/>
            <a:ext cx="429490" cy="470930"/>
          </a:xfrm>
          <a:prstGeom prst="rightArrow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26270DFA-62D5-D4CB-B06E-5EC6BCBC75F9}"/>
              </a:ext>
            </a:extLst>
          </p:cNvPr>
          <p:cNvSpPr/>
          <p:nvPr/>
        </p:nvSpPr>
        <p:spPr>
          <a:xfrm>
            <a:off x="7596962" y="4707097"/>
            <a:ext cx="386961" cy="47093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E154D13-20A2-D110-B7FD-4378E0B8BAB7}"/>
              </a:ext>
            </a:extLst>
          </p:cNvPr>
          <p:cNvSpPr/>
          <p:nvPr/>
        </p:nvSpPr>
        <p:spPr>
          <a:xfrm>
            <a:off x="8053034" y="4291527"/>
            <a:ext cx="3657174" cy="116785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88900" lvl="1"/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Training and skills development to support key cohorts; targeted engagement; support for health conditions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21166F8-1170-8DBE-1343-815D644A8871}"/>
              </a:ext>
            </a:extLst>
          </p:cNvPr>
          <p:cNvSpPr/>
          <p:nvPr/>
        </p:nvSpPr>
        <p:spPr>
          <a:xfrm>
            <a:off x="8053034" y="5576237"/>
            <a:ext cx="3657174" cy="93733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88900" lvl="1"/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Fit note engagement, upskilling  and review; work with neighbourhood teams and hubs 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EC167171-6206-4332-D8B3-98C074696BA8}"/>
              </a:ext>
            </a:extLst>
          </p:cNvPr>
          <p:cNvSpPr/>
          <p:nvPr/>
        </p:nvSpPr>
        <p:spPr>
          <a:xfrm>
            <a:off x="7575696" y="5844313"/>
            <a:ext cx="386961" cy="47093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9844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72C5C-93AF-A1FD-7313-73D276186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F80C831-C3B8-9B2E-9E8E-4A3EFF4F5F3F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6D2F1A-DFCF-8347-673F-8F45FB3BD6CE}"/>
              </a:ext>
            </a:extLst>
          </p:cNvPr>
          <p:cNvSpPr txBox="1"/>
          <p:nvPr/>
        </p:nvSpPr>
        <p:spPr>
          <a:xfrm>
            <a:off x="461472" y="1133930"/>
            <a:ext cx="1100916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Good Work – Supporting Employers</a:t>
            </a:r>
            <a:endParaRPr lang="en-GB" sz="2400" b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GB" sz="2400" b="1" dirty="0"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Rationale: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Employers are central to tackling increasing levels of inactivity as the creators of good work opportunities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YNY employers need help to make their workplaces more inclusive and accessible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HR and occupational health expertise is very limited within the business base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GB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A563E6-8199-7F49-2E39-7B802F8C322F}"/>
              </a:ext>
            </a:extLst>
          </p:cNvPr>
          <p:cNvSpPr/>
          <p:nvPr/>
        </p:nvSpPr>
        <p:spPr>
          <a:xfrm>
            <a:off x="3096894" y="3433973"/>
            <a:ext cx="4388427" cy="753036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88900" lvl="1"/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Enhanced business support offer for YNY’s diverse employers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CB30032-6649-9360-FA70-1BB4F350CDDC}"/>
              </a:ext>
            </a:extLst>
          </p:cNvPr>
          <p:cNvSpPr/>
          <p:nvPr/>
        </p:nvSpPr>
        <p:spPr>
          <a:xfrm>
            <a:off x="3076876" y="5869222"/>
            <a:ext cx="4388427" cy="5806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Anchor organisations – good work and health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AA40548-5390-D4D3-2DC2-D5A7666510ED}"/>
              </a:ext>
            </a:extLst>
          </p:cNvPr>
          <p:cNvSpPr/>
          <p:nvPr/>
        </p:nvSpPr>
        <p:spPr>
          <a:xfrm>
            <a:off x="3096893" y="4291527"/>
            <a:ext cx="4388427" cy="7530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Financial incentives to address barriers and create opportunities </a:t>
            </a:r>
            <a:endParaRPr lang="en-GB" dirty="0"/>
          </a:p>
        </p:txBody>
      </p:sp>
      <p:sp>
        <p:nvSpPr>
          <p:cNvPr id="18" name="Flowchart: Alternative Process 17">
            <a:extLst>
              <a:ext uri="{FF2B5EF4-FFF2-40B4-BE49-F238E27FC236}">
                <a16:creationId xmlns:a16="http://schemas.microsoft.com/office/drawing/2014/main" id="{F255F813-2984-736F-AE78-038AA7E8199B}"/>
              </a:ext>
            </a:extLst>
          </p:cNvPr>
          <p:cNvSpPr/>
          <p:nvPr/>
        </p:nvSpPr>
        <p:spPr>
          <a:xfrm>
            <a:off x="481792" y="3429000"/>
            <a:ext cx="2463427" cy="752693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/>
              <a:t>Build on existing support and provision:</a:t>
            </a:r>
          </a:p>
        </p:txBody>
      </p:sp>
      <p:sp>
        <p:nvSpPr>
          <p:cNvPr id="19" name="Flowchart: Alternative Process 18">
            <a:extLst>
              <a:ext uri="{FF2B5EF4-FFF2-40B4-BE49-F238E27FC236}">
                <a16:creationId xmlns:a16="http://schemas.microsoft.com/office/drawing/2014/main" id="{1634486D-3BB7-EB5D-1FEE-D843F52A23BE}"/>
              </a:ext>
            </a:extLst>
          </p:cNvPr>
          <p:cNvSpPr/>
          <p:nvPr/>
        </p:nvSpPr>
        <p:spPr>
          <a:xfrm>
            <a:off x="481791" y="4291528"/>
            <a:ext cx="2463427" cy="222204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Pilot new approaches: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EDE4479-46E3-A2F8-C54E-B2560C1C890C}"/>
              </a:ext>
            </a:extLst>
          </p:cNvPr>
          <p:cNvSpPr/>
          <p:nvPr/>
        </p:nvSpPr>
        <p:spPr>
          <a:xfrm>
            <a:off x="8053035" y="3429000"/>
            <a:ext cx="3657174" cy="75303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88900" lvl="1"/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Extend current offer to include HR and occupational health support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1AE8D160-1430-B14E-5C25-163F94D2D6A3}"/>
              </a:ext>
            </a:extLst>
          </p:cNvPr>
          <p:cNvSpPr/>
          <p:nvPr/>
        </p:nvSpPr>
        <p:spPr>
          <a:xfrm>
            <a:off x="7554433" y="3569881"/>
            <a:ext cx="429490" cy="470930"/>
          </a:xfrm>
          <a:prstGeom prst="rightArrow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49B60998-6363-BE98-4549-10CB3B851330}"/>
              </a:ext>
            </a:extLst>
          </p:cNvPr>
          <p:cNvSpPr/>
          <p:nvPr/>
        </p:nvSpPr>
        <p:spPr>
          <a:xfrm>
            <a:off x="7575696" y="4432580"/>
            <a:ext cx="386961" cy="47093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FE1E868-667B-8C13-A5C6-F608B58171C2}"/>
              </a:ext>
            </a:extLst>
          </p:cNvPr>
          <p:cNvSpPr/>
          <p:nvPr/>
        </p:nvSpPr>
        <p:spPr>
          <a:xfrm>
            <a:off x="8053034" y="4291527"/>
            <a:ext cx="3657174" cy="83071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88900" lvl="1"/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Funded work placements; job brokerage; pre- and post-recruitment support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5FABE6BD-0AD7-2E45-FAF9-7C9583ECE925}"/>
              </a:ext>
            </a:extLst>
          </p:cNvPr>
          <p:cNvSpPr/>
          <p:nvPr/>
        </p:nvSpPr>
        <p:spPr>
          <a:xfrm>
            <a:off x="8053034" y="5231737"/>
            <a:ext cx="3657174" cy="128183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88900" lvl="1"/>
            <a:r>
              <a:rPr lang="en-GB" sz="18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Identify best practice; share learning / experiences; establish peer networks; proposals for future roll-out</a:t>
            </a: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E624A1F9-7341-4727-B779-24787E124BFE}"/>
              </a:ext>
            </a:extLst>
          </p:cNvPr>
          <p:cNvSpPr/>
          <p:nvPr/>
        </p:nvSpPr>
        <p:spPr>
          <a:xfrm>
            <a:off x="7554433" y="5553652"/>
            <a:ext cx="386961" cy="47093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579E0778-949C-4523-A922-FF30350AE769}"/>
              </a:ext>
            </a:extLst>
          </p:cNvPr>
          <p:cNvSpPr/>
          <p:nvPr/>
        </p:nvSpPr>
        <p:spPr>
          <a:xfrm>
            <a:off x="3096892" y="5122246"/>
            <a:ext cx="4388427" cy="6742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dirty="0">
                <a:latin typeface="Aptos" panose="020B0004020202020204" pitchFamily="34" charset="0"/>
                <a:cs typeface="Arial" panose="020B0604020202020204" pitchFamily="34" charset="0"/>
              </a:rPr>
              <a:t>Amplifying and extending the Good Business Charter approach</a:t>
            </a:r>
          </a:p>
        </p:txBody>
      </p:sp>
    </p:spTree>
    <p:extLst>
      <p:ext uri="{BB962C8B-B14F-4D97-AF65-F5344CB8AC3E}">
        <p14:creationId xmlns:p14="http://schemas.microsoft.com/office/powerpoint/2010/main" val="42667281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EF4A1-EE26-84AE-67A7-F9D25295F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B1D76F3-1111-7685-E90A-AE91E96EE156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13189C-9C7E-FDCA-6F21-244DAB3E5458}"/>
              </a:ext>
            </a:extLst>
          </p:cNvPr>
          <p:cNvSpPr txBox="1"/>
          <p:nvPr/>
        </p:nvSpPr>
        <p:spPr>
          <a:xfrm>
            <a:off x="452334" y="1751041"/>
            <a:ext cx="2330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ptos" panose="020B0004020202020204" pitchFamily="34" charset="0"/>
              </a:rPr>
              <a:t>Outcome measures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170826-FF53-2E5B-7127-85DDD10AAFDB}"/>
              </a:ext>
            </a:extLst>
          </p:cNvPr>
          <p:cNvSpPr txBox="1"/>
          <p:nvPr/>
        </p:nvSpPr>
        <p:spPr>
          <a:xfrm>
            <a:off x="2870246" y="1771601"/>
            <a:ext cx="3521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latin typeface="Aptos" panose="020B0004020202020204" pitchFamily="34" charset="0"/>
                <a:cs typeface="Arial" panose="020B0604020202020204" pitchFamily="34" charset="0"/>
              </a:rPr>
              <a:t>Positive progressions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F0DE27B-8551-1E5B-46C5-94C1AFA2F217}"/>
              </a:ext>
            </a:extLst>
          </p:cNvPr>
          <p:cNvSpPr/>
          <p:nvPr/>
        </p:nvSpPr>
        <p:spPr>
          <a:xfrm>
            <a:off x="700391" y="2266545"/>
            <a:ext cx="1663430" cy="88521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Individuals supported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601397-2E33-3F90-7871-24C9837CB5FD}"/>
              </a:ext>
            </a:extLst>
          </p:cNvPr>
          <p:cNvSpPr/>
          <p:nvPr/>
        </p:nvSpPr>
        <p:spPr>
          <a:xfrm>
            <a:off x="700391" y="3287101"/>
            <a:ext cx="1663430" cy="88521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Businesses supported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3B774E3-748F-3FFB-1274-6037C3B1F21D}"/>
              </a:ext>
            </a:extLst>
          </p:cNvPr>
          <p:cNvSpPr/>
          <p:nvPr/>
        </p:nvSpPr>
        <p:spPr>
          <a:xfrm>
            <a:off x="700391" y="4307657"/>
            <a:ext cx="1663430" cy="88521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Employees supported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90D0512-86C1-AE1F-7F4C-C1013E8EEA67}"/>
              </a:ext>
            </a:extLst>
          </p:cNvPr>
          <p:cNvSpPr/>
          <p:nvPr/>
        </p:nvSpPr>
        <p:spPr>
          <a:xfrm>
            <a:off x="2782638" y="2266545"/>
            <a:ext cx="8462536" cy="27918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87313" lvl="1" fontAlgn="t">
              <a:buClrTx/>
              <a:buSzPts val="1800"/>
            </a:pPr>
            <a:r>
              <a:rPr lang="en-GB" sz="1800" dirty="0">
                <a:latin typeface="Aptos" panose="020B0004020202020204" pitchFamily="34" charset="0"/>
                <a:cs typeface="Arial" panose="020B0604020202020204" pitchFamily="34" charset="0"/>
              </a:rPr>
              <a:t>People sustaining engagement </a:t>
            </a:r>
          </a:p>
          <a:p>
            <a:pPr marL="87313" lvl="1" fontAlgn="t"/>
            <a:r>
              <a:rPr lang="en-GB" sz="1800" dirty="0">
                <a:latin typeface="Aptos" panose="020B0004020202020204" pitchFamily="34" charset="0"/>
                <a:cs typeface="Arial" panose="020B0604020202020204" pitchFamily="34" charset="0"/>
              </a:rPr>
              <a:t>People with increased employability through development of interpersonal skills</a:t>
            </a:r>
          </a:p>
          <a:p>
            <a:pPr marL="87313" lvl="1" fontAlgn="t"/>
            <a:r>
              <a:rPr lang="en-GB" sz="1800" dirty="0">
                <a:latin typeface="Aptos" panose="020B0004020202020204" pitchFamily="34" charset="0"/>
                <a:cs typeface="Arial" panose="020B0604020202020204" pitchFamily="34" charset="0"/>
              </a:rPr>
              <a:t>People engaged in job-searching / education / learning</a:t>
            </a:r>
          </a:p>
          <a:p>
            <a:pPr marL="87313" lvl="1" fontAlgn="t"/>
            <a:r>
              <a:rPr lang="en-GB" sz="1800" dirty="0">
                <a:latin typeface="Aptos" panose="020B0004020202020204" pitchFamily="34" charset="0"/>
                <a:cs typeface="Arial" panose="020B0604020202020204" pitchFamily="34" charset="0"/>
              </a:rPr>
              <a:t>People into work experience / volunteering</a:t>
            </a:r>
          </a:p>
          <a:p>
            <a:pPr marL="87313" lvl="1" fontAlgn="t"/>
            <a:r>
              <a:rPr lang="en-GB" sz="1800" dirty="0">
                <a:latin typeface="Aptos" panose="020B0004020202020204" pitchFamily="34" charset="0"/>
                <a:cs typeface="Arial" panose="020B0604020202020204" pitchFamily="34" charset="0"/>
              </a:rPr>
              <a:t>People in employment </a:t>
            </a:r>
            <a:r>
              <a:rPr lang="en-GB" sz="1800" i="1" dirty="0">
                <a:latin typeface="Aptos" panose="020B0004020202020204" pitchFamily="34" charset="0"/>
                <a:cs typeface="Arial" panose="020B0604020202020204" pitchFamily="34" charset="0"/>
              </a:rPr>
              <a:t>(longer-term outcome) </a:t>
            </a:r>
          </a:p>
          <a:p>
            <a:pPr marL="87313" lvl="1" fontAlgn="t"/>
            <a:r>
              <a:rPr lang="en-GB" sz="1800" dirty="0">
                <a:latin typeface="Aptos" panose="020B0004020202020204" pitchFamily="34" charset="0"/>
                <a:cs typeface="Arial" panose="020B0604020202020204" pitchFamily="34" charset="0"/>
              </a:rPr>
              <a:t>People sustaining employment </a:t>
            </a:r>
            <a:r>
              <a:rPr lang="en-GB" sz="1800" i="1" dirty="0">
                <a:latin typeface="Aptos" panose="020B0004020202020204" pitchFamily="34" charset="0"/>
                <a:cs typeface="Arial" panose="020B0604020202020204" pitchFamily="34" charset="0"/>
              </a:rPr>
              <a:t>(longer-term outcome) </a:t>
            </a:r>
          </a:p>
          <a:p>
            <a:pPr marL="87313" lvl="1" fontAlgn="t"/>
            <a:r>
              <a:rPr lang="en-GB" sz="1800" dirty="0">
                <a:latin typeface="Aptos" panose="020B0004020202020204" pitchFamily="34" charset="0"/>
                <a:cs typeface="Arial" panose="020B0604020202020204" pitchFamily="34" charset="0"/>
              </a:rPr>
              <a:t>Businesses retaining workers with health conditions</a:t>
            </a:r>
          </a:p>
          <a:p>
            <a:pPr marL="87313" lvl="1" fontAlgn="t"/>
            <a:r>
              <a:rPr lang="en-GB" sz="1800" dirty="0">
                <a:latin typeface="Aptos" panose="020B0004020202020204" pitchFamily="34" charset="0"/>
                <a:cs typeface="Arial" panose="020B0604020202020204" pitchFamily="34" charset="0"/>
              </a:rPr>
              <a:t>Businesses recruiting workers previously inactive / with health conditions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EDAFE78-0D51-A933-CBC3-CCE700A44409}"/>
              </a:ext>
            </a:extLst>
          </p:cNvPr>
          <p:cNvCxnSpPr>
            <a:stCxn id="8" idx="3"/>
          </p:cNvCxnSpPr>
          <p:nvPr/>
        </p:nvCxnSpPr>
        <p:spPr>
          <a:xfrm flipV="1">
            <a:off x="2363821" y="4036979"/>
            <a:ext cx="700392" cy="713287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0A2CF8F-0F60-4C42-1EE9-1CC2B6DBF4F7}"/>
              </a:ext>
            </a:extLst>
          </p:cNvPr>
          <p:cNvCxnSpPr>
            <a:stCxn id="6" idx="3"/>
          </p:cNvCxnSpPr>
          <p:nvPr/>
        </p:nvCxnSpPr>
        <p:spPr>
          <a:xfrm>
            <a:off x="2363821" y="3729710"/>
            <a:ext cx="719847" cy="67692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ED7FF1B-E259-69DC-1F66-8E670A834FDB}"/>
              </a:ext>
            </a:extLst>
          </p:cNvPr>
          <p:cNvCxnSpPr>
            <a:stCxn id="6" idx="3"/>
          </p:cNvCxnSpPr>
          <p:nvPr/>
        </p:nvCxnSpPr>
        <p:spPr>
          <a:xfrm>
            <a:off x="2363821" y="3729710"/>
            <a:ext cx="700392" cy="885217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55CB341-E4C5-13C9-4233-DCB4BA85DC9F}"/>
              </a:ext>
            </a:extLst>
          </p:cNvPr>
          <p:cNvCxnSpPr>
            <a:stCxn id="5" idx="3"/>
          </p:cNvCxnSpPr>
          <p:nvPr/>
        </p:nvCxnSpPr>
        <p:spPr>
          <a:xfrm flipV="1">
            <a:off x="2363821" y="2684834"/>
            <a:ext cx="700392" cy="2432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3C5C0F9-A1C4-F834-C65A-159231792453}"/>
              </a:ext>
            </a:extLst>
          </p:cNvPr>
          <p:cNvCxnSpPr>
            <a:stCxn id="5" idx="3"/>
          </p:cNvCxnSpPr>
          <p:nvPr/>
        </p:nvCxnSpPr>
        <p:spPr>
          <a:xfrm>
            <a:off x="2363821" y="2709154"/>
            <a:ext cx="700392" cy="277555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7085CA5-8D0B-0793-8006-6073549D5686}"/>
              </a:ext>
            </a:extLst>
          </p:cNvPr>
          <p:cNvCxnSpPr>
            <a:stCxn id="5" idx="3"/>
          </p:cNvCxnSpPr>
          <p:nvPr/>
        </p:nvCxnSpPr>
        <p:spPr>
          <a:xfrm>
            <a:off x="2363821" y="2709154"/>
            <a:ext cx="700392" cy="577947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71352EC-649C-DB79-A2F1-E400B8EDEEA8}"/>
              </a:ext>
            </a:extLst>
          </p:cNvPr>
          <p:cNvCxnSpPr>
            <a:stCxn id="5" idx="3"/>
          </p:cNvCxnSpPr>
          <p:nvPr/>
        </p:nvCxnSpPr>
        <p:spPr>
          <a:xfrm>
            <a:off x="2363821" y="2709154"/>
            <a:ext cx="719847" cy="841124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B65612A-1901-2191-05E1-6A969FE270A9}"/>
              </a:ext>
            </a:extLst>
          </p:cNvPr>
          <p:cNvCxnSpPr>
            <a:stCxn id="5" idx="3"/>
          </p:cNvCxnSpPr>
          <p:nvPr/>
        </p:nvCxnSpPr>
        <p:spPr>
          <a:xfrm>
            <a:off x="2363821" y="2709154"/>
            <a:ext cx="700392" cy="1167447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15270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404FC-9E5D-5153-17E1-F2BEC1857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2ED3CBD-FB5A-42D9-8735-2604CA61942D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359558-A138-0B79-6398-FDBBC558705A}"/>
              </a:ext>
            </a:extLst>
          </p:cNvPr>
          <p:cNvSpPr txBox="1"/>
          <p:nvPr/>
        </p:nvSpPr>
        <p:spPr>
          <a:xfrm>
            <a:off x="364725" y="1650323"/>
            <a:ext cx="1057105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4000" dirty="0">
                <a:latin typeface="Aptos" panose="020B0004020202020204" pitchFamily="34" charset="0"/>
                <a:cs typeface="Arial" panose="020B0604020202020204" pitchFamily="34" charset="0"/>
              </a:rPr>
              <a:t>Next steps</a:t>
            </a:r>
          </a:p>
          <a:p>
            <a:pPr lvl="1"/>
            <a:endParaRPr lang="en-GB" sz="2400" dirty="0"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ptos" panose="020B0004020202020204" pitchFamily="34" charset="0"/>
                <a:cs typeface="Arial" panose="020B0604020202020204" pitchFamily="34" charset="0"/>
              </a:rPr>
              <a:t>Delivery Plan currently being finalised with DWP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ptos" panose="020B0004020202020204" pitchFamily="34" charset="0"/>
                <a:cs typeface="Arial" panose="020B0604020202020204" pitchFamily="34" charset="0"/>
              </a:rPr>
              <a:t>Anticipated approval mid-April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ptos" panose="020B0004020202020204" pitchFamily="34" charset="0"/>
                <a:cs typeface="Arial" panose="020B0604020202020204" pitchFamily="34" charset="0"/>
              </a:rPr>
              <a:t>Develop implementation plan for delivery of activity over next 12 months.</a:t>
            </a:r>
          </a:p>
          <a:p>
            <a:pPr lvl="1"/>
            <a:endParaRPr lang="en-GB" sz="2400" dirty="0">
              <a:highlight>
                <a:srgbClr val="FFFF00"/>
              </a:highlight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lvl="1"/>
            <a:endParaRPr lang="en-GB" sz="2400" dirty="0">
              <a:highlight>
                <a:srgbClr val="FFFF00"/>
              </a:highlight>
              <a:latin typeface="Aptos" panose="020B0004020202020204" pitchFamily="34" charset="0"/>
              <a:cs typeface="Arial" panose="020B0604020202020204" pitchFamily="34" charset="0"/>
            </a:endParaRPr>
          </a:p>
          <a:p>
            <a:pPr lvl="1"/>
            <a:endParaRPr lang="en-GB" dirty="0">
              <a:highlight>
                <a:srgbClr val="FFFF00"/>
              </a:highlight>
              <a:cs typeface="Arial" panose="020B0604020202020204" pitchFamily="34" charset="0"/>
            </a:endParaRPr>
          </a:p>
          <a:p>
            <a:endParaRPr lang="en-GB" sz="2400" b="1" dirty="0"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GB" sz="1800" b="1" dirty="0"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highlight>
                <a:srgbClr val="FFFF00"/>
              </a:highlight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9129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6455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F53E1-FD27-A65B-398D-66EB4065D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BD73456-E276-D789-6085-DCA0B72981D5}"/>
              </a:ext>
            </a:extLst>
          </p:cNvPr>
          <p:cNvSpPr txBox="1"/>
          <p:nvPr/>
        </p:nvSpPr>
        <p:spPr>
          <a:xfrm>
            <a:off x="391886" y="553916"/>
            <a:ext cx="10939400" cy="7587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</a:t>
            </a:r>
          </a:p>
          <a:p>
            <a:r>
              <a:rPr lang="en-GB" sz="3600" b="1" dirty="0">
                <a:solidFill>
                  <a:schemeClr val="accent1"/>
                </a:solidFill>
              </a:rPr>
              <a:t> </a:t>
            </a:r>
            <a:endParaRPr lang="en-GB" sz="2000" b="1" dirty="0">
              <a:solidFill>
                <a:schemeClr val="accent1"/>
              </a:solidFill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4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Purpose of today’s webinar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20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Feedback from stakeholder engagement event on Feb 14</a:t>
            </a:r>
            <a:r>
              <a:rPr lang="en-US" sz="2800" kern="100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Progress on Trailblazer Strategic Framework </a:t>
            </a:r>
            <a:endParaRPr lang="en-GB" sz="2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0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b="1" dirty="0">
              <a:solidFill>
                <a:schemeClr val="accent1"/>
              </a:solidFill>
            </a:endParaRPr>
          </a:p>
          <a:p>
            <a:endParaRPr lang="en-GB" b="1" dirty="0">
              <a:solidFill>
                <a:schemeClr val="accent1"/>
              </a:solidFill>
            </a:endParaRPr>
          </a:p>
          <a:p>
            <a:endParaRPr lang="en-GB" b="1" dirty="0">
              <a:solidFill>
                <a:schemeClr val="accent1"/>
              </a:solidFill>
            </a:endParaRPr>
          </a:p>
          <a:p>
            <a:endParaRPr lang="en-GB" b="1" dirty="0">
              <a:solidFill>
                <a:schemeClr val="accent1"/>
              </a:solidFill>
            </a:endParaRPr>
          </a:p>
          <a:p>
            <a:endParaRPr lang="en-GB" sz="3600" b="1" dirty="0">
              <a:solidFill>
                <a:schemeClr val="accent1"/>
              </a:solidFill>
            </a:endParaRPr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237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B8D4697-26DA-5184-7E3A-B5D642CEEC01}"/>
              </a:ext>
            </a:extLst>
          </p:cNvPr>
          <p:cNvSpPr txBox="1"/>
          <p:nvPr/>
        </p:nvSpPr>
        <p:spPr>
          <a:xfrm>
            <a:off x="641131" y="451945"/>
            <a:ext cx="862899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>
                <a:solidFill>
                  <a:schemeClr val="accent1"/>
                </a:solidFill>
              </a:rPr>
              <a:t>YNY Trailblazer Timeline</a:t>
            </a:r>
          </a:p>
          <a:p>
            <a:endParaRPr lang="en-GB"/>
          </a:p>
          <a:p>
            <a:endParaRPr lang="en-GB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CE65804A-1AD9-61B5-5B51-36CD5D0165A9}"/>
              </a:ext>
            </a:extLst>
          </p:cNvPr>
          <p:cNvSpPr/>
          <p:nvPr/>
        </p:nvSpPr>
        <p:spPr>
          <a:xfrm>
            <a:off x="315310" y="1626919"/>
            <a:ext cx="9541209" cy="331321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Jan-March 2025 Implementation phase: </a:t>
            </a:r>
          </a:p>
          <a:p>
            <a:pPr marL="3086100" lvl="6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</a:rPr>
              <a:t>Partner engagement</a:t>
            </a:r>
          </a:p>
          <a:p>
            <a:pPr marL="3086100" lvl="6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</a:rPr>
              <a:t>Data &amp; evidence base </a:t>
            </a:r>
          </a:p>
          <a:p>
            <a:pPr marL="3086100" lvl="6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</a:rPr>
              <a:t>Strategic Priorities </a:t>
            </a:r>
          </a:p>
          <a:p>
            <a:pPr marL="3086100" lvl="6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</a:rPr>
              <a:t>Evaluation framework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4AE8A3-A81A-F91D-1318-9140E0D94D63}"/>
              </a:ext>
            </a:extLst>
          </p:cNvPr>
          <p:cNvSpPr txBox="1"/>
          <p:nvPr/>
        </p:nvSpPr>
        <p:spPr>
          <a:xfrm>
            <a:off x="9963398" y="2540090"/>
            <a:ext cx="1913292" cy="1477328"/>
          </a:xfrm>
          <a:prstGeom prst="rect">
            <a:avLst/>
          </a:prstGeom>
          <a:solidFill>
            <a:schemeClr val="accent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Delivery starts</a:t>
            </a:r>
          </a:p>
          <a:p>
            <a:pPr algn="ctr"/>
            <a:r>
              <a:rPr lang="en-GB" b="1" dirty="0">
                <a:solidFill>
                  <a:schemeClr val="bg1"/>
                </a:solidFill>
              </a:rPr>
              <a:t>April 2025-March 2026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328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6B6CD-23F2-7BE5-38E9-0B76F6230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5987A32-0C06-408F-8F5E-4AB68EC730FF}"/>
              </a:ext>
            </a:extLst>
          </p:cNvPr>
          <p:cNvSpPr txBox="1"/>
          <p:nvPr/>
        </p:nvSpPr>
        <p:spPr>
          <a:xfrm>
            <a:off x="364725" y="426253"/>
            <a:ext cx="11237467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r>
              <a:rPr lang="en-US" sz="20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Feb 14</a:t>
            </a:r>
            <a:r>
              <a:rPr lang="en-US" sz="2000" b="1" baseline="30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US" sz="20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Stakeholder Engagement event </a:t>
            </a:r>
          </a:p>
          <a:p>
            <a:endParaRPr lang="en-US" sz="20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accent1"/>
                </a:solidFill>
                <a:cs typeface="Arial" panose="020B0604020202020204" pitchFamily="34" charset="0"/>
              </a:rPr>
              <a:t>Overview of the Get Britain Working Inactivity Trailblazer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Maximise the reach, effectiveness and impact of the range of existing services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Test new and innovative approaches to engaging and supporting people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Join up services</a:t>
            </a:r>
          </a:p>
          <a:p>
            <a:pPr lvl="1"/>
            <a:endParaRPr lang="en-GB" sz="20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accent1"/>
                </a:solidFill>
                <a:cs typeface="Arial" panose="020B0604020202020204" pitchFamily="34" charset="0"/>
              </a:rPr>
              <a:t>Evidence base </a:t>
            </a:r>
          </a:p>
          <a:p>
            <a:endParaRPr lang="en-US" sz="20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accent1"/>
                </a:solidFill>
                <a:cs typeface="Arial" panose="020B0604020202020204" pitchFamily="34" charset="0"/>
              </a:rPr>
              <a:t>Draft Strategic Framework </a:t>
            </a:r>
          </a:p>
          <a:p>
            <a:endParaRPr lang="en-US" sz="2000" b="1" dirty="0">
              <a:solidFill>
                <a:schemeClr val="accent1"/>
              </a:solidFill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accent1"/>
                </a:solidFill>
                <a:cs typeface="Arial" panose="020B0604020202020204" pitchFamily="34" charset="0"/>
              </a:rPr>
              <a:t>Round Table Feedback Sessions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Engaging and Supporting economically inactive people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Good Work – Supporting Employers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cs typeface="Arial" panose="020B0604020202020204" pitchFamily="34" charset="0"/>
              </a:rPr>
              <a:t>Joining Systems and services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accent1"/>
                </a:solidFill>
                <a:cs typeface="Arial" panose="020B0604020202020204" pitchFamily="34" charset="0"/>
              </a:rPr>
              <a:t>Focus Groups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225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1F8F7-D938-E7C5-0AA0-822DCDD6D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621AD45-99EE-2EF2-F158-6C03806E75CB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EAF07C-60BD-1996-B902-4428CC94C66C}"/>
              </a:ext>
            </a:extLst>
          </p:cNvPr>
          <p:cNvSpPr txBox="1"/>
          <p:nvPr/>
        </p:nvSpPr>
        <p:spPr>
          <a:xfrm>
            <a:off x="364725" y="1133356"/>
            <a:ext cx="10648059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Arial" panose="020B0604020202020204" pitchFamily="34" charset="0"/>
              </a:rPr>
              <a:t>Engaging and Supporting economically inactive people</a:t>
            </a: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HEADLINES</a:t>
            </a: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/>
              <a:t>Effective Support Models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One-to-one, trust-based key worker support is essential.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Best practices include RISE2THRIVE, NHS Individual Placement Service (IPS), Social Prescribers, and Supported Internships efforts e.g., Ambitious About Employment - City of York Council.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North Yorkshire Council’s Supported Employment Service is also effective.</a:t>
            </a:r>
          </a:p>
          <a:p>
            <a:pPr>
              <a:buNone/>
            </a:pPr>
            <a:r>
              <a:rPr lang="en-US" b="1" dirty="0"/>
              <a:t>Community Engagement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Connect with individuals in accessible settings like GP surgeries, homeless hostels, and addiction services.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VCSE and local hubs should lead support efforts but require capacity building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Rural Networks: Yorkshire’s food and farming sector is a key employment area.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None/>
            </a:pPr>
            <a:r>
              <a:rPr lang="en-US" b="1" dirty="0"/>
              <a:t>Tailored and Inclusive Support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Adapt approaches to meet the needs of different age groups and backgrounds.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Involve service users in designing their support plans.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Provide long-term programmes for harder-to-reach individuals.</a:t>
            </a: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686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91524-B20C-1C48-D22A-3906A47CF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BDD602A-E571-649F-95BC-E303C6E5FF18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1DB256-154F-6466-14BF-4B566D33BD31}"/>
              </a:ext>
            </a:extLst>
          </p:cNvPr>
          <p:cNvSpPr txBox="1"/>
          <p:nvPr/>
        </p:nvSpPr>
        <p:spPr>
          <a:xfrm>
            <a:off x="461472" y="1438730"/>
            <a:ext cx="10648059" cy="4874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Arial" panose="020B0604020202020204" pitchFamily="34" charset="0"/>
              </a:rPr>
              <a:t>Engaging and Supporting economically inactive people</a:t>
            </a: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ARE THE GAPS? 1</a:t>
            </a: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Cohorts: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Check data to ensure all groups are represented.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Support for family and parents to help the individual.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Starting with younger age group 14-16 to help with sustaining employment and education.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Lack of support for early leavers or waverers 16 to 18.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Lack of awareness of support mechanisms particularly age 50 plus.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Hardest to reach people take longer to support</a:t>
            </a:r>
            <a:r>
              <a:rPr lang="en-GB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Organisations: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Businesses need more support to help them become confident at supporting people with barriers </a:t>
            </a: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882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F5180-0663-F8C2-4069-CB03BBE8B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E962979-E25C-2131-5C32-18F66EB50817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0EF02D-D46F-14C8-7C53-6D52CA72DA83}"/>
              </a:ext>
            </a:extLst>
          </p:cNvPr>
          <p:cNvSpPr txBox="1"/>
          <p:nvPr/>
        </p:nvSpPr>
        <p:spPr>
          <a:xfrm>
            <a:off x="461472" y="1438730"/>
            <a:ext cx="10648059" cy="4829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Arial" panose="020B0604020202020204" pitchFamily="34" charset="0"/>
              </a:rPr>
              <a:t>Engaging and Supporting economically inactive people</a:t>
            </a: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ARE THE GAPS? 2</a:t>
            </a:r>
          </a:p>
          <a:p>
            <a:endParaRPr lang="en-GB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Systems, capacity and capability: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Capacity building needed for small organisations who have access to vulnerable groups. 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Build on existing relationships in local areas.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Coordination of existing support and hubs.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Provision: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Neurodiversity awareness e.g. adapted interview process to facilitate access to jobs.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Not enough support to stay in work rather than dealing with the issues when people become inactive.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Exploring self-employment needs specific support.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Look </a:t>
            </a:r>
            <a:r>
              <a:rPr lang="en-GB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 how to engage with different age cohorts i.e. connecting with different age groups requires different skills. </a:t>
            </a:r>
          </a:p>
          <a:p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882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CE1A437-8577-0F1D-380B-572EB83FE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E7BC9D5-82C8-9AAE-16E9-E80898F1A93C}"/>
              </a:ext>
            </a:extLst>
          </p:cNvPr>
          <p:cNvSpPr txBox="1"/>
          <p:nvPr/>
        </p:nvSpPr>
        <p:spPr>
          <a:xfrm>
            <a:off x="364725" y="451890"/>
            <a:ext cx="1123746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Get Britain Working – Inactivity Trailblazer </a:t>
            </a:r>
          </a:p>
          <a:p>
            <a:endParaRPr lang="en-GB" sz="2000" dirty="0"/>
          </a:p>
          <a:p>
            <a:endParaRPr lang="en-GB" sz="36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7AE879-7468-A048-9709-B5D85EEC631D}"/>
              </a:ext>
            </a:extLst>
          </p:cNvPr>
          <p:cNvSpPr txBox="1"/>
          <p:nvPr/>
        </p:nvSpPr>
        <p:spPr>
          <a:xfrm>
            <a:off x="214925" y="1590663"/>
            <a:ext cx="1147505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Build on primary care systems for work and health integration but need to avoid overloading GPs—use hubs to signpost and triage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Emphasis on prevention , self care and early intervention BUT but more needed in mental health support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Collaboration, capacity building and local partnership – link up good practice such as social prescribers, Integrated Neighbourhood Teams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Support for Good Work e.g. use anchor institutions to cascade to SMEs, promote healthy workplaces, awards etc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Fit note review could support faster return to work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3678A4-5301-F9B3-0AED-6D0AEA2D0F59}"/>
              </a:ext>
            </a:extLst>
          </p:cNvPr>
          <p:cNvSpPr txBox="1"/>
          <p:nvPr/>
        </p:nvSpPr>
        <p:spPr>
          <a:xfrm>
            <a:off x="214924" y="112899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GB" sz="2400" dirty="0">
                <a:latin typeface="Aptos" panose="020B0004020202020204" pitchFamily="34" charset="0"/>
                <a:cs typeface="Arial" panose="020B0604020202020204" pitchFamily="34" charset="0"/>
              </a:rPr>
              <a:t>Health Focus Group Highlights</a:t>
            </a:r>
          </a:p>
        </p:txBody>
      </p:sp>
    </p:spTree>
    <p:extLst>
      <p:ext uri="{BB962C8B-B14F-4D97-AF65-F5344CB8AC3E}">
        <p14:creationId xmlns:p14="http://schemas.microsoft.com/office/powerpoint/2010/main" val="259257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Y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489"/>
      </a:accent1>
      <a:accent2>
        <a:srgbClr val="347121"/>
      </a:accent2>
      <a:accent3>
        <a:srgbClr val="866243"/>
      </a:accent3>
      <a:accent4>
        <a:srgbClr val="942A86"/>
      </a:accent4>
      <a:accent5>
        <a:srgbClr val="FAC52D"/>
      </a:accent5>
      <a:accent6>
        <a:srgbClr val="70AD47"/>
      </a:accent6>
      <a:hlink>
        <a:srgbClr val="005489"/>
      </a:hlink>
      <a:folHlink>
        <a:srgbClr val="00548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89672 Combined Authority PowerPoint Widescreen_2" id="{A463A060-51A8-4A53-9308-D03160B63306}" vid="{8A2E8713-F6AC-4489-B122-6F47E3F4141E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NYC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5489"/>
    </a:accent1>
    <a:accent2>
      <a:srgbClr val="347121"/>
    </a:accent2>
    <a:accent3>
      <a:srgbClr val="866243"/>
    </a:accent3>
    <a:accent4>
      <a:srgbClr val="942A86"/>
    </a:accent4>
    <a:accent5>
      <a:srgbClr val="FAC52D"/>
    </a:accent5>
    <a:accent6>
      <a:srgbClr val="70AD47"/>
    </a:accent6>
    <a:hlink>
      <a:srgbClr val="005489"/>
    </a:hlink>
    <a:folHlink>
      <a:srgbClr val="005489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67130e-e96b-422a-a935-54d9bbd516ad">
      <Terms xmlns="http://schemas.microsoft.com/office/infopath/2007/PartnerControls"/>
    </lcf76f155ced4ddcb4097134ff3c332f>
    <TaxCatchAll xmlns="aef36d47-cec9-4c09-b00c-0f06dbdc68e5" xsi:nil="true"/>
    <Thumbnail xmlns="dc67130e-e96b-422a-a935-54d9bbd516a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779902CA4774439B045AED1163EBED" ma:contentTypeVersion="17" ma:contentTypeDescription="Create a new document." ma:contentTypeScope="" ma:versionID="62b288320ec9d32d8aa213971de43a3a">
  <xsd:schema xmlns:xsd="http://www.w3.org/2001/XMLSchema" xmlns:xs="http://www.w3.org/2001/XMLSchema" xmlns:p="http://schemas.microsoft.com/office/2006/metadata/properties" xmlns:ns2="dc67130e-e96b-422a-a935-54d9bbd516ad" xmlns:ns3="aef36d47-cec9-4c09-b00c-0f06dbdc68e5" targetNamespace="http://schemas.microsoft.com/office/2006/metadata/properties" ma:root="true" ma:fieldsID="cb6190d77d617325f6c87ea94eb0f9f9" ns2:_="" ns3:_="">
    <xsd:import namespace="dc67130e-e96b-422a-a935-54d9bbd516ad"/>
    <xsd:import namespace="aef36d47-cec9-4c09-b00c-0f06dbdc68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Thumbnail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67130e-e96b-422a-a935-54d9bbd516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ea7afa9-ec24-41b1-98b7-e010215199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Thumbnail" ma:index="23" nillable="true" ma:displayName="Thumbnail" ma:format="Thumbnail" ma:internalName="Thumbnail">
      <xsd:simpleType>
        <xsd:restriction base="dms:Unknown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36d47-cec9-4c09-b00c-0f06dbdc68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efbddc6f-a21c-45db-b4e6-6d7b48e99169}" ma:internalName="TaxCatchAll" ma:showField="CatchAllData" ma:web="aef36d47-cec9-4c09-b00c-0f06dbdc68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540594-9720-4B4C-BDD2-1D74C6F0387F}">
  <ds:schemaRefs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documentManagement/types"/>
    <ds:schemaRef ds:uri="083d1bba-c0ce-43d9-ac3b-bc319e8ab03a"/>
    <ds:schemaRef ds:uri="f8b75342-4ba7-494a-9891-1219052a6a3e"/>
    <ds:schemaRef ds:uri="http://purl.org/dc/dcmitype/"/>
    <ds:schemaRef ds:uri="dc67130e-e96b-422a-a935-54d9bbd516ad"/>
    <ds:schemaRef ds:uri="aef36d47-cec9-4c09-b00c-0f06dbdc68e5"/>
  </ds:schemaRefs>
</ds:datastoreItem>
</file>

<file path=customXml/itemProps2.xml><?xml version="1.0" encoding="utf-8"?>
<ds:datastoreItem xmlns:ds="http://schemas.openxmlformats.org/officeDocument/2006/customXml" ds:itemID="{276C895C-37E1-4EE4-BEB2-A61158C5DF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A8EC5F-58F1-4ED5-8BCD-7F2633891B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67130e-e96b-422a-a935-54d9bbd516ad"/>
    <ds:schemaRef ds:uri="aef36d47-cec9-4c09-b00c-0f06dbdc68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2376</Words>
  <Application>Microsoft Office PowerPoint</Application>
  <PresentationFormat>Widescreen</PresentationFormat>
  <Paragraphs>415</Paragraphs>
  <Slides>28</Slides>
  <Notes>18</Notes>
  <HiddenSlides>2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Aptos</vt:lpstr>
      <vt:lpstr>Aptos Display</vt:lpstr>
      <vt:lpstr>Arial</vt:lpstr>
      <vt:lpstr>Calibri</vt:lpstr>
      <vt:lpstr>Courier New</vt:lpstr>
      <vt:lpstr>Roboto</vt:lpstr>
      <vt:lpstr>Symbol</vt:lpstr>
      <vt:lpstr>Times New Roman</vt:lpstr>
      <vt:lpstr>Office Theme</vt:lpstr>
      <vt:lpstr>1_Office Theme</vt:lpstr>
      <vt:lpstr>Get Britain Working Inactivity Trailblazer Webinar   28th March 2025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North Yorkshire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Danny Brandon</dc:creator>
  <cp:lastModifiedBy>David Williams</cp:lastModifiedBy>
  <cp:revision>44</cp:revision>
  <cp:lastPrinted>2025-03-27T07:05:13Z</cp:lastPrinted>
  <dcterms:created xsi:type="dcterms:W3CDTF">2023-12-06T13:10:52Z</dcterms:created>
  <dcterms:modified xsi:type="dcterms:W3CDTF">2025-03-31T14:06:46Z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ecdfc32-7be5-4b17-9f97-00453388bdd7_Enabled">
    <vt:lpwstr>true</vt:lpwstr>
  </property>
  <property fmtid="{D5CDD505-2E9C-101B-9397-08002B2CF9AE}" pid="3" name="MSIP_Label_3ecdfc32-7be5-4b17-9f97-00453388bdd7_SetDate">
    <vt:lpwstr>2022-06-08T18:49:47Z</vt:lpwstr>
  </property>
  <property fmtid="{D5CDD505-2E9C-101B-9397-08002B2CF9AE}" pid="4" name="MSIP_Label_3ecdfc32-7be5-4b17-9f97-00453388bdd7_Method">
    <vt:lpwstr>Standard</vt:lpwstr>
  </property>
  <property fmtid="{D5CDD505-2E9C-101B-9397-08002B2CF9AE}" pid="5" name="MSIP_Label_3ecdfc32-7be5-4b17-9f97-00453388bdd7_Name">
    <vt:lpwstr>OFFICIAL</vt:lpwstr>
  </property>
  <property fmtid="{D5CDD505-2E9C-101B-9397-08002B2CF9AE}" pid="6" name="MSIP_Label_3ecdfc32-7be5-4b17-9f97-00453388bdd7_SiteId">
    <vt:lpwstr>ad3d9c73-9830-44a1-b487-e1055441c70e</vt:lpwstr>
  </property>
  <property fmtid="{D5CDD505-2E9C-101B-9397-08002B2CF9AE}" pid="7" name="MSIP_Label_3ecdfc32-7be5-4b17-9f97-00453388bdd7_ActionId">
    <vt:lpwstr>cd6ddabf-fe2f-41b7-b8b1-00005cf1a473</vt:lpwstr>
  </property>
  <property fmtid="{D5CDD505-2E9C-101B-9397-08002B2CF9AE}" pid="8" name="MSIP_Label_3ecdfc32-7be5-4b17-9f97-00453388bdd7_ContentBits">
    <vt:lpwstr>2</vt:lpwstr>
  </property>
  <property fmtid="{D5CDD505-2E9C-101B-9397-08002B2CF9AE}" pid="9" name="Order">
    <vt:r8>100</vt:r8>
  </property>
  <property fmtid="{D5CDD505-2E9C-101B-9397-08002B2CF9AE}" pid="10" name="MediaServiceImageTags">
    <vt:lpwstr/>
  </property>
  <property fmtid="{D5CDD505-2E9C-101B-9397-08002B2CF9AE}" pid="11" name="MSIP_Label_defa4170-0d19-0005-0004-bc88714345d2_Enabled">
    <vt:lpwstr>true</vt:lpwstr>
  </property>
  <property fmtid="{D5CDD505-2E9C-101B-9397-08002B2CF9AE}" pid="12" name="MSIP_Label_defa4170-0d19-0005-0004-bc88714345d2_SetDate">
    <vt:lpwstr>2024-07-12T08:47:58Z</vt:lpwstr>
  </property>
  <property fmtid="{D5CDD505-2E9C-101B-9397-08002B2CF9AE}" pid="13" name="MSIP_Label_defa4170-0d19-0005-0004-bc88714345d2_Method">
    <vt:lpwstr>Standard</vt:lpwstr>
  </property>
  <property fmtid="{D5CDD505-2E9C-101B-9397-08002B2CF9AE}" pid="14" name="MSIP_Label_defa4170-0d19-0005-0004-bc88714345d2_Name">
    <vt:lpwstr>defa4170-0d19-0005-0004-bc88714345d2</vt:lpwstr>
  </property>
  <property fmtid="{D5CDD505-2E9C-101B-9397-08002B2CF9AE}" pid="15" name="MSIP_Label_defa4170-0d19-0005-0004-bc88714345d2_SiteId">
    <vt:lpwstr>c1ae8065-d769-4047-b134-8a22b30c1c5f</vt:lpwstr>
  </property>
  <property fmtid="{D5CDD505-2E9C-101B-9397-08002B2CF9AE}" pid="16" name="MSIP_Label_defa4170-0d19-0005-0004-bc88714345d2_ActionId">
    <vt:lpwstr>1d87a8bb-3098-45b1-9780-c4496a0b706e</vt:lpwstr>
  </property>
  <property fmtid="{D5CDD505-2E9C-101B-9397-08002B2CF9AE}" pid="17" name="MSIP_Label_defa4170-0d19-0005-0004-bc88714345d2_ContentBits">
    <vt:lpwstr>0</vt:lpwstr>
  </property>
  <property fmtid="{D5CDD505-2E9C-101B-9397-08002B2CF9AE}" pid="18" name="ContentTypeId">
    <vt:lpwstr>0x010100CD779902CA4774439B045AED1163EBED</vt:lpwstr>
  </property>
</Properties>
</file>