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7" r:id="rId6"/>
    <p:sldMasterId id="2147483695" r:id="rId7"/>
    <p:sldMasterId id="2147483707" r:id="rId8"/>
    <p:sldMasterId id="2147483719" r:id="rId9"/>
    <p:sldMasterId id="2147483731" r:id="rId10"/>
  </p:sldMasterIdLst>
  <p:notesMasterIdLst>
    <p:notesMasterId r:id="rId64"/>
  </p:notesMasterIdLst>
  <p:sldIdLst>
    <p:sldId id="2147482767" r:id="rId11"/>
    <p:sldId id="256" r:id="rId12"/>
    <p:sldId id="2147482726" r:id="rId13"/>
    <p:sldId id="2147482687" r:id="rId14"/>
    <p:sldId id="2147482736" r:id="rId15"/>
    <p:sldId id="2147482698" r:id="rId16"/>
    <p:sldId id="2147482702" r:id="rId17"/>
    <p:sldId id="2147482730" r:id="rId18"/>
    <p:sldId id="343" r:id="rId19"/>
    <p:sldId id="2147482728" r:id="rId20"/>
    <p:sldId id="2147480747" r:id="rId21"/>
    <p:sldId id="2147482734" r:id="rId22"/>
    <p:sldId id="2147482737" r:id="rId23"/>
    <p:sldId id="2147471511" r:id="rId24"/>
    <p:sldId id="274" r:id="rId25"/>
    <p:sldId id="2147471491" r:id="rId26"/>
    <p:sldId id="2147471494" r:id="rId27"/>
    <p:sldId id="1515" r:id="rId28"/>
    <p:sldId id="1514" r:id="rId29"/>
    <p:sldId id="272" r:id="rId30"/>
    <p:sldId id="1517" r:id="rId31"/>
    <p:sldId id="1518" r:id="rId32"/>
    <p:sldId id="2147471512" r:id="rId33"/>
    <p:sldId id="2147471514" r:id="rId34"/>
    <p:sldId id="1519" r:id="rId35"/>
    <p:sldId id="2147471510" r:id="rId36"/>
    <p:sldId id="263" r:id="rId37"/>
    <p:sldId id="2147482738" r:id="rId38"/>
    <p:sldId id="257" r:id="rId39"/>
    <p:sldId id="258" r:id="rId40"/>
    <p:sldId id="259" r:id="rId41"/>
    <p:sldId id="261" r:id="rId42"/>
    <p:sldId id="264" r:id="rId43"/>
    <p:sldId id="2147482739" r:id="rId44"/>
    <p:sldId id="283" r:id="rId45"/>
    <p:sldId id="269" r:id="rId46"/>
    <p:sldId id="286" r:id="rId47"/>
    <p:sldId id="284" r:id="rId48"/>
    <p:sldId id="285" r:id="rId49"/>
    <p:sldId id="2147482740" r:id="rId50"/>
    <p:sldId id="280" r:id="rId51"/>
    <p:sldId id="277" r:id="rId52"/>
    <p:sldId id="281" r:id="rId53"/>
    <p:sldId id="282" r:id="rId54"/>
    <p:sldId id="273" r:id="rId55"/>
    <p:sldId id="276" r:id="rId56"/>
    <p:sldId id="2147471516" r:id="rId57"/>
    <p:sldId id="2147471517" r:id="rId58"/>
    <p:sldId id="2147482742" r:id="rId59"/>
    <p:sldId id="2147471518" r:id="rId60"/>
    <p:sldId id="278" r:id="rId61"/>
    <p:sldId id="2147471519" r:id="rId62"/>
    <p:sldId id="279"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48"/>
    <a:srgbClr val="34C68A"/>
    <a:srgbClr val="007E78"/>
    <a:srgbClr val="0378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5" d="100"/>
          <a:sy n="55" d="100"/>
        </p:scale>
        <p:origin x="1096" y="9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DF1F3F-0B36-498C-BFBE-2B1E56FA7050}"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4097A924-18F7-469F-871E-8D7C2C7EDFED}">
      <dgm:prSet phldrT="[Text]" custT="1"/>
      <dgm:spPr>
        <a:solidFill>
          <a:schemeClr val="accent6">
            <a:lumMod val="75000"/>
          </a:schemeClr>
        </a:solidFill>
      </dgm:spPr>
      <dgm:t>
        <a:bodyPr anchor="t"/>
        <a:lstStyle/>
        <a:p>
          <a:pPr algn="ctr">
            <a:buFont typeface="Wingdings" panose="05000000000000000000" pitchFamily="2" charset="2"/>
            <a:buChar char="Ø"/>
          </a:pPr>
          <a:endParaRPr lang="en-GB" sz="1400" b="1" dirty="0">
            <a:latin typeface="Roboto" panose="02000000000000000000" pitchFamily="2" charset="0"/>
            <a:ea typeface="Roboto" panose="02000000000000000000" pitchFamily="2" charset="0"/>
            <a:cs typeface="Roboto" panose="02000000000000000000" pitchFamily="2" charset="0"/>
          </a:endParaRPr>
        </a:p>
        <a:p>
          <a:pPr algn="ctr">
            <a:buFont typeface="Wingdings" panose="05000000000000000000" pitchFamily="2" charset="2"/>
            <a:buChar char="Ø"/>
          </a:pPr>
          <a:r>
            <a:rPr lang="en-GB" sz="1400" b="1" dirty="0">
              <a:latin typeface="Roboto" panose="02000000000000000000" pitchFamily="2" charset="0"/>
              <a:ea typeface="Roboto" panose="02000000000000000000" pitchFamily="2" charset="0"/>
              <a:cs typeface="Roboto" panose="02000000000000000000" pitchFamily="2" charset="0"/>
            </a:rPr>
            <a:t>FEBRUARY</a:t>
          </a:r>
        </a:p>
        <a:p>
          <a:pPr algn="ctr">
            <a:buFont typeface="Wingdings" panose="05000000000000000000" pitchFamily="2" charset="2"/>
            <a:buChar char="Ø"/>
          </a:pPr>
          <a:r>
            <a:rPr lang="en-GB" sz="1400" dirty="0">
              <a:latin typeface="Roboto" panose="02000000000000000000" pitchFamily="2" charset="0"/>
              <a:ea typeface="Roboto" panose="02000000000000000000" pitchFamily="2" charset="0"/>
              <a:cs typeface="Roboto" panose="02000000000000000000" pitchFamily="2" charset="0"/>
            </a:rPr>
            <a:t>Stakeholder Event: Work, Health and Skills</a:t>
          </a:r>
          <a:endParaRPr lang="en-GB" sz="1400" dirty="0"/>
        </a:p>
      </dgm:t>
    </dgm:pt>
    <dgm:pt modelId="{EFF6BB47-9D24-4F78-8D68-778DE8C93E86}" type="parTrans" cxnId="{71639B3E-B5C6-4C8D-8CE6-6B3A184D56AE}">
      <dgm:prSet/>
      <dgm:spPr/>
      <dgm:t>
        <a:bodyPr/>
        <a:lstStyle/>
        <a:p>
          <a:endParaRPr lang="en-GB"/>
        </a:p>
      </dgm:t>
    </dgm:pt>
    <dgm:pt modelId="{1FED7983-EBEA-41C7-A73A-6403EBE9BFFE}" type="sibTrans" cxnId="{71639B3E-B5C6-4C8D-8CE6-6B3A184D56AE}">
      <dgm:prSet/>
      <dgm:spPr/>
      <dgm:t>
        <a:bodyPr/>
        <a:lstStyle/>
        <a:p>
          <a:endParaRPr lang="en-GB"/>
        </a:p>
      </dgm:t>
    </dgm:pt>
    <dgm:pt modelId="{5F641AC8-B1B2-47B7-A0BB-E05870B5A3A9}">
      <dgm:prSet phldrT="[Text]" custT="1"/>
      <dgm:spPr>
        <a:solidFill>
          <a:schemeClr val="accent6">
            <a:lumMod val="75000"/>
          </a:schemeClr>
        </a:solidFill>
      </dgm:spPr>
      <dgm:t>
        <a:bodyPr/>
        <a:lstStyle/>
        <a:p>
          <a:r>
            <a:rPr lang="en-GB" sz="1400" b="1" dirty="0">
              <a:latin typeface="Roboto" panose="02000000000000000000" pitchFamily="2" charset="0"/>
              <a:ea typeface="Roboto" panose="02000000000000000000" pitchFamily="2" charset="0"/>
              <a:cs typeface="Roboto" panose="02000000000000000000" pitchFamily="2" charset="0"/>
            </a:rPr>
            <a:t>APRIL</a:t>
          </a:r>
        </a:p>
        <a:p>
          <a:r>
            <a:rPr lang="en-GB" sz="1400" dirty="0">
              <a:latin typeface="Roboto" panose="02000000000000000000" pitchFamily="2" charset="0"/>
              <a:ea typeface="Roboto" panose="02000000000000000000" pitchFamily="2" charset="0"/>
              <a:cs typeface="Roboto" panose="02000000000000000000" pitchFamily="2" charset="0"/>
            </a:rPr>
            <a:t> YNYCA Skills &amp; Employability Working Group (SEWG) </a:t>
          </a:r>
        </a:p>
        <a:p>
          <a:r>
            <a:rPr lang="en-GB" sz="1400" dirty="0">
              <a:latin typeface="Roboto" panose="02000000000000000000" pitchFamily="2" charset="0"/>
              <a:ea typeface="Roboto" panose="02000000000000000000" pitchFamily="2" charset="0"/>
              <a:cs typeface="Roboto" panose="02000000000000000000" pitchFamily="2" charset="0"/>
            </a:rPr>
            <a:t>Task &amp;Finish Group on skills and GYNYWP </a:t>
          </a:r>
        </a:p>
      </dgm:t>
    </dgm:pt>
    <dgm:pt modelId="{446E70C5-2F1B-4B53-89F6-E0B7B4A882B6}" type="parTrans" cxnId="{D0D85979-738B-4B48-8E1D-4FB4A375BFDE}">
      <dgm:prSet/>
      <dgm:spPr/>
      <dgm:t>
        <a:bodyPr/>
        <a:lstStyle/>
        <a:p>
          <a:endParaRPr lang="en-GB"/>
        </a:p>
      </dgm:t>
    </dgm:pt>
    <dgm:pt modelId="{2F6D5C49-C352-423C-85A2-9A506F94DF72}" type="sibTrans" cxnId="{D0D85979-738B-4B48-8E1D-4FB4A375BFDE}">
      <dgm:prSet/>
      <dgm:spPr/>
      <dgm:t>
        <a:bodyPr/>
        <a:lstStyle/>
        <a:p>
          <a:endParaRPr lang="en-GB"/>
        </a:p>
      </dgm:t>
    </dgm:pt>
    <dgm:pt modelId="{B0C054F1-9D43-4711-AE3B-413A48B24004}">
      <dgm:prSet phldrT="[Text]" custT="1"/>
      <dgm:spPr>
        <a:solidFill>
          <a:schemeClr val="accent6">
            <a:lumMod val="75000"/>
          </a:schemeClr>
        </a:solidFill>
      </dgm:spPr>
      <dgm:t>
        <a:bodyPr/>
        <a:lstStyle/>
        <a:p>
          <a:r>
            <a:rPr lang="en-GB" sz="1400" b="1" dirty="0">
              <a:latin typeface="Roboto" panose="02000000000000000000" pitchFamily="2" charset="0"/>
              <a:ea typeface="Roboto" panose="02000000000000000000" pitchFamily="2" charset="0"/>
              <a:cs typeface="Roboto" panose="02000000000000000000" pitchFamily="2" charset="0"/>
            </a:rPr>
            <a:t>JUNE</a:t>
          </a:r>
        </a:p>
        <a:p>
          <a:r>
            <a:rPr lang="en-GB" sz="1400" dirty="0">
              <a:latin typeface="Roboto" panose="02000000000000000000" pitchFamily="2" charset="0"/>
              <a:ea typeface="Roboto" panose="02000000000000000000" pitchFamily="2" charset="0"/>
              <a:cs typeface="Roboto" panose="02000000000000000000" pitchFamily="2" charset="0"/>
            </a:rPr>
            <a:t>Establish GYNYW Steering Group</a:t>
          </a:r>
        </a:p>
        <a:p>
          <a:r>
            <a:rPr lang="en-GB" sz="1400" dirty="0">
              <a:latin typeface="Roboto" panose="02000000000000000000" pitchFamily="2" charset="0"/>
              <a:ea typeface="Roboto" panose="02000000000000000000" pitchFamily="2" charset="0"/>
              <a:cs typeface="Roboto" panose="02000000000000000000" pitchFamily="2" charset="0"/>
            </a:rPr>
            <a:t>Submission of Plan template to DWP</a:t>
          </a:r>
        </a:p>
      </dgm:t>
    </dgm:pt>
    <dgm:pt modelId="{1F7EED31-EF42-4182-97A5-118B2C7A644C}" type="parTrans" cxnId="{01F96049-C212-43F2-A4C4-09926D07F988}">
      <dgm:prSet/>
      <dgm:spPr/>
      <dgm:t>
        <a:bodyPr/>
        <a:lstStyle/>
        <a:p>
          <a:endParaRPr lang="en-GB"/>
        </a:p>
      </dgm:t>
    </dgm:pt>
    <dgm:pt modelId="{0526D5A6-5E99-443F-9D5B-B34D3A9BBA07}" type="sibTrans" cxnId="{01F96049-C212-43F2-A4C4-09926D07F988}">
      <dgm:prSet/>
      <dgm:spPr/>
      <dgm:t>
        <a:bodyPr/>
        <a:lstStyle/>
        <a:p>
          <a:endParaRPr lang="en-GB"/>
        </a:p>
      </dgm:t>
    </dgm:pt>
    <dgm:pt modelId="{8BF89F87-6768-411D-8B87-9D4756E633E9}">
      <dgm:prSet custT="1"/>
      <dgm:spPr>
        <a:solidFill>
          <a:schemeClr val="accent6">
            <a:lumMod val="75000"/>
          </a:schemeClr>
        </a:solidFill>
      </dgm:spPr>
      <dgm:t>
        <a:bodyPr/>
        <a:lstStyle/>
        <a:p>
          <a:r>
            <a:rPr lang="en-GB" sz="1400" b="1" dirty="0">
              <a:latin typeface="Roboto" panose="02000000000000000000" pitchFamily="2" charset="0"/>
              <a:ea typeface="Roboto" panose="02000000000000000000" pitchFamily="2" charset="0"/>
              <a:cs typeface="Roboto" panose="02000000000000000000" pitchFamily="2" charset="0"/>
            </a:rPr>
            <a:t>JULY-SEPTEMBER</a:t>
          </a:r>
        </a:p>
        <a:p>
          <a:r>
            <a:rPr lang="en-GB" sz="1400" dirty="0">
              <a:latin typeface="Roboto" panose="02000000000000000000" pitchFamily="2" charset="0"/>
              <a:ea typeface="Roboto" panose="02000000000000000000" pitchFamily="2" charset="0"/>
              <a:cs typeface="Roboto" panose="02000000000000000000" pitchFamily="2" charset="0"/>
            </a:rPr>
            <a:t>SEWG meeting to discuss Plan</a:t>
          </a:r>
        </a:p>
        <a:p>
          <a:r>
            <a:rPr lang="en-GB" sz="1400" dirty="0">
              <a:latin typeface="Roboto" panose="02000000000000000000" pitchFamily="2" charset="0"/>
              <a:ea typeface="Roboto" panose="02000000000000000000" pitchFamily="2" charset="0"/>
              <a:cs typeface="Roboto" panose="02000000000000000000" pitchFamily="2" charset="0"/>
            </a:rPr>
            <a:t>Engagement with CA Business Board </a:t>
          </a:r>
        </a:p>
      </dgm:t>
    </dgm:pt>
    <dgm:pt modelId="{33292F61-3267-4A74-9BF8-B895F52B3C4D}" type="parTrans" cxnId="{77CC385F-0672-48AF-B983-7C96823CD907}">
      <dgm:prSet/>
      <dgm:spPr/>
      <dgm:t>
        <a:bodyPr/>
        <a:lstStyle/>
        <a:p>
          <a:endParaRPr lang="en-GB"/>
        </a:p>
      </dgm:t>
    </dgm:pt>
    <dgm:pt modelId="{643AAC6F-2371-4E51-BF86-A1EB61303DC6}" type="sibTrans" cxnId="{77CC385F-0672-48AF-B983-7C96823CD907}">
      <dgm:prSet/>
      <dgm:spPr/>
      <dgm:t>
        <a:bodyPr/>
        <a:lstStyle/>
        <a:p>
          <a:endParaRPr lang="en-GB"/>
        </a:p>
      </dgm:t>
    </dgm:pt>
    <dgm:pt modelId="{99A4783B-6AE7-4095-A792-78CA1B3FDA9D}">
      <dgm:prSet custT="1"/>
      <dgm:spPr>
        <a:solidFill>
          <a:schemeClr val="accent6">
            <a:lumMod val="75000"/>
          </a:schemeClr>
        </a:solidFill>
      </dgm:spPr>
      <dgm:t>
        <a:bodyPr/>
        <a:lstStyle/>
        <a:p>
          <a:r>
            <a:rPr lang="en-GB" sz="1400" b="1" dirty="0">
              <a:latin typeface="Roboto" panose="02000000000000000000" pitchFamily="2" charset="0"/>
              <a:ea typeface="Roboto" panose="02000000000000000000" pitchFamily="2" charset="0"/>
              <a:cs typeface="Roboto" panose="02000000000000000000" pitchFamily="2" charset="0"/>
            </a:rPr>
            <a:t>OCTOBER-NOVEMBER</a:t>
          </a:r>
        </a:p>
        <a:p>
          <a:r>
            <a:rPr lang="en-GB" sz="1400" dirty="0">
              <a:latin typeface="Roboto" panose="02000000000000000000" pitchFamily="2" charset="0"/>
              <a:ea typeface="Roboto" panose="02000000000000000000" pitchFamily="2" charset="0"/>
              <a:cs typeface="Roboto" panose="02000000000000000000" pitchFamily="2" charset="0"/>
            </a:rPr>
            <a:t>Plan sign off by CA and partners</a:t>
          </a:r>
        </a:p>
        <a:p>
          <a:endParaRPr lang="en-GB" sz="1600" dirty="0"/>
        </a:p>
      </dgm:t>
    </dgm:pt>
    <dgm:pt modelId="{12C3717A-F247-436B-8A36-228A68CFEC20}" type="parTrans" cxnId="{B346B241-7E51-4011-9623-F6DCCB2ABF46}">
      <dgm:prSet/>
      <dgm:spPr/>
      <dgm:t>
        <a:bodyPr/>
        <a:lstStyle/>
        <a:p>
          <a:endParaRPr lang="en-GB"/>
        </a:p>
      </dgm:t>
    </dgm:pt>
    <dgm:pt modelId="{20DBBA9A-627B-4F51-AEB4-42D8BBCC22F7}" type="sibTrans" cxnId="{B346B241-7E51-4011-9623-F6DCCB2ABF46}">
      <dgm:prSet/>
      <dgm:spPr/>
      <dgm:t>
        <a:bodyPr/>
        <a:lstStyle/>
        <a:p>
          <a:endParaRPr lang="en-GB"/>
        </a:p>
      </dgm:t>
    </dgm:pt>
    <dgm:pt modelId="{F01EE312-0B62-498A-9240-A457709857B9}">
      <dgm:prSet custT="1"/>
      <dgm:spPr>
        <a:solidFill>
          <a:schemeClr val="accent6">
            <a:lumMod val="75000"/>
          </a:schemeClr>
        </a:solidFill>
      </dgm:spPr>
      <dgm:t>
        <a:bodyPr/>
        <a:lstStyle/>
        <a:p>
          <a:r>
            <a:rPr lang="en-GB" sz="1400" b="1" dirty="0">
              <a:latin typeface="Roboto" panose="02000000000000000000" pitchFamily="2" charset="0"/>
              <a:ea typeface="Roboto" panose="02000000000000000000" pitchFamily="2" charset="0"/>
              <a:cs typeface="Roboto" panose="02000000000000000000" pitchFamily="2" charset="0"/>
            </a:rPr>
            <a:t>DECEMBER</a:t>
          </a:r>
        </a:p>
        <a:p>
          <a:r>
            <a:rPr lang="en-GB" sz="1400" b="0" dirty="0">
              <a:latin typeface="Roboto" panose="02000000000000000000" pitchFamily="2" charset="0"/>
              <a:ea typeface="Roboto" panose="02000000000000000000" pitchFamily="2" charset="0"/>
              <a:cs typeface="Roboto" panose="02000000000000000000" pitchFamily="2" charset="0"/>
            </a:rPr>
            <a:t>Launch and publication of the Plan and first meeting of Good Work, Health &amp; Skills Forum </a:t>
          </a:r>
        </a:p>
        <a:p>
          <a:endParaRPr lang="en-GB" sz="1300" dirty="0"/>
        </a:p>
      </dgm:t>
    </dgm:pt>
    <dgm:pt modelId="{D3F4C718-CA4D-491B-B4C8-7E30EA4BD861}" type="parTrans" cxnId="{B982852A-4471-4C5D-9124-F6D5ADDB9A9C}">
      <dgm:prSet/>
      <dgm:spPr/>
      <dgm:t>
        <a:bodyPr/>
        <a:lstStyle/>
        <a:p>
          <a:endParaRPr lang="en-GB"/>
        </a:p>
      </dgm:t>
    </dgm:pt>
    <dgm:pt modelId="{AB7F320E-7552-46A1-83F6-5AE1BD3CE0CE}" type="sibTrans" cxnId="{B982852A-4471-4C5D-9124-F6D5ADDB9A9C}">
      <dgm:prSet/>
      <dgm:spPr/>
      <dgm:t>
        <a:bodyPr/>
        <a:lstStyle/>
        <a:p>
          <a:endParaRPr lang="en-GB"/>
        </a:p>
      </dgm:t>
    </dgm:pt>
    <dgm:pt modelId="{267CF99F-BB7B-40C1-8F42-C0D50F2BBFEC}" type="pres">
      <dgm:prSet presAssocID="{BBDF1F3F-0B36-498C-BFBE-2B1E56FA7050}" presName="Name0" presStyleCnt="0">
        <dgm:presLayoutVars>
          <dgm:dir/>
          <dgm:resizeHandles val="exact"/>
        </dgm:presLayoutVars>
      </dgm:prSet>
      <dgm:spPr/>
    </dgm:pt>
    <dgm:pt modelId="{F5ED3AFB-9646-4B6C-965D-0DF414D7DD48}" type="pres">
      <dgm:prSet presAssocID="{4097A924-18F7-469F-871E-8D7C2C7EDFED}" presName="node" presStyleLbl="node1" presStyleIdx="0" presStyleCnt="6" custScaleX="140490">
        <dgm:presLayoutVars>
          <dgm:bulletEnabled val="1"/>
        </dgm:presLayoutVars>
      </dgm:prSet>
      <dgm:spPr/>
    </dgm:pt>
    <dgm:pt modelId="{DE6D9743-2288-4413-93A7-9BCB686330E8}" type="pres">
      <dgm:prSet presAssocID="{1FED7983-EBEA-41C7-A73A-6403EBE9BFFE}" presName="sibTrans" presStyleLbl="sibTrans2D1" presStyleIdx="0" presStyleCnt="5"/>
      <dgm:spPr/>
    </dgm:pt>
    <dgm:pt modelId="{26368FF5-3AE5-4DD0-98FF-5A7AF2E770C2}" type="pres">
      <dgm:prSet presAssocID="{1FED7983-EBEA-41C7-A73A-6403EBE9BFFE}" presName="connectorText" presStyleLbl="sibTrans2D1" presStyleIdx="0" presStyleCnt="5"/>
      <dgm:spPr/>
    </dgm:pt>
    <dgm:pt modelId="{B730F616-F8D3-41D8-86A6-8FA1F7A4E179}" type="pres">
      <dgm:prSet presAssocID="{5F641AC8-B1B2-47B7-A0BB-E05870B5A3A9}" presName="node" presStyleLbl="node1" presStyleIdx="1" presStyleCnt="6" custScaleX="157533">
        <dgm:presLayoutVars>
          <dgm:bulletEnabled val="1"/>
        </dgm:presLayoutVars>
      </dgm:prSet>
      <dgm:spPr/>
    </dgm:pt>
    <dgm:pt modelId="{44C4CC51-B78C-4FAC-8481-666112B591F3}" type="pres">
      <dgm:prSet presAssocID="{2F6D5C49-C352-423C-85A2-9A506F94DF72}" presName="sibTrans" presStyleLbl="sibTrans2D1" presStyleIdx="1" presStyleCnt="5"/>
      <dgm:spPr/>
    </dgm:pt>
    <dgm:pt modelId="{AC02ED3B-82C0-48AA-AEB4-4C91C5D3CDA5}" type="pres">
      <dgm:prSet presAssocID="{2F6D5C49-C352-423C-85A2-9A506F94DF72}" presName="connectorText" presStyleLbl="sibTrans2D1" presStyleIdx="1" presStyleCnt="5"/>
      <dgm:spPr/>
    </dgm:pt>
    <dgm:pt modelId="{98667D35-40C7-439A-BA0E-08384F9980DD}" type="pres">
      <dgm:prSet presAssocID="{B0C054F1-9D43-4711-AE3B-413A48B24004}" presName="node" presStyleLbl="node1" presStyleIdx="2" presStyleCnt="6" custScaleX="149904">
        <dgm:presLayoutVars>
          <dgm:bulletEnabled val="1"/>
        </dgm:presLayoutVars>
      </dgm:prSet>
      <dgm:spPr/>
    </dgm:pt>
    <dgm:pt modelId="{78461C97-6402-4CBD-90EA-BF07658993D8}" type="pres">
      <dgm:prSet presAssocID="{0526D5A6-5E99-443F-9D5B-B34D3A9BBA07}" presName="sibTrans" presStyleLbl="sibTrans2D1" presStyleIdx="2" presStyleCnt="5"/>
      <dgm:spPr/>
    </dgm:pt>
    <dgm:pt modelId="{BD7D62B6-C53A-4143-8293-EFB7F29CA76A}" type="pres">
      <dgm:prSet presAssocID="{0526D5A6-5E99-443F-9D5B-B34D3A9BBA07}" presName="connectorText" presStyleLbl="sibTrans2D1" presStyleIdx="2" presStyleCnt="5"/>
      <dgm:spPr/>
    </dgm:pt>
    <dgm:pt modelId="{DE011C13-6DC7-4BC3-9EFC-DABC5ADEE9D3}" type="pres">
      <dgm:prSet presAssocID="{8BF89F87-6768-411D-8B87-9D4756E633E9}" presName="node" presStyleLbl="node1" presStyleIdx="3" presStyleCnt="6" custScaleX="148457" custScaleY="105098">
        <dgm:presLayoutVars>
          <dgm:bulletEnabled val="1"/>
        </dgm:presLayoutVars>
      </dgm:prSet>
      <dgm:spPr/>
    </dgm:pt>
    <dgm:pt modelId="{458B6AF4-5DFA-40DE-9EBF-BF68503354FF}" type="pres">
      <dgm:prSet presAssocID="{643AAC6F-2371-4E51-BF86-A1EB61303DC6}" presName="sibTrans" presStyleLbl="sibTrans2D1" presStyleIdx="3" presStyleCnt="5"/>
      <dgm:spPr/>
    </dgm:pt>
    <dgm:pt modelId="{680A9CB3-ECFE-4F8A-BC34-5BC7975CD2E8}" type="pres">
      <dgm:prSet presAssocID="{643AAC6F-2371-4E51-BF86-A1EB61303DC6}" presName="connectorText" presStyleLbl="sibTrans2D1" presStyleIdx="3" presStyleCnt="5"/>
      <dgm:spPr/>
    </dgm:pt>
    <dgm:pt modelId="{F9E0B0E1-F32C-4143-A1B8-658927819D57}" type="pres">
      <dgm:prSet presAssocID="{99A4783B-6AE7-4095-A792-78CA1B3FDA9D}" presName="node" presStyleLbl="node1" presStyleIdx="4" presStyleCnt="6" custScaleX="132555" custScaleY="105813">
        <dgm:presLayoutVars>
          <dgm:bulletEnabled val="1"/>
        </dgm:presLayoutVars>
      </dgm:prSet>
      <dgm:spPr/>
    </dgm:pt>
    <dgm:pt modelId="{DACC5722-C0AF-46B4-B11E-FF014923D88A}" type="pres">
      <dgm:prSet presAssocID="{20DBBA9A-627B-4F51-AEB4-42D8BBCC22F7}" presName="sibTrans" presStyleLbl="sibTrans2D1" presStyleIdx="4" presStyleCnt="5"/>
      <dgm:spPr/>
    </dgm:pt>
    <dgm:pt modelId="{21FDF515-076A-42AE-939D-F76FE04AD972}" type="pres">
      <dgm:prSet presAssocID="{20DBBA9A-627B-4F51-AEB4-42D8BBCC22F7}" presName="connectorText" presStyleLbl="sibTrans2D1" presStyleIdx="4" presStyleCnt="5"/>
      <dgm:spPr/>
    </dgm:pt>
    <dgm:pt modelId="{8231FC80-928F-4D2D-BD78-FCCB65ABA98E}" type="pres">
      <dgm:prSet presAssocID="{F01EE312-0B62-498A-9240-A457709857B9}" presName="node" presStyleLbl="node1" presStyleIdx="5" presStyleCnt="6" custScaleX="155433" custScaleY="109015">
        <dgm:presLayoutVars>
          <dgm:bulletEnabled val="1"/>
        </dgm:presLayoutVars>
      </dgm:prSet>
      <dgm:spPr/>
    </dgm:pt>
  </dgm:ptLst>
  <dgm:cxnLst>
    <dgm:cxn modelId="{A9CA8900-2BB2-40A0-AF81-58BAB8B503BE}" type="presOf" srcId="{5F641AC8-B1B2-47B7-A0BB-E05870B5A3A9}" destId="{B730F616-F8D3-41D8-86A6-8FA1F7A4E179}" srcOrd="0" destOrd="0" presId="urn:microsoft.com/office/officeart/2005/8/layout/process1"/>
    <dgm:cxn modelId="{81597704-9E60-48AE-ADD3-5F2A9070D372}" type="presOf" srcId="{4097A924-18F7-469F-871E-8D7C2C7EDFED}" destId="{F5ED3AFB-9646-4B6C-965D-0DF414D7DD48}" srcOrd="0" destOrd="0" presId="urn:microsoft.com/office/officeart/2005/8/layout/process1"/>
    <dgm:cxn modelId="{AD1EB211-A006-45F5-8027-66CD3C6B4AB0}" type="presOf" srcId="{0526D5A6-5E99-443F-9D5B-B34D3A9BBA07}" destId="{78461C97-6402-4CBD-90EA-BF07658993D8}" srcOrd="0" destOrd="0" presId="urn:microsoft.com/office/officeart/2005/8/layout/process1"/>
    <dgm:cxn modelId="{7A7CD326-0CEB-4ADD-8E08-ED978C51C75B}" type="presOf" srcId="{20DBBA9A-627B-4F51-AEB4-42D8BBCC22F7}" destId="{DACC5722-C0AF-46B4-B11E-FF014923D88A}" srcOrd="0" destOrd="0" presId="urn:microsoft.com/office/officeart/2005/8/layout/process1"/>
    <dgm:cxn modelId="{2E95EC28-3A6D-489C-9749-3A0239A24143}" type="presOf" srcId="{99A4783B-6AE7-4095-A792-78CA1B3FDA9D}" destId="{F9E0B0E1-F32C-4143-A1B8-658927819D57}" srcOrd="0" destOrd="0" presId="urn:microsoft.com/office/officeart/2005/8/layout/process1"/>
    <dgm:cxn modelId="{B982852A-4471-4C5D-9124-F6D5ADDB9A9C}" srcId="{BBDF1F3F-0B36-498C-BFBE-2B1E56FA7050}" destId="{F01EE312-0B62-498A-9240-A457709857B9}" srcOrd="5" destOrd="0" parTransId="{D3F4C718-CA4D-491B-B4C8-7E30EA4BD861}" sibTransId="{AB7F320E-7552-46A1-83F6-5AE1BD3CE0CE}"/>
    <dgm:cxn modelId="{F9DBFE38-34E4-455B-AD0D-D1B6CA555AA9}" type="presOf" srcId="{0526D5A6-5E99-443F-9D5B-B34D3A9BBA07}" destId="{BD7D62B6-C53A-4143-8293-EFB7F29CA76A}" srcOrd="1" destOrd="0" presId="urn:microsoft.com/office/officeart/2005/8/layout/process1"/>
    <dgm:cxn modelId="{71639B3E-B5C6-4C8D-8CE6-6B3A184D56AE}" srcId="{BBDF1F3F-0B36-498C-BFBE-2B1E56FA7050}" destId="{4097A924-18F7-469F-871E-8D7C2C7EDFED}" srcOrd="0" destOrd="0" parTransId="{EFF6BB47-9D24-4F78-8D68-778DE8C93E86}" sibTransId="{1FED7983-EBEA-41C7-A73A-6403EBE9BFFE}"/>
    <dgm:cxn modelId="{8C888C5D-D736-46FA-B65A-4CDC0A2263CD}" type="presOf" srcId="{643AAC6F-2371-4E51-BF86-A1EB61303DC6}" destId="{458B6AF4-5DFA-40DE-9EBF-BF68503354FF}" srcOrd="0" destOrd="0" presId="urn:microsoft.com/office/officeart/2005/8/layout/process1"/>
    <dgm:cxn modelId="{77CC385F-0672-48AF-B983-7C96823CD907}" srcId="{BBDF1F3F-0B36-498C-BFBE-2B1E56FA7050}" destId="{8BF89F87-6768-411D-8B87-9D4756E633E9}" srcOrd="3" destOrd="0" parTransId="{33292F61-3267-4A74-9BF8-B895F52B3C4D}" sibTransId="{643AAC6F-2371-4E51-BF86-A1EB61303DC6}"/>
    <dgm:cxn modelId="{B346B241-7E51-4011-9623-F6DCCB2ABF46}" srcId="{BBDF1F3F-0B36-498C-BFBE-2B1E56FA7050}" destId="{99A4783B-6AE7-4095-A792-78CA1B3FDA9D}" srcOrd="4" destOrd="0" parTransId="{12C3717A-F247-436B-8A36-228A68CFEC20}" sibTransId="{20DBBA9A-627B-4F51-AEB4-42D8BBCC22F7}"/>
    <dgm:cxn modelId="{D2DF4942-DD76-4E0B-B2D8-C9C1AA18B14C}" type="presOf" srcId="{F01EE312-0B62-498A-9240-A457709857B9}" destId="{8231FC80-928F-4D2D-BD78-FCCB65ABA98E}" srcOrd="0" destOrd="0" presId="urn:microsoft.com/office/officeart/2005/8/layout/process1"/>
    <dgm:cxn modelId="{01F96049-C212-43F2-A4C4-09926D07F988}" srcId="{BBDF1F3F-0B36-498C-BFBE-2B1E56FA7050}" destId="{B0C054F1-9D43-4711-AE3B-413A48B24004}" srcOrd="2" destOrd="0" parTransId="{1F7EED31-EF42-4182-97A5-118B2C7A644C}" sibTransId="{0526D5A6-5E99-443F-9D5B-B34D3A9BBA07}"/>
    <dgm:cxn modelId="{D3086E4C-26C5-48D0-A3C0-E855F404D0A3}" type="presOf" srcId="{B0C054F1-9D43-4711-AE3B-413A48B24004}" destId="{98667D35-40C7-439A-BA0E-08384F9980DD}" srcOrd="0" destOrd="0" presId="urn:microsoft.com/office/officeart/2005/8/layout/process1"/>
    <dgm:cxn modelId="{593D8A51-16DD-43A6-A58D-B6169156AA51}" type="presOf" srcId="{1FED7983-EBEA-41C7-A73A-6403EBE9BFFE}" destId="{DE6D9743-2288-4413-93A7-9BCB686330E8}" srcOrd="0" destOrd="0" presId="urn:microsoft.com/office/officeart/2005/8/layout/process1"/>
    <dgm:cxn modelId="{D0D85979-738B-4B48-8E1D-4FB4A375BFDE}" srcId="{BBDF1F3F-0B36-498C-BFBE-2B1E56FA7050}" destId="{5F641AC8-B1B2-47B7-A0BB-E05870B5A3A9}" srcOrd="1" destOrd="0" parTransId="{446E70C5-2F1B-4B53-89F6-E0B7B4A882B6}" sibTransId="{2F6D5C49-C352-423C-85A2-9A506F94DF72}"/>
    <dgm:cxn modelId="{6B0F24A5-54EE-4B3D-B87E-7F885DC7631C}" type="presOf" srcId="{2F6D5C49-C352-423C-85A2-9A506F94DF72}" destId="{44C4CC51-B78C-4FAC-8481-666112B591F3}" srcOrd="0" destOrd="0" presId="urn:microsoft.com/office/officeart/2005/8/layout/process1"/>
    <dgm:cxn modelId="{A1AF11B2-AE22-405D-BD3D-8610545DF03D}" type="presOf" srcId="{2F6D5C49-C352-423C-85A2-9A506F94DF72}" destId="{AC02ED3B-82C0-48AA-AEB4-4C91C5D3CDA5}" srcOrd="1" destOrd="0" presId="urn:microsoft.com/office/officeart/2005/8/layout/process1"/>
    <dgm:cxn modelId="{13E51DBD-CB68-4987-A67F-34256D665D06}" type="presOf" srcId="{1FED7983-EBEA-41C7-A73A-6403EBE9BFFE}" destId="{26368FF5-3AE5-4DD0-98FF-5A7AF2E770C2}" srcOrd="1" destOrd="0" presId="urn:microsoft.com/office/officeart/2005/8/layout/process1"/>
    <dgm:cxn modelId="{64830AF5-7B62-4028-976D-C2B7910557B8}" type="presOf" srcId="{8BF89F87-6768-411D-8B87-9D4756E633E9}" destId="{DE011C13-6DC7-4BC3-9EFC-DABC5ADEE9D3}" srcOrd="0" destOrd="0" presId="urn:microsoft.com/office/officeart/2005/8/layout/process1"/>
    <dgm:cxn modelId="{C4653CF9-C4EB-442B-B179-E47BACCEA47A}" type="presOf" srcId="{BBDF1F3F-0B36-498C-BFBE-2B1E56FA7050}" destId="{267CF99F-BB7B-40C1-8F42-C0D50F2BBFEC}" srcOrd="0" destOrd="0" presId="urn:microsoft.com/office/officeart/2005/8/layout/process1"/>
    <dgm:cxn modelId="{EF7C9EFB-FFD7-4CCE-9212-323035AD5113}" type="presOf" srcId="{643AAC6F-2371-4E51-BF86-A1EB61303DC6}" destId="{680A9CB3-ECFE-4F8A-BC34-5BC7975CD2E8}" srcOrd="1" destOrd="0" presId="urn:microsoft.com/office/officeart/2005/8/layout/process1"/>
    <dgm:cxn modelId="{6344F4FC-1E06-46E9-A95E-7C0A17F2243C}" type="presOf" srcId="{20DBBA9A-627B-4F51-AEB4-42D8BBCC22F7}" destId="{21FDF515-076A-42AE-939D-F76FE04AD972}" srcOrd="1" destOrd="0" presId="urn:microsoft.com/office/officeart/2005/8/layout/process1"/>
    <dgm:cxn modelId="{790E4299-9336-4246-B610-3E4CC1F73541}" type="presParOf" srcId="{267CF99F-BB7B-40C1-8F42-C0D50F2BBFEC}" destId="{F5ED3AFB-9646-4B6C-965D-0DF414D7DD48}" srcOrd="0" destOrd="0" presId="urn:microsoft.com/office/officeart/2005/8/layout/process1"/>
    <dgm:cxn modelId="{AA5AD0C1-52CB-4499-85F8-16DB8DF8DC44}" type="presParOf" srcId="{267CF99F-BB7B-40C1-8F42-C0D50F2BBFEC}" destId="{DE6D9743-2288-4413-93A7-9BCB686330E8}" srcOrd="1" destOrd="0" presId="urn:microsoft.com/office/officeart/2005/8/layout/process1"/>
    <dgm:cxn modelId="{7F9CDBB8-824F-4381-A969-688B303FA905}" type="presParOf" srcId="{DE6D9743-2288-4413-93A7-9BCB686330E8}" destId="{26368FF5-3AE5-4DD0-98FF-5A7AF2E770C2}" srcOrd="0" destOrd="0" presId="urn:microsoft.com/office/officeart/2005/8/layout/process1"/>
    <dgm:cxn modelId="{1B8C5B61-1C13-422D-8295-FCE7A222DCE8}" type="presParOf" srcId="{267CF99F-BB7B-40C1-8F42-C0D50F2BBFEC}" destId="{B730F616-F8D3-41D8-86A6-8FA1F7A4E179}" srcOrd="2" destOrd="0" presId="urn:microsoft.com/office/officeart/2005/8/layout/process1"/>
    <dgm:cxn modelId="{587BFB95-85D6-493C-B061-B6F1D801ECF3}" type="presParOf" srcId="{267CF99F-BB7B-40C1-8F42-C0D50F2BBFEC}" destId="{44C4CC51-B78C-4FAC-8481-666112B591F3}" srcOrd="3" destOrd="0" presId="urn:microsoft.com/office/officeart/2005/8/layout/process1"/>
    <dgm:cxn modelId="{5681D32A-B743-45DF-8AA6-6E113069A083}" type="presParOf" srcId="{44C4CC51-B78C-4FAC-8481-666112B591F3}" destId="{AC02ED3B-82C0-48AA-AEB4-4C91C5D3CDA5}" srcOrd="0" destOrd="0" presId="urn:microsoft.com/office/officeart/2005/8/layout/process1"/>
    <dgm:cxn modelId="{80C6DF1F-05FB-4C98-9E0D-DE1CF79D142F}" type="presParOf" srcId="{267CF99F-BB7B-40C1-8F42-C0D50F2BBFEC}" destId="{98667D35-40C7-439A-BA0E-08384F9980DD}" srcOrd="4" destOrd="0" presId="urn:microsoft.com/office/officeart/2005/8/layout/process1"/>
    <dgm:cxn modelId="{85C36632-36E7-48A1-885F-46E93A09DCD2}" type="presParOf" srcId="{267CF99F-BB7B-40C1-8F42-C0D50F2BBFEC}" destId="{78461C97-6402-4CBD-90EA-BF07658993D8}" srcOrd="5" destOrd="0" presId="urn:microsoft.com/office/officeart/2005/8/layout/process1"/>
    <dgm:cxn modelId="{1E48C25D-DCEF-4B1F-BBEC-5EBC42764DC6}" type="presParOf" srcId="{78461C97-6402-4CBD-90EA-BF07658993D8}" destId="{BD7D62B6-C53A-4143-8293-EFB7F29CA76A}" srcOrd="0" destOrd="0" presId="urn:microsoft.com/office/officeart/2005/8/layout/process1"/>
    <dgm:cxn modelId="{0634D537-B4DE-42A3-83DB-9D64DD774AD8}" type="presParOf" srcId="{267CF99F-BB7B-40C1-8F42-C0D50F2BBFEC}" destId="{DE011C13-6DC7-4BC3-9EFC-DABC5ADEE9D3}" srcOrd="6" destOrd="0" presId="urn:microsoft.com/office/officeart/2005/8/layout/process1"/>
    <dgm:cxn modelId="{82D9D421-C07A-4405-B94A-02F4BD5ADA20}" type="presParOf" srcId="{267CF99F-BB7B-40C1-8F42-C0D50F2BBFEC}" destId="{458B6AF4-5DFA-40DE-9EBF-BF68503354FF}" srcOrd="7" destOrd="0" presId="urn:microsoft.com/office/officeart/2005/8/layout/process1"/>
    <dgm:cxn modelId="{49682140-82E6-49FF-8805-72A4B90147BF}" type="presParOf" srcId="{458B6AF4-5DFA-40DE-9EBF-BF68503354FF}" destId="{680A9CB3-ECFE-4F8A-BC34-5BC7975CD2E8}" srcOrd="0" destOrd="0" presId="urn:microsoft.com/office/officeart/2005/8/layout/process1"/>
    <dgm:cxn modelId="{F4AF2938-51DF-47F7-8F95-8014198A55CE}" type="presParOf" srcId="{267CF99F-BB7B-40C1-8F42-C0D50F2BBFEC}" destId="{F9E0B0E1-F32C-4143-A1B8-658927819D57}" srcOrd="8" destOrd="0" presId="urn:microsoft.com/office/officeart/2005/8/layout/process1"/>
    <dgm:cxn modelId="{0DC8B80B-C0FF-42C3-A3B1-6C18240FF0C5}" type="presParOf" srcId="{267CF99F-BB7B-40C1-8F42-C0D50F2BBFEC}" destId="{DACC5722-C0AF-46B4-B11E-FF014923D88A}" srcOrd="9" destOrd="0" presId="urn:microsoft.com/office/officeart/2005/8/layout/process1"/>
    <dgm:cxn modelId="{2664151B-09F6-48AF-90E9-E870656AF43F}" type="presParOf" srcId="{DACC5722-C0AF-46B4-B11E-FF014923D88A}" destId="{21FDF515-076A-42AE-939D-F76FE04AD972}" srcOrd="0" destOrd="0" presId="urn:microsoft.com/office/officeart/2005/8/layout/process1"/>
    <dgm:cxn modelId="{6841A51C-8FDD-4AAE-BA75-66D974914709}" type="presParOf" srcId="{267CF99F-BB7B-40C1-8F42-C0D50F2BBFEC}" destId="{8231FC80-928F-4D2D-BD78-FCCB65ABA98E}" srcOrd="10"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7861E8-B303-4F09-A5AE-CBE9BAC7335B}" type="doc">
      <dgm:prSet loTypeId="urn:microsoft.com/office/officeart/2005/8/layout/cycle8" loCatId="cycle" qsTypeId="urn:microsoft.com/office/officeart/2005/8/quickstyle/simple1" qsCatId="simple" csTypeId="urn:microsoft.com/office/officeart/2005/8/colors/accent3_3" csCatId="accent3" phldr="1"/>
      <dgm:spPr/>
    </dgm:pt>
    <dgm:pt modelId="{98247B9B-7803-4EA0-AF1E-4B122D59A2C5}">
      <dgm:prSet phldrT="[Text]" custT="1"/>
      <dgm:spPr>
        <a:solidFill>
          <a:schemeClr val="accent6">
            <a:lumMod val="60000"/>
            <a:lumOff val="40000"/>
          </a:schemeClr>
        </a:solidFill>
      </dgm:spPr>
      <dgm:t>
        <a:bodyPr/>
        <a:lstStyle/>
        <a:p>
          <a:r>
            <a:rPr lang="en-GB" sz="1600" b="1" dirty="0"/>
            <a:t>Engaging &amp; supporting  people</a:t>
          </a:r>
        </a:p>
        <a:p>
          <a:r>
            <a:rPr lang="en-GB" sz="1600" b="1" dirty="0"/>
            <a:t>£4.3M</a:t>
          </a:r>
        </a:p>
        <a:p>
          <a:endParaRPr lang="en-GB" sz="1400" dirty="0"/>
        </a:p>
      </dgm:t>
    </dgm:pt>
    <dgm:pt modelId="{BD8475E3-445A-41AC-AC30-AA0FA9DFBE1C}" type="parTrans" cxnId="{634864F7-FCAA-4792-BBAC-31A29AAE8BAC}">
      <dgm:prSet/>
      <dgm:spPr/>
      <dgm:t>
        <a:bodyPr/>
        <a:lstStyle/>
        <a:p>
          <a:endParaRPr lang="en-GB"/>
        </a:p>
      </dgm:t>
    </dgm:pt>
    <dgm:pt modelId="{F2639DCC-0F1A-4F41-AC78-8E7374981356}" type="sibTrans" cxnId="{634864F7-FCAA-4792-BBAC-31A29AAE8BAC}">
      <dgm:prSet/>
      <dgm:spPr/>
      <dgm:t>
        <a:bodyPr/>
        <a:lstStyle/>
        <a:p>
          <a:endParaRPr lang="en-GB"/>
        </a:p>
      </dgm:t>
    </dgm:pt>
    <dgm:pt modelId="{25608138-2D98-42AD-B26F-57D51429855A}">
      <dgm:prSet phldrT="[Text]" custT="1"/>
      <dgm:spPr>
        <a:solidFill>
          <a:schemeClr val="accent6">
            <a:lumMod val="75000"/>
          </a:schemeClr>
        </a:solidFill>
      </dgm:spPr>
      <dgm:t>
        <a:bodyPr/>
        <a:lstStyle/>
        <a:p>
          <a:r>
            <a:rPr lang="en-GB" sz="1600" b="1" dirty="0"/>
            <a:t>Joining up systems &amp; Services </a:t>
          </a:r>
        </a:p>
        <a:p>
          <a:r>
            <a:rPr lang="en-GB" sz="1600" b="1" dirty="0"/>
            <a:t>£2.5M</a:t>
          </a:r>
        </a:p>
        <a:p>
          <a:endParaRPr lang="en-GB" sz="1400" dirty="0"/>
        </a:p>
      </dgm:t>
    </dgm:pt>
    <dgm:pt modelId="{5D1EF9D8-FC0E-4027-B0B3-2FDAA0F180EF}" type="parTrans" cxnId="{2C90495E-32B5-4BEA-9C05-D10743D151A1}">
      <dgm:prSet/>
      <dgm:spPr/>
      <dgm:t>
        <a:bodyPr/>
        <a:lstStyle/>
        <a:p>
          <a:endParaRPr lang="en-GB"/>
        </a:p>
      </dgm:t>
    </dgm:pt>
    <dgm:pt modelId="{988FAE84-C34D-4746-AF6E-580A804E4724}" type="sibTrans" cxnId="{2C90495E-32B5-4BEA-9C05-D10743D151A1}">
      <dgm:prSet/>
      <dgm:spPr/>
      <dgm:t>
        <a:bodyPr/>
        <a:lstStyle/>
        <a:p>
          <a:endParaRPr lang="en-GB"/>
        </a:p>
      </dgm:t>
    </dgm:pt>
    <dgm:pt modelId="{FBAB00C7-D5A5-4A7A-9948-5AA41FC9EAF4}">
      <dgm:prSet phldrT="[Text]" custT="1"/>
      <dgm:spPr>
        <a:solidFill>
          <a:schemeClr val="accent6">
            <a:lumMod val="40000"/>
            <a:lumOff val="60000"/>
          </a:schemeClr>
        </a:solidFill>
      </dgm:spPr>
      <dgm:t>
        <a:bodyPr/>
        <a:lstStyle/>
        <a:p>
          <a:r>
            <a:rPr lang="en-GB" sz="1600" b="1" dirty="0"/>
            <a:t>Good Work (supporting employers)</a:t>
          </a:r>
        </a:p>
        <a:p>
          <a:r>
            <a:rPr lang="en-GB" sz="1600" b="1" dirty="0"/>
            <a:t>£3.2M</a:t>
          </a:r>
        </a:p>
        <a:p>
          <a:endParaRPr lang="en-GB" sz="1400" dirty="0"/>
        </a:p>
      </dgm:t>
    </dgm:pt>
    <dgm:pt modelId="{06F9E0BA-C956-4335-99C7-18FF5A815A87}" type="parTrans" cxnId="{73D9AB11-3760-4C00-AA81-E5D132A3F14A}">
      <dgm:prSet/>
      <dgm:spPr/>
      <dgm:t>
        <a:bodyPr/>
        <a:lstStyle/>
        <a:p>
          <a:endParaRPr lang="en-GB"/>
        </a:p>
      </dgm:t>
    </dgm:pt>
    <dgm:pt modelId="{9E14D402-9850-47EF-9287-CBBEAA30CA4C}" type="sibTrans" cxnId="{73D9AB11-3760-4C00-AA81-E5D132A3F14A}">
      <dgm:prSet/>
      <dgm:spPr/>
      <dgm:t>
        <a:bodyPr/>
        <a:lstStyle/>
        <a:p>
          <a:endParaRPr lang="en-GB"/>
        </a:p>
      </dgm:t>
    </dgm:pt>
    <dgm:pt modelId="{7BF103D6-6521-4AAA-B740-EDB8F4A2D669}" type="pres">
      <dgm:prSet presAssocID="{077861E8-B303-4F09-A5AE-CBE9BAC7335B}" presName="compositeShape" presStyleCnt="0">
        <dgm:presLayoutVars>
          <dgm:chMax val="7"/>
          <dgm:dir/>
          <dgm:resizeHandles val="exact"/>
        </dgm:presLayoutVars>
      </dgm:prSet>
      <dgm:spPr/>
    </dgm:pt>
    <dgm:pt modelId="{3E30B7ED-9753-4F36-AFA7-059140870905}" type="pres">
      <dgm:prSet presAssocID="{077861E8-B303-4F09-A5AE-CBE9BAC7335B}" presName="wedge1" presStyleLbl="node1" presStyleIdx="0" presStyleCnt="3"/>
      <dgm:spPr/>
    </dgm:pt>
    <dgm:pt modelId="{BBFF1319-62EE-41C4-89ED-2AAD867352AB}" type="pres">
      <dgm:prSet presAssocID="{077861E8-B303-4F09-A5AE-CBE9BAC7335B}" presName="dummy1a" presStyleCnt="0"/>
      <dgm:spPr/>
    </dgm:pt>
    <dgm:pt modelId="{1E2FD63F-E1C8-462C-89E9-5BE39CD5E017}" type="pres">
      <dgm:prSet presAssocID="{077861E8-B303-4F09-A5AE-CBE9BAC7335B}" presName="dummy1b" presStyleCnt="0"/>
      <dgm:spPr/>
    </dgm:pt>
    <dgm:pt modelId="{2986C4D8-9976-4849-B378-DD5D7585CFDA}" type="pres">
      <dgm:prSet presAssocID="{077861E8-B303-4F09-A5AE-CBE9BAC7335B}" presName="wedge1Tx" presStyleLbl="node1" presStyleIdx="0" presStyleCnt="3">
        <dgm:presLayoutVars>
          <dgm:chMax val="0"/>
          <dgm:chPref val="0"/>
          <dgm:bulletEnabled val="1"/>
        </dgm:presLayoutVars>
      </dgm:prSet>
      <dgm:spPr/>
    </dgm:pt>
    <dgm:pt modelId="{C688125B-DC8D-4204-B3C7-47FCA24F484C}" type="pres">
      <dgm:prSet presAssocID="{077861E8-B303-4F09-A5AE-CBE9BAC7335B}" presName="wedge2" presStyleLbl="node1" presStyleIdx="1" presStyleCnt="3"/>
      <dgm:spPr/>
    </dgm:pt>
    <dgm:pt modelId="{2EAB223A-38E2-43BF-A7FB-B6432E70C01D}" type="pres">
      <dgm:prSet presAssocID="{077861E8-B303-4F09-A5AE-CBE9BAC7335B}" presName="dummy2a" presStyleCnt="0"/>
      <dgm:spPr/>
    </dgm:pt>
    <dgm:pt modelId="{E90FE265-6348-477D-9322-22947584EDAB}" type="pres">
      <dgm:prSet presAssocID="{077861E8-B303-4F09-A5AE-CBE9BAC7335B}" presName="dummy2b" presStyleCnt="0"/>
      <dgm:spPr/>
    </dgm:pt>
    <dgm:pt modelId="{FEE1E32C-B72D-4802-B2C7-139BE513B93D}" type="pres">
      <dgm:prSet presAssocID="{077861E8-B303-4F09-A5AE-CBE9BAC7335B}" presName="wedge2Tx" presStyleLbl="node1" presStyleIdx="1" presStyleCnt="3">
        <dgm:presLayoutVars>
          <dgm:chMax val="0"/>
          <dgm:chPref val="0"/>
          <dgm:bulletEnabled val="1"/>
        </dgm:presLayoutVars>
      </dgm:prSet>
      <dgm:spPr/>
    </dgm:pt>
    <dgm:pt modelId="{33CCC3A5-9E0E-49AC-B07B-B507779F5700}" type="pres">
      <dgm:prSet presAssocID="{077861E8-B303-4F09-A5AE-CBE9BAC7335B}" presName="wedge3" presStyleLbl="node1" presStyleIdx="2" presStyleCnt="3"/>
      <dgm:spPr/>
    </dgm:pt>
    <dgm:pt modelId="{1BBF8FEE-9183-4351-9881-3D33D6DF0EA3}" type="pres">
      <dgm:prSet presAssocID="{077861E8-B303-4F09-A5AE-CBE9BAC7335B}" presName="dummy3a" presStyleCnt="0"/>
      <dgm:spPr/>
    </dgm:pt>
    <dgm:pt modelId="{42CF0F2D-C49C-4BEA-921A-B76AD6E689AE}" type="pres">
      <dgm:prSet presAssocID="{077861E8-B303-4F09-A5AE-CBE9BAC7335B}" presName="dummy3b" presStyleCnt="0"/>
      <dgm:spPr/>
    </dgm:pt>
    <dgm:pt modelId="{999B0288-CC5D-4FFC-9AFD-0C8F5950BDF8}" type="pres">
      <dgm:prSet presAssocID="{077861E8-B303-4F09-A5AE-CBE9BAC7335B}" presName="wedge3Tx" presStyleLbl="node1" presStyleIdx="2" presStyleCnt="3">
        <dgm:presLayoutVars>
          <dgm:chMax val="0"/>
          <dgm:chPref val="0"/>
          <dgm:bulletEnabled val="1"/>
        </dgm:presLayoutVars>
      </dgm:prSet>
      <dgm:spPr/>
    </dgm:pt>
    <dgm:pt modelId="{1C98B3FB-D276-4CE5-A1CF-6835C85CC747}" type="pres">
      <dgm:prSet presAssocID="{F2639DCC-0F1A-4F41-AC78-8E7374981356}" presName="arrowWedge1" presStyleLbl="fgSibTrans2D1" presStyleIdx="0" presStyleCnt="3"/>
      <dgm:spPr/>
    </dgm:pt>
    <dgm:pt modelId="{FF3C4CBE-9F17-48EC-8BDF-CC7AFF242791}" type="pres">
      <dgm:prSet presAssocID="{988FAE84-C34D-4746-AF6E-580A804E4724}" presName="arrowWedge2" presStyleLbl="fgSibTrans2D1" presStyleIdx="1" presStyleCnt="3"/>
      <dgm:spPr/>
    </dgm:pt>
    <dgm:pt modelId="{CFABE33E-62D7-410C-9387-06367F33598B}" type="pres">
      <dgm:prSet presAssocID="{9E14D402-9850-47EF-9287-CBBEAA30CA4C}" presName="arrowWedge3" presStyleLbl="fgSibTrans2D1" presStyleIdx="2" presStyleCnt="3" custLinFactNeighborX="625" custLinFactNeighborY="1250"/>
      <dgm:spPr/>
    </dgm:pt>
  </dgm:ptLst>
  <dgm:cxnLst>
    <dgm:cxn modelId="{F33F2106-FD44-4307-9666-679168A9983A}" type="presOf" srcId="{FBAB00C7-D5A5-4A7A-9948-5AA41FC9EAF4}" destId="{999B0288-CC5D-4FFC-9AFD-0C8F5950BDF8}" srcOrd="1" destOrd="0" presId="urn:microsoft.com/office/officeart/2005/8/layout/cycle8"/>
    <dgm:cxn modelId="{73D9AB11-3760-4C00-AA81-E5D132A3F14A}" srcId="{077861E8-B303-4F09-A5AE-CBE9BAC7335B}" destId="{FBAB00C7-D5A5-4A7A-9948-5AA41FC9EAF4}" srcOrd="2" destOrd="0" parTransId="{06F9E0BA-C956-4335-99C7-18FF5A815A87}" sibTransId="{9E14D402-9850-47EF-9287-CBBEAA30CA4C}"/>
    <dgm:cxn modelId="{C7584831-AEC0-40CF-993B-90C2F3E05461}" type="presOf" srcId="{98247B9B-7803-4EA0-AF1E-4B122D59A2C5}" destId="{2986C4D8-9976-4849-B378-DD5D7585CFDA}" srcOrd="1" destOrd="0" presId="urn:microsoft.com/office/officeart/2005/8/layout/cycle8"/>
    <dgm:cxn modelId="{532CEB5D-7A1D-45F7-8036-FC08F79B9A13}" type="presOf" srcId="{FBAB00C7-D5A5-4A7A-9948-5AA41FC9EAF4}" destId="{33CCC3A5-9E0E-49AC-B07B-B507779F5700}" srcOrd="0" destOrd="0" presId="urn:microsoft.com/office/officeart/2005/8/layout/cycle8"/>
    <dgm:cxn modelId="{2C90495E-32B5-4BEA-9C05-D10743D151A1}" srcId="{077861E8-B303-4F09-A5AE-CBE9BAC7335B}" destId="{25608138-2D98-42AD-B26F-57D51429855A}" srcOrd="1" destOrd="0" parTransId="{5D1EF9D8-FC0E-4027-B0B3-2FDAA0F180EF}" sibTransId="{988FAE84-C34D-4746-AF6E-580A804E4724}"/>
    <dgm:cxn modelId="{EE222741-FF92-42CA-AFFA-12DDEB3D8B76}" type="presOf" srcId="{077861E8-B303-4F09-A5AE-CBE9BAC7335B}" destId="{7BF103D6-6521-4AAA-B740-EDB8F4A2D669}" srcOrd="0" destOrd="0" presId="urn:microsoft.com/office/officeart/2005/8/layout/cycle8"/>
    <dgm:cxn modelId="{55458A50-5399-43FA-812B-0AB0ACC0CA72}" type="presOf" srcId="{98247B9B-7803-4EA0-AF1E-4B122D59A2C5}" destId="{3E30B7ED-9753-4F36-AFA7-059140870905}" srcOrd="0" destOrd="0" presId="urn:microsoft.com/office/officeart/2005/8/layout/cycle8"/>
    <dgm:cxn modelId="{E30B0EA1-50D7-4358-AD88-1EA300D0353D}" type="presOf" srcId="{25608138-2D98-42AD-B26F-57D51429855A}" destId="{FEE1E32C-B72D-4802-B2C7-139BE513B93D}" srcOrd="1" destOrd="0" presId="urn:microsoft.com/office/officeart/2005/8/layout/cycle8"/>
    <dgm:cxn modelId="{634864F7-FCAA-4792-BBAC-31A29AAE8BAC}" srcId="{077861E8-B303-4F09-A5AE-CBE9BAC7335B}" destId="{98247B9B-7803-4EA0-AF1E-4B122D59A2C5}" srcOrd="0" destOrd="0" parTransId="{BD8475E3-445A-41AC-AC30-AA0FA9DFBE1C}" sibTransId="{F2639DCC-0F1A-4F41-AC78-8E7374981356}"/>
    <dgm:cxn modelId="{DD2F1DFF-F4FB-453B-AA0D-3FA827A43986}" type="presOf" srcId="{25608138-2D98-42AD-B26F-57D51429855A}" destId="{C688125B-DC8D-4204-B3C7-47FCA24F484C}" srcOrd="0" destOrd="0" presId="urn:microsoft.com/office/officeart/2005/8/layout/cycle8"/>
    <dgm:cxn modelId="{DD90B027-3A1D-4FA7-8126-13ABC50A92E9}" type="presParOf" srcId="{7BF103D6-6521-4AAA-B740-EDB8F4A2D669}" destId="{3E30B7ED-9753-4F36-AFA7-059140870905}" srcOrd="0" destOrd="0" presId="urn:microsoft.com/office/officeart/2005/8/layout/cycle8"/>
    <dgm:cxn modelId="{AA97612E-0B7D-4CB6-B815-DF7F097FC130}" type="presParOf" srcId="{7BF103D6-6521-4AAA-B740-EDB8F4A2D669}" destId="{BBFF1319-62EE-41C4-89ED-2AAD867352AB}" srcOrd="1" destOrd="0" presId="urn:microsoft.com/office/officeart/2005/8/layout/cycle8"/>
    <dgm:cxn modelId="{5E7B71B6-03D2-4E71-8B58-6745D83D921D}" type="presParOf" srcId="{7BF103D6-6521-4AAA-B740-EDB8F4A2D669}" destId="{1E2FD63F-E1C8-462C-89E9-5BE39CD5E017}" srcOrd="2" destOrd="0" presId="urn:microsoft.com/office/officeart/2005/8/layout/cycle8"/>
    <dgm:cxn modelId="{B50B9B53-3101-4D97-88A7-3D5AF9EAEE78}" type="presParOf" srcId="{7BF103D6-6521-4AAA-B740-EDB8F4A2D669}" destId="{2986C4D8-9976-4849-B378-DD5D7585CFDA}" srcOrd="3" destOrd="0" presId="urn:microsoft.com/office/officeart/2005/8/layout/cycle8"/>
    <dgm:cxn modelId="{BB86D248-A79D-4EE6-BE8E-7A658E0CF6EC}" type="presParOf" srcId="{7BF103D6-6521-4AAA-B740-EDB8F4A2D669}" destId="{C688125B-DC8D-4204-B3C7-47FCA24F484C}" srcOrd="4" destOrd="0" presId="urn:microsoft.com/office/officeart/2005/8/layout/cycle8"/>
    <dgm:cxn modelId="{9CE7D90D-4111-4B12-A363-FC1300C93AAF}" type="presParOf" srcId="{7BF103D6-6521-4AAA-B740-EDB8F4A2D669}" destId="{2EAB223A-38E2-43BF-A7FB-B6432E70C01D}" srcOrd="5" destOrd="0" presId="urn:microsoft.com/office/officeart/2005/8/layout/cycle8"/>
    <dgm:cxn modelId="{882401DE-7C8B-4DE0-BF65-713AF81EC337}" type="presParOf" srcId="{7BF103D6-6521-4AAA-B740-EDB8F4A2D669}" destId="{E90FE265-6348-477D-9322-22947584EDAB}" srcOrd="6" destOrd="0" presId="urn:microsoft.com/office/officeart/2005/8/layout/cycle8"/>
    <dgm:cxn modelId="{EFB5F376-E159-41D3-B90A-8EDAC5D46F00}" type="presParOf" srcId="{7BF103D6-6521-4AAA-B740-EDB8F4A2D669}" destId="{FEE1E32C-B72D-4802-B2C7-139BE513B93D}" srcOrd="7" destOrd="0" presId="urn:microsoft.com/office/officeart/2005/8/layout/cycle8"/>
    <dgm:cxn modelId="{4CCE5BC9-3351-4D85-B1DB-73363A3B6665}" type="presParOf" srcId="{7BF103D6-6521-4AAA-B740-EDB8F4A2D669}" destId="{33CCC3A5-9E0E-49AC-B07B-B507779F5700}" srcOrd="8" destOrd="0" presId="urn:microsoft.com/office/officeart/2005/8/layout/cycle8"/>
    <dgm:cxn modelId="{4D13F08E-5C93-4030-AD8F-388F02EFFCD3}" type="presParOf" srcId="{7BF103D6-6521-4AAA-B740-EDB8F4A2D669}" destId="{1BBF8FEE-9183-4351-9881-3D33D6DF0EA3}" srcOrd="9" destOrd="0" presId="urn:microsoft.com/office/officeart/2005/8/layout/cycle8"/>
    <dgm:cxn modelId="{6D5D8211-C9E5-4B30-88D5-AC73F1C97320}" type="presParOf" srcId="{7BF103D6-6521-4AAA-B740-EDB8F4A2D669}" destId="{42CF0F2D-C49C-4BEA-921A-B76AD6E689AE}" srcOrd="10" destOrd="0" presId="urn:microsoft.com/office/officeart/2005/8/layout/cycle8"/>
    <dgm:cxn modelId="{BF19C5CA-1ADF-44BA-AE8D-968721B570BC}" type="presParOf" srcId="{7BF103D6-6521-4AAA-B740-EDB8F4A2D669}" destId="{999B0288-CC5D-4FFC-9AFD-0C8F5950BDF8}" srcOrd="11" destOrd="0" presId="urn:microsoft.com/office/officeart/2005/8/layout/cycle8"/>
    <dgm:cxn modelId="{EA45D0F4-7509-436B-9717-7B0A7AB4E614}" type="presParOf" srcId="{7BF103D6-6521-4AAA-B740-EDB8F4A2D669}" destId="{1C98B3FB-D276-4CE5-A1CF-6835C85CC747}" srcOrd="12" destOrd="0" presId="urn:microsoft.com/office/officeart/2005/8/layout/cycle8"/>
    <dgm:cxn modelId="{A9D2EC8D-D04B-474A-ADA4-7DE8EAC8E6D0}" type="presParOf" srcId="{7BF103D6-6521-4AAA-B740-EDB8F4A2D669}" destId="{FF3C4CBE-9F17-48EC-8BDF-CC7AFF242791}" srcOrd="13" destOrd="0" presId="urn:microsoft.com/office/officeart/2005/8/layout/cycle8"/>
    <dgm:cxn modelId="{20A90F06-8906-4B53-9973-96B5900E2189}" type="presParOf" srcId="{7BF103D6-6521-4AAA-B740-EDB8F4A2D669}" destId="{CFABE33E-62D7-410C-9387-06367F33598B}"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7861E8-B303-4F09-A5AE-CBE9BAC7335B}" type="doc">
      <dgm:prSet loTypeId="urn:microsoft.com/office/officeart/2005/8/layout/cycle8" loCatId="cycle" qsTypeId="urn:microsoft.com/office/officeart/2005/8/quickstyle/simple1" qsCatId="simple" csTypeId="urn:microsoft.com/office/officeart/2005/8/colors/accent3_3" csCatId="accent3" phldr="1"/>
      <dgm:spPr/>
    </dgm:pt>
    <dgm:pt modelId="{98247B9B-7803-4EA0-AF1E-4B122D59A2C5}">
      <dgm:prSet phldrT="[Text]" custT="1"/>
      <dgm:spPr>
        <a:solidFill>
          <a:schemeClr val="accent6">
            <a:lumMod val="60000"/>
            <a:lumOff val="40000"/>
          </a:schemeClr>
        </a:solidFill>
      </dgm:spPr>
      <dgm:t>
        <a:bodyPr/>
        <a:lstStyle/>
        <a:p>
          <a:r>
            <a:rPr lang="en-GB" sz="1600" b="1"/>
            <a:t>Engaging &amp; supporting  people</a:t>
          </a:r>
        </a:p>
        <a:p>
          <a:endParaRPr lang="en-GB" sz="1600" b="1"/>
        </a:p>
        <a:p>
          <a:endParaRPr lang="en-GB" sz="1400" dirty="0"/>
        </a:p>
      </dgm:t>
    </dgm:pt>
    <dgm:pt modelId="{BD8475E3-445A-41AC-AC30-AA0FA9DFBE1C}" type="parTrans" cxnId="{634864F7-FCAA-4792-BBAC-31A29AAE8BAC}">
      <dgm:prSet/>
      <dgm:spPr/>
      <dgm:t>
        <a:bodyPr/>
        <a:lstStyle/>
        <a:p>
          <a:endParaRPr lang="en-GB"/>
        </a:p>
      </dgm:t>
    </dgm:pt>
    <dgm:pt modelId="{F2639DCC-0F1A-4F41-AC78-8E7374981356}" type="sibTrans" cxnId="{634864F7-FCAA-4792-BBAC-31A29AAE8BAC}">
      <dgm:prSet/>
      <dgm:spPr/>
      <dgm:t>
        <a:bodyPr/>
        <a:lstStyle/>
        <a:p>
          <a:endParaRPr lang="en-GB"/>
        </a:p>
      </dgm:t>
    </dgm:pt>
    <dgm:pt modelId="{25608138-2D98-42AD-B26F-57D51429855A}">
      <dgm:prSet phldrT="[Text]" custT="1"/>
      <dgm:spPr>
        <a:solidFill>
          <a:schemeClr val="accent6">
            <a:lumMod val="75000"/>
          </a:schemeClr>
        </a:solidFill>
      </dgm:spPr>
      <dgm:t>
        <a:bodyPr/>
        <a:lstStyle/>
        <a:p>
          <a:r>
            <a:rPr lang="en-GB" sz="1600" b="1"/>
            <a:t>Joining up systems &amp; Services </a:t>
          </a:r>
        </a:p>
        <a:p>
          <a:endParaRPr lang="en-GB" sz="1600" b="1"/>
        </a:p>
        <a:p>
          <a:endParaRPr lang="en-GB" sz="1400" dirty="0"/>
        </a:p>
      </dgm:t>
    </dgm:pt>
    <dgm:pt modelId="{5D1EF9D8-FC0E-4027-B0B3-2FDAA0F180EF}" type="parTrans" cxnId="{2C90495E-32B5-4BEA-9C05-D10743D151A1}">
      <dgm:prSet/>
      <dgm:spPr/>
      <dgm:t>
        <a:bodyPr/>
        <a:lstStyle/>
        <a:p>
          <a:endParaRPr lang="en-GB"/>
        </a:p>
      </dgm:t>
    </dgm:pt>
    <dgm:pt modelId="{988FAE84-C34D-4746-AF6E-580A804E4724}" type="sibTrans" cxnId="{2C90495E-32B5-4BEA-9C05-D10743D151A1}">
      <dgm:prSet/>
      <dgm:spPr/>
      <dgm:t>
        <a:bodyPr/>
        <a:lstStyle/>
        <a:p>
          <a:endParaRPr lang="en-GB"/>
        </a:p>
      </dgm:t>
    </dgm:pt>
    <dgm:pt modelId="{FBAB00C7-D5A5-4A7A-9948-5AA41FC9EAF4}">
      <dgm:prSet phldrT="[Text]" custT="1"/>
      <dgm:spPr>
        <a:solidFill>
          <a:schemeClr val="accent6">
            <a:lumMod val="40000"/>
            <a:lumOff val="60000"/>
          </a:schemeClr>
        </a:solidFill>
      </dgm:spPr>
      <dgm:t>
        <a:bodyPr/>
        <a:lstStyle/>
        <a:p>
          <a:r>
            <a:rPr lang="en-GB" sz="1600" b="1"/>
            <a:t>Good Work (supporting employers)</a:t>
          </a:r>
        </a:p>
        <a:p>
          <a:endParaRPr lang="en-GB" sz="1600" b="1"/>
        </a:p>
        <a:p>
          <a:endParaRPr lang="en-GB" sz="1400" dirty="0"/>
        </a:p>
      </dgm:t>
    </dgm:pt>
    <dgm:pt modelId="{06F9E0BA-C956-4335-99C7-18FF5A815A87}" type="parTrans" cxnId="{73D9AB11-3760-4C00-AA81-E5D132A3F14A}">
      <dgm:prSet/>
      <dgm:spPr/>
      <dgm:t>
        <a:bodyPr/>
        <a:lstStyle/>
        <a:p>
          <a:endParaRPr lang="en-GB"/>
        </a:p>
      </dgm:t>
    </dgm:pt>
    <dgm:pt modelId="{9E14D402-9850-47EF-9287-CBBEAA30CA4C}" type="sibTrans" cxnId="{73D9AB11-3760-4C00-AA81-E5D132A3F14A}">
      <dgm:prSet/>
      <dgm:spPr/>
      <dgm:t>
        <a:bodyPr/>
        <a:lstStyle/>
        <a:p>
          <a:endParaRPr lang="en-GB"/>
        </a:p>
      </dgm:t>
    </dgm:pt>
    <dgm:pt modelId="{7BF103D6-6521-4AAA-B740-EDB8F4A2D669}" type="pres">
      <dgm:prSet presAssocID="{077861E8-B303-4F09-A5AE-CBE9BAC7335B}" presName="compositeShape" presStyleCnt="0">
        <dgm:presLayoutVars>
          <dgm:chMax val="7"/>
          <dgm:dir/>
          <dgm:resizeHandles val="exact"/>
        </dgm:presLayoutVars>
      </dgm:prSet>
      <dgm:spPr/>
    </dgm:pt>
    <dgm:pt modelId="{3E30B7ED-9753-4F36-AFA7-059140870905}" type="pres">
      <dgm:prSet presAssocID="{077861E8-B303-4F09-A5AE-CBE9BAC7335B}" presName="wedge1" presStyleLbl="node1" presStyleIdx="0" presStyleCnt="3"/>
      <dgm:spPr/>
    </dgm:pt>
    <dgm:pt modelId="{BBFF1319-62EE-41C4-89ED-2AAD867352AB}" type="pres">
      <dgm:prSet presAssocID="{077861E8-B303-4F09-A5AE-CBE9BAC7335B}" presName="dummy1a" presStyleCnt="0"/>
      <dgm:spPr/>
    </dgm:pt>
    <dgm:pt modelId="{1E2FD63F-E1C8-462C-89E9-5BE39CD5E017}" type="pres">
      <dgm:prSet presAssocID="{077861E8-B303-4F09-A5AE-CBE9BAC7335B}" presName="dummy1b" presStyleCnt="0"/>
      <dgm:spPr/>
    </dgm:pt>
    <dgm:pt modelId="{2986C4D8-9976-4849-B378-DD5D7585CFDA}" type="pres">
      <dgm:prSet presAssocID="{077861E8-B303-4F09-A5AE-CBE9BAC7335B}" presName="wedge1Tx" presStyleLbl="node1" presStyleIdx="0" presStyleCnt="3">
        <dgm:presLayoutVars>
          <dgm:chMax val="0"/>
          <dgm:chPref val="0"/>
          <dgm:bulletEnabled val="1"/>
        </dgm:presLayoutVars>
      </dgm:prSet>
      <dgm:spPr/>
    </dgm:pt>
    <dgm:pt modelId="{C688125B-DC8D-4204-B3C7-47FCA24F484C}" type="pres">
      <dgm:prSet presAssocID="{077861E8-B303-4F09-A5AE-CBE9BAC7335B}" presName="wedge2" presStyleLbl="node1" presStyleIdx="1" presStyleCnt="3"/>
      <dgm:spPr/>
    </dgm:pt>
    <dgm:pt modelId="{2EAB223A-38E2-43BF-A7FB-B6432E70C01D}" type="pres">
      <dgm:prSet presAssocID="{077861E8-B303-4F09-A5AE-CBE9BAC7335B}" presName="dummy2a" presStyleCnt="0"/>
      <dgm:spPr/>
    </dgm:pt>
    <dgm:pt modelId="{E90FE265-6348-477D-9322-22947584EDAB}" type="pres">
      <dgm:prSet presAssocID="{077861E8-B303-4F09-A5AE-CBE9BAC7335B}" presName="dummy2b" presStyleCnt="0"/>
      <dgm:spPr/>
    </dgm:pt>
    <dgm:pt modelId="{FEE1E32C-B72D-4802-B2C7-139BE513B93D}" type="pres">
      <dgm:prSet presAssocID="{077861E8-B303-4F09-A5AE-CBE9BAC7335B}" presName="wedge2Tx" presStyleLbl="node1" presStyleIdx="1" presStyleCnt="3">
        <dgm:presLayoutVars>
          <dgm:chMax val="0"/>
          <dgm:chPref val="0"/>
          <dgm:bulletEnabled val="1"/>
        </dgm:presLayoutVars>
      </dgm:prSet>
      <dgm:spPr/>
    </dgm:pt>
    <dgm:pt modelId="{33CCC3A5-9E0E-49AC-B07B-B507779F5700}" type="pres">
      <dgm:prSet presAssocID="{077861E8-B303-4F09-A5AE-CBE9BAC7335B}" presName="wedge3" presStyleLbl="node1" presStyleIdx="2" presStyleCnt="3"/>
      <dgm:spPr/>
    </dgm:pt>
    <dgm:pt modelId="{1BBF8FEE-9183-4351-9881-3D33D6DF0EA3}" type="pres">
      <dgm:prSet presAssocID="{077861E8-B303-4F09-A5AE-CBE9BAC7335B}" presName="dummy3a" presStyleCnt="0"/>
      <dgm:spPr/>
    </dgm:pt>
    <dgm:pt modelId="{42CF0F2D-C49C-4BEA-921A-B76AD6E689AE}" type="pres">
      <dgm:prSet presAssocID="{077861E8-B303-4F09-A5AE-CBE9BAC7335B}" presName="dummy3b" presStyleCnt="0"/>
      <dgm:spPr/>
    </dgm:pt>
    <dgm:pt modelId="{999B0288-CC5D-4FFC-9AFD-0C8F5950BDF8}" type="pres">
      <dgm:prSet presAssocID="{077861E8-B303-4F09-A5AE-CBE9BAC7335B}" presName="wedge3Tx" presStyleLbl="node1" presStyleIdx="2" presStyleCnt="3">
        <dgm:presLayoutVars>
          <dgm:chMax val="0"/>
          <dgm:chPref val="0"/>
          <dgm:bulletEnabled val="1"/>
        </dgm:presLayoutVars>
      </dgm:prSet>
      <dgm:spPr/>
    </dgm:pt>
    <dgm:pt modelId="{1C98B3FB-D276-4CE5-A1CF-6835C85CC747}" type="pres">
      <dgm:prSet presAssocID="{F2639DCC-0F1A-4F41-AC78-8E7374981356}" presName="arrowWedge1" presStyleLbl="fgSibTrans2D1" presStyleIdx="0" presStyleCnt="3"/>
      <dgm:spPr/>
    </dgm:pt>
    <dgm:pt modelId="{FF3C4CBE-9F17-48EC-8BDF-CC7AFF242791}" type="pres">
      <dgm:prSet presAssocID="{988FAE84-C34D-4746-AF6E-580A804E4724}" presName="arrowWedge2" presStyleLbl="fgSibTrans2D1" presStyleIdx="1" presStyleCnt="3"/>
      <dgm:spPr/>
    </dgm:pt>
    <dgm:pt modelId="{CFABE33E-62D7-410C-9387-06367F33598B}" type="pres">
      <dgm:prSet presAssocID="{9E14D402-9850-47EF-9287-CBBEAA30CA4C}" presName="arrowWedge3" presStyleLbl="fgSibTrans2D1" presStyleIdx="2" presStyleCnt="3" custLinFactNeighborX="625" custLinFactNeighborY="1250"/>
      <dgm:spPr/>
    </dgm:pt>
  </dgm:ptLst>
  <dgm:cxnLst>
    <dgm:cxn modelId="{F33F2106-FD44-4307-9666-679168A9983A}" type="presOf" srcId="{FBAB00C7-D5A5-4A7A-9948-5AA41FC9EAF4}" destId="{999B0288-CC5D-4FFC-9AFD-0C8F5950BDF8}" srcOrd="1" destOrd="0" presId="urn:microsoft.com/office/officeart/2005/8/layout/cycle8"/>
    <dgm:cxn modelId="{73D9AB11-3760-4C00-AA81-E5D132A3F14A}" srcId="{077861E8-B303-4F09-A5AE-CBE9BAC7335B}" destId="{FBAB00C7-D5A5-4A7A-9948-5AA41FC9EAF4}" srcOrd="2" destOrd="0" parTransId="{06F9E0BA-C956-4335-99C7-18FF5A815A87}" sibTransId="{9E14D402-9850-47EF-9287-CBBEAA30CA4C}"/>
    <dgm:cxn modelId="{C7584831-AEC0-40CF-993B-90C2F3E05461}" type="presOf" srcId="{98247B9B-7803-4EA0-AF1E-4B122D59A2C5}" destId="{2986C4D8-9976-4849-B378-DD5D7585CFDA}" srcOrd="1" destOrd="0" presId="urn:microsoft.com/office/officeart/2005/8/layout/cycle8"/>
    <dgm:cxn modelId="{532CEB5D-7A1D-45F7-8036-FC08F79B9A13}" type="presOf" srcId="{FBAB00C7-D5A5-4A7A-9948-5AA41FC9EAF4}" destId="{33CCC3A5-9E0E-49AC-B07B-B507779F5700}" srcOrd="0" destOrd="0" presId="urn:microsoft.com/office/officeart/2005/8/layout/cycle8"/>
    <dgm:cxn modelId="{2C90495E-32B5-4BEA-9C05-D10743D151A1}" srcId="{077861E8-B303-4F09-A5AE-CBE9BAC7335B}" destId="{25608138-2D98-42AD-B26F-57D51429855A}" srcOrd="1" destOrd="0" parTransId="{5D1EF9D8-FC0E-4027-B0B3-2FDAA0F180EF}" sibTransId="{988FAE84-C34D-4746-AF6E-580A804E4724}"/>
    <dgm:cxn modelId="{EE222741-FF92-42CA-AFFA-12DDEB3D8B76}" type="presOf" srcId="{077861E8-B303-4F09-A5AE-CBE9BAC7335B}" destId="{7BF103D6-6521-4AAA-B740-EDB8F4A2D669}" srcOrd="0" destOrd="0" presId="urn:microsoft.com/office/officeart/2005/8/layout/cycle8"/>
    <dgm:cxn modelId="{55458A50-5399-43FA-812B-0AB0ACC0CA72}" type="presOf" srcId="{98247B9B-7803-4EA0-AF1E-4B122D59A2C5}" destId="{3E30B7ED-9753-4F36-AFA7-059140870905}" srcOrd="0" destOrd="0" presId="urn:microsoft.com/office/officeart/2005/8/layout/cycle8"/>
    <dgm:cxn modelId="{E30B0EA1-50D7-4358-AD88-1EA300D0353D}" type="presOf" srcId="{25608138-2D98-42AD-B26F-57D51429855A}" destId="{FEE1E32C-B72D-4802-B2C7-139BE513B93D}" srcOrd="1" destOrd="0" presId="urn:microsoft.com/office/officeart/2005/8/layout/cycle8"/>
    <dgm:cxn modelId="{634864F7-FCAA-4792-BBAC-31A29AAE8BAC}" srcId="{077861E8-B303-4F09-A5AE-CBE9BAC7335B}" destId="{98247B9B-7803-4EA0-AF1E-4B122D59A2C5}" srcOrd="0" destOrd="0" parTransId="{BD8475E3-445A-41AC-AC30-AA0FA9DFBE1C}" sibTransId="{F2639DCC-0F1A-4F41-AC78-8E7374981356}"/>
    <dgm:cxn modelId="{DD2F1DFF-F4FB-453B-AA0D-3FA827A43986}" type="presOf" srcId="{25608138-2D98-42AD-B26F-57D51429855A}" destId="{C688125B-DC8D-4204-B3C7-47FCA24F484C}" srcOrd="0" destOrd="0" presId="urn:microsoft.com/office/officeart/2005/8/layout/cycle8"/>
    <dgm:cxn modelId="{DD90B027-3A1D-4FA7-8126-13ABC50A92E9}" type="presParOf" srcId="{7BF103D6-6521-4AAA-B740-EDB8F4A2D669}" destId="{3E30B7ED-9753-4F36-AFA7-059140870905}" srcOrd="0" destOrd="0" presId="urn:microsoft.com/office/officeart/2005/8/layout/cycle8"/>
    <dgm:cxn modelId="{AA97612E-0B7D-4CB6-B815-DF7F097FC130}" type="presParOf" srcId="{7BF103D6-6521-4AAA-B740-EDB8F4A2D669}" destId="{BBFF1319-62EE-41C4-89ED-2AAD867352AB}" srcOrd="1" destOrd="0" presId="urn:microsoft.com/office/officeart/2005/8/layout/cycle8"/>
    <dgm:cxn modelId="{5E7B71B6-03D2-4E71-8B58-6745D83D921D}" type="presParOf" srcId="{7BF103D6-6521-4AAA-B740-EDB8F4A2D669}" destId="{1E2FD63F-E1C8-462C-89E9-5BE39CD5E017}" srcOrd="2" destOrd="0" presId="urn:microsoft.com/office/officeart/2005/8/layout/cycle8"/>
    <dgm:cxn modelId="{B50B9B53-3101-4D97-88A7-3D5AF9EAEE78}" type="presParOf" srcId="{7BF103D6-6521-4AAA-B740-EDB8F4A2D669}" destId="{2986C4D8-9976-4849-B378-DD5D7585CFDA}" srcOrd="3" destOrd="0" presId="urn:microsoft.com/office/officeart/2005/8/layout/cycle8"/>
    <dgm:cxn modelId="{BB86D248-A79D-4EE6-BE8E-7A658E0CF6EC}" type="presParOf" srcId="{7BF103D6-6521-4AAA-B740-EDB8F4A2D669}" destId="{C688125B-DC8D-4204-B3C7-47FCA24F484C}" srcOrd="4" destOrd="0" presId="urn:microsoft.com/office/officeart/2005/8/layout/cycle8"/>
    <dgm:cxn modelId="{9CE7D90D-4111-4B12-A363-FC1300C93AAF}" type="presParOf" srcId="{7BF103D6-6521-4AAA-B740-EDB8F4A2D669}" destId="{2EAB223A-38E2-43BF-A7FB-B6432E70C01D}" srcOrd="5" destOrd="0" presId="urn:microsoft.com/office/officeart/2005/8/layout/cycle8"/>
    <dgm:cxn modelId="{882401DE-7C8B-4DE0-BF65-713AF81EC337}" type="presParOf" srcId="{7BF103D6-6521-4AAA-B740-EDB8F4A2D669}" destId="{E90FE265-6348-477D-9322-22947584EDAB}" srcOrd="6" destOrd="0" presId="urn:microsoft.com/office/officeart/2005/8/layout/cycle8"/>
    <dgm:cxn modelId="{EFB5F376-E159-41D3-B90A-8EDAC5D46F00}" type="presParOf" srcId="{7BF103D6-6521-4AAA-B740-EDB8F4A2D669}" destId="{FEE1E32C-B72D-4802-B2C7-139BE513B93D}" srcOrd="7" destOrd="0" presId="urn:microsoft.com/office/officeart/2005/8/layout/cycle8"/>
    <dgm:cxn modelId="{4CCE5BC9-3351-4D85-B1DB-73363A3B6665}" type="presParOf" srcId="{7BF103D6-6521-4AAA-B740-EDB8F4A2D669}" destId="{33CCC3A5-9E0E-49AC-B07B-B507779F5700}" srcOrd="8" destOrd="0" presId="urn:microsoft.com/office/officeart/2005/8/layout/cycle8"/>
    <dgm:cxn modelId="{4D13F08E-5C93-4030-AD8F-388F02EFFCD3}" type="presParOf" srcId="{7BF103D6-6521-4AAA-B740-EDB8F4A2D669}" destId="{1BBF8FEE-9183-4351-9881-3D33D6DF0EA3}" srcOrd="9" destOrd="0" presId="urn:microsoft.com/office/officeart/2005/8/layout/cycle8"/>
    <dgm:cxn modelId="{6D5D8211-C9E5-4B30-88D5-AC73F1C97320}" type="presParOf" srcId="{7BF103D6-6521-4AAA-B740-EDB8F4A2D669}" destId="{42CF0F2D-C49C-4BEA-921A-B76AD6E689AE}" srcOrd="10" destOrd="0" presId="urn:microsoft.com/office/officeart/2005/8/layout/cycle8"/>
    <dgm:cxn modelId="{BF19C5CA-1ADF-44BA-AE8D-968721B570BC}" type="presParOf" srcId="{7BF103D6-6521-4AAA-B740-EDB8F4A2D669}" destId="{999B0288-CC5D-4FFC-9AFD-0C8F5950BDF8}" srcOrd="11" destOrd="0" presId="urn:microsoft.com/office/officeart/2005/8/layout/cycle8"/>
    <dgm:cxn modelId="{EA45D0F4-7509-436B-9717-7B0A7AB4E614}" type="presParOf" srcId="{7BF103D6-6521-4AAA-B740-EDB8F4A2D669}" destId="{1C98B3FB-D276-4CE5-A1CF-6835C85CC747}" srcOrd="12" destOrd="0" presId="urn:microsoft.com/office/officeart/2005/8/layout/cycle8"/>
    <dgm:cxn modelId="{A9D2EC8D-D04B-474A-ADA4-7DE8EAC8E6D0}" type="presParOf" srcId="{7BF103D6-6521-4AAA-B740-EDB8F4A2D669}" destId="{FF3C4CBE-9F17-48EC-8BDF-CC7AFF242791}" srcOrd="13" destOrd="0" presId="urn:microsoft.com/office/officeart/2005/8/layout/cycle8"/>
    <dgm:cxn modelId="{20A90F06-8906-4B53-9973-96B5900E2189}" type="presParOf" srcId="{7BF103D6-6521-4AAA-B740-EDB8F4A2D669}" destId="{CFABE33E-62D7-410C-9387-06367F33598B}"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D3AFB-9646-4B6C-965D-0DF414D7DD48}">
      <dsp:nvSpPr>
        <dsp:cNvPr id="0" name=""/>
        <dsp:cNvSpPr/>
      </dsp:nvSpPr>
      <dsp:spPr>
        <a:xfrm>
          <a:off x="9585" y="615032"/>
          <a:ext cx="1564255" cy="1922832"/>
        </a:xfrm>
        <a:prstGeom prst="roundRect">
          <a:avLst>
            <a:gd name="adj" fmla="val 10000"/>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ctr" defTabSz="622300">
            <a:lnSpc>
              <a:spcPct val="90000"/>
            </a:lnSpc>
            <a:spcBef>
              <a:spcPct val="0"/>
            </a:spcBef>
            <a:spcAft>
              <a:spcPct val="35000"/>
            </a:spcAft>
            <a:buFont typeface="Wingdings" panose="05000000000000000000" pitchFamily="2" charset="2"/>
            <a:buNone/>
          </a:pPr>
          <a:endParaRPr lang="en-GB" sz="1400" b="1" kern="1200" dirty="0">
            <a:latin typeface="Roboto" panose="02000000000000000000" pitchFamily="2" charset="0"/>
            <a:ea typeface="Roboto" panose="02000000000000000000" pitchFamily="2" charset="0"/>
            <a:cs typeface="Roboto" panose="02000000000000000000" pitchFamily="2" charset="0"/>
          </a:endParaRPr>
        </a:p>
        <a:p>
          <a:pPr marL="0" lvl="0" indent="0" algn="ctr" defTabSz="622300">
            <a:lnSpc>
              <a:spcPct val="90000"/>
            </a:lnSpc>
            <a:spcBef>
              <a:spcPct val="0"/>
            </a:spcBef>
            <a:spcAft>
              <a:spcPct val="35000"/>
            </a:spcAft>
            <a:buFont typeface="Wingdings" panose="05000000000000000000" pitchFamily="2" charset="2"/>
            <a:buNone/>
          </a:pPr>
          <a:r>
            <a:rPr lang="en-GB" sz="1400" b="1" kern="1200" dirty="0">
              <a:latin typeface="Roboto" panose="02000000000000000000" pitchFamily="2" charset="0"/>
              <a:ea typeface="Roboto" panose="02000000000000000000" pitchFamily="2" charset="0"/>
              <a:cs typeface="Roboto" panose="02000000000000000000" pitchFamily="2" charset="0"/>
            </a:rPr>
            <a:t>FEBRUARY</a:t>
          </a:r>
        </a:p>
        <a:p>
          <a:pPr marL="0" lvl="0" indent="0" algn="ctr" defTabSz="622300">
            <a:lnSpc>
              <a:spcPct val="90000"/>
            </a:lnSpc>
            <a:spcBef>
              <a:spcPct val="0"/>
            </a:spcBef>
            <a:spcAft>
              <a:spcPct val="35000"/>
            </a:spcAft>
            <a:buFont typeface="Wingdings" panose="05000000000000000000" pitchFamily="2" charset="2"/>
            <a:buNone/>
          </a:pPr>
          <a:r>
            <a:rPr lang="en-GB" sz="1400" kern="1200" dirty="0">
              <a:latin typeface="Roboto" panose="02000000000000000000" pitchFamily="2" charset="0"/>
              <a:ea typeface="Roboto" panose="02000000000000000000" pitchFamily="2" charset="0"/>
              <a:cs typeface="Roboto" panose="02000000000000000000" pitchFamily="2" charset="0"/>
            </a:rPr>
            <a:t>Stakeholder Event: Work, Health and Skills</a:t>
          </a:r>
          <a:endParaRPr lang="en-GB" sz="1400" kern="1200" dirty="0"/>
        </a:p>
      </dsp:txBody>
      <dsp:txXfrm>
        <a:off x="55400" y="660847"/>
        <a:ext cx="1472625" cy="1831202"/>
      </dsp:txXfrm>
    </dsp:sp>
    <dsp:sp modelId="{DE6D9743-2288-4413-93A7-9BCB686330E8}">
      <dsp:nvSpPr>
        <dsp:cNvPr id="0" name=""/>
        <dsp:cNvSpPr/>
      </dsp:nvSpPr>
      <dsp:spPr>
        <a:xfrm>
          <a:off x="1685183" y="1438383"/>
          <a:ext cx="236046" cy="2761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1685183" y="1493609"/>
        <a:ext cx="165232" cy="165678"/>
      </dsp:txXfrm>
    </dsp:sp>
    <dsp:sp modelId="{B730F616-F8D3-41D8-86A6-8FA1F7A4E179}">
      <dsp:nvSpPr>
        <dsp:cNvPr id="0" name=""/>
        <dsp:cNvSpPr/>
      </dsp:nvSpPr>
      <dsp:spPr>
        <a:xfrm>
          <a:off x="2019212" y="615032"/>
          <a:ext cx="1754017" cy="1922832"/>
        </a:xfrm>
        <a:prstGeom prst="roundRect">
          <a:avLst>
            <a:gd name="adj" fmla="val 10000"/>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Roboto" panose="02000000000000000000" pitchFamily="2" charset="0"/>
              <a:ea typeface="Roboto" panose="02000000000000000000" pitchFamily="2" charset="0"/>
              <a:cs typeface="Roboto" panose="02000000000000000000" pitchFamily="2" charset="0"/>
            </a:rPr>
            <a:t>APRIL</a:t>
          </a:r>
        </a:p>
        <a:p>
          <a:pPr marL="0" lvl="0" indent="0" algn="ctr" defTabSz="622300">
            <a:lnSpc>
              <a:spcPct val="90000"/>
            </a:lnSpc>
            <a:spcBef>
              <a:spcPct val="0"/>
            </a:spcBef>
            <a:spcAft>
              <a:spcPct val="35000"/>
            </a:spcAft>
            <a:buNone/>
          </a:pPr>
          <a:r>
            <a:rPr lang="en-GB" sz="1400" kern="1200" dirty="0">
              <a:latin typeface="Roboto" panose="02000000000000000000" pitchFamily="2" charset="0"/>
              <a:ea typeface="Roboto" panose="02000000000000000000" pitchFamily="2" charset="0"/>
              <a:cs typeface="Roboto" panose="02000000000000000000" pitchFamily="2" charset="0"/>
            </a:rPr>
            <a:t> YNYCA Skills &amp; Employability Working Group (SEWG) </a:t>
          </a:r>
        </a:p>
        <a:p>
          <a:pPr marL="0" lvl="0" indent="0" algn="ctr" defTabSz="622300">
            <a:lnSpc>
              <a:spcPct val="90000"/>
            </a:lnSpc>
            <a:spcBef>
              <a:spcPct val="0"/>
            </a:spcBef>
            <a:spcAft>
              <a:spcPct val="35000"/>
            </a:spcAft>
            <a:buNone/>
          </a:pPr>
          <a:r>
            <a:rPr lang="en-GB" sz="1400" kern="1200" dirty="0">
              <a:latin typeface="Roboto" panose="02000000000000000000" pitchFamily="2" charset="0"/>
              <a:ea typeface="Roboto" panose="02000000000000000000" pitchFamily="2" charset="0"/>
              <a:cs typeface="Roboto" panose="02000000000000000000" pitchFamily="2" charset="0"/>
            </a:rPr>
            <a:t>Task &amp;Finish Group on skills and GYNYWP </a:t>
          </a:r>
        </a:p>
      </dsp:txBody>
      <dsp:txXfrm>
        <a:off x="2070585" y="666405"/>
        <a:ext cx="1651271" cy="1820086"/>
      </dsp:txXfrm>
    </dsp:sp>
    <dsp:sp modelId="{44C4CC51-B78C-4FAC-8481-666112B591F3}">
      <dsp:nvSpPr>
        <dsp:cNvPr id="0" name=""/>
        <dsp:cNvSpPr/>
      </dsp:nvSpPr>
      <dsp:spPr>
        <a:xfrm>
          <a:off x="3884572" y="1438383"/>
          <a:ext cx="236046" cy="2761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3884572" y="1493609"/>
        <a:ext cx="165232" cy="165678"/>
      </dsp:txXfrm>
    </dsp:sp>
    <dsp:sp modelId="{98667D35-40C7-439A-BA0E-08384F9980DD}">
      <dsp:nvSpPr>
        <dsp:cNvPr id="0" name=""/>
        <dsp:cNvSpPr/>
      </dsp:nvSpPr>
      <dsp:spPr>
        <a:xfrm>
          <a:off x="4218600" y="615032"/>
          <a:ext cx="1669073" cy="1922832"/>
        </a:xfrm>
        <a:prstGeom prst="roundRect">
          <a:avLst>
            <a:gd name="adj" fmla="val 10000"/>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Roboto" panose="02000000000000000000" pitchFamily="2" charset="0"/>
              <a:ea typeface="Roboto" panose="02000000000000000000" pitchFamily="2" charset="0"/>
              <a:cs typeface="Roboto" panose="02000000000000000000" pitchFamily="2" charset="0"/>
            </a:rPr>
            <a:t>JUNE</a:t>
          </a:r>
        </a:p>
        <a:p>
          <a:pPr marL="0" lvl="0" indent="0" algn="ctr" defTabSz="622300">
            <a:lnSpc>
              <a:spcPct val="90000"/>
            </a:lnSpc>
            <a:spcBef>
              <a:spcPct val="0"/>
            </a:spcBef>
            <a:spcAft>
              <a:spcPct val="35000"/>
            </a:spcAft>
            <a:buNone/>
          </a:pPr>
          <a:r>
            <a:rPr lang="en-GB" sz="1400" kern="1200" dirty="0">
              <a:latin typeface="Roboto" panose="02000000000000000000" pitchFamily="2" charset="0"/>
              <a:ea typeface="Roboto" panose="02000000000000000000" pitchFamily="2" charset="0"/>
              <a:cs typeface="Roboto" panose="02000000000000000000" pitchFamily="2" charset="0"/>
            </a:rPr>
            <a:t>Establish GYNYW Steering Group</a:t>
          </a:r>
        </a:p>
        <a:p>
          <a:pPr marL="0" lvl="0" indent="0" algn="ctr" defTabSz="622300">
            <a:lnSpc>
              <a:spcPct val="90000"/>
            </a:lnSpc>
            <a:spcBef>
              <a:spcPct val="0"/>
            </a:spcBef>
            <a:spcAft>
              <a:spcPct val="35000"/>
            </a:spcAft>
            <a:buNone/>
          </a:pPr>
          <a:r>
            <a:rPr lang="en-GB" sz="1400" kern="1200" dirty="0">
              <a:latin typeface="Roboto" panose="02000000000000000000" pitchFamily="2" charset="0"/>
              <a:ea typeface="Roboto" panose="02000000000000000000" pitchFamily="2" charset="0"/>
              <a:cs typeface="Roboto" panose="02000000000000000000" pitchFamily="2" charset="0"/>
            </a:rPr>
            <a:t>Submission of Plan template to DWP</a:t>
          </a:r>
        </a:p>
      </dsp:txBody>
      <dsp:txXfrm>
        <a:off x="4267485" y="663917"/>
        <a:ext cx="1571303" cy="1825062"/>
      </dsp:txXfrm>
    </dsp:sp>
    <dsp:sp modelId="{78461C97-6402-4CBD-90EA-BF07658993D8}">
      <dsp:nvSpPr>
        <dsp:cNvPr id="0" name=""/>
        <dsp:cNvSpPr/>
      </dsp:nvSpPr>
      <dsp:spPr>
        <a:xfrm>
          <a:off x="5999017" y="1438383"/>
          <a:ext cx="236046" cy="2761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5999017" y="1493609"/>
        <a:ext cx="165232" cy="165678"/>
      </dsp:txXfrm>
    </dsp:sp>
    <dsp:sp modelId="{DE011C13-6DC7-4BC3-9EFC-DABC5ADEE9D3}">
      <dsp:nvSpPr>
        <dsp:cNvPr id="0" name=""/>
        <dsp:cNvSpPr/>
      </dsp:nvSpPr>
      <dsp:spPr>
        <a:xfrm>
          <a:off x="6333045" y="566019"/>
          <a:ext cx="1652962" cy="2020858"/>
        </a:xfrm>
        <a:prstGeom prst="roundRect">
          <a:avLst>
            <a:gd name="adj" fmla="val 10000"/>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Roboto" panose="02000000000000000000" pitchFamily="2" charset="0"/>
              <a:ea typeface="Roboto" panose="02000000000000000000" pitchFamily="2" charset="0"/>
              <a:cs typeface="Roboto" panose="02000000000000000000" pitchFamily="2" charset="0"/>
            </a:rPr>
            <a:t>JULY-SEPTEMBER</a:t>
          </a:r>
        </a:p>
        <a:p>
          <a:pPr marL="0" lvl="0" indent="0" algn="ctr" defTabSz="622300">
            <a:lnSpc>
              <a:spcPct val="90000"/>
            </a:lnSpc>
            <a:spcBef>
              <a:spcPct val="0"/>
            </a:spcBef>
            <a:spcAft>
              <a:spcPct val="35000"/>
            </a:spcAft>
            <a:buNone/>
          </a:pPr>
          <a:r>
            <a:rPr lang="en-GB" sz="1400" kern="1200" dirty="0">
              <a:latin typeface="Roboto" panose="02000000000000000000" pitchFamily="2" charset="0"/>
              <a:ea typeface="Roboto" panose="02000000000000000000" pitchFamily="2" charset="0"/>
              <a:cs typeface="Roboto" panose="02000000000000000000" pitchFamily="2" charset="0"/>
            </a:rPr>
            <a:t>SEWG meeting to discuss Plan</a:t>
          </a:r>
        </a:p>
        <a:p>
          <a:pPr marL="0" lvl="0" indent="0" algn="ctr" defTabSz="622300">
            <a:lnSpc>
              <a:spcPct val="90000"/>
            </a:lnSpc>
            <a:spcBef>
              <a:spcPct val="0"/>
            </a:spcBef>
            <a:spcAft>
              <a:spcPct val="35000"/>
            </a:spcAft>
            <a:buNone/>
          </a:pPr>
          <a:r>
            <a:rPr lang="en-GB" sz="1400" kern="1200" dirty="0">
              <a:latin typeface="Roboto" panose="02000000000000000000" pitchFamily="2" charset="0"/>
              <a:ea typeface="Roboto" panose="02000000000000000000" pitchFamily="2" charset="0"/>
              <a:cs typeface="Roboto" panose="02000000000000000000" pitchFamily="2" charset="0"/>
            </a:rPr>
            <a:t>Engagement with CA Business Board </a:t>
          </a:r>
        </a:p>
      </dsp:txBody>
      <dsp:txXfrm>
        <a:off x="6381459" y="614433"/>
        <a:ext cx="1556134" cy="1924030"/>
      </dsp:txXfrm>
    </dsp:sp>
    <dsp:sp modelId="{458B6AF4-5DFA-40DE-9EBF-BF68503354FF}">
      <dsp:nvSpPr>
        <dsp:cNvPr id="0" name=""/>
        <dsp:cNvSpPr/>
      </dsp:nvSpPr>
      <dsp:spPr>
        <a:xfrm>
          <a:off x="8097350" y="1438383"/>
          <a:ext cx="236046" cy="2761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8097350" y="1493609"/>
        <a:ext cx="165232" cy="165678"/>
      </dsp:txXfrm>
    </dsp:sp>
    <dsp:sp modelId="{F9E0B0E1-F32C-4143-A1B8-658927819D57}">
      <dsp:nvSpPr>
        <dsp:cNvPr id="0" name=""/>
        <dsp:cNvSpPr/>
      </dsp:nvSpPr>
      <dsp:spPr>
        <a:xfrm>
          <a:off x="8431379" y="559145"/>
          <a:ext cx="1475904" cy="2034606"/>
        </a:xfrm>
        <a:prstGeom prst="roundRect">
          <a:avLst>
            <a:gd name="adj" fmla="val 10000"/>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Roboto" panose="02000000000000000000" pitchFamily="2" charset="0"/>
              <a:ea typeface="Roboto" panose="02000000000000000000" pitchFamily="2" charset="0"/>
              <a:cs typeface="Roboto" panose="02000000000000000000" pitchFamily="2" charset="0"/>
            </a:rPr>
            <a:t>OCTOBER-NOVEMBER</a:t>
          </a:r>
        </a:p>
        <a:p>
          <a:pPr marL="0" lvl="0" indent="0" algn="ctr" defTabSz="622300">
            <a:lnSpc>
              <a:spcPct val="90000"/>
            </a:lnSpc>
            <a:spcBef>
              <a:spcPct val="0"/>
            </a:spcBef>
            <a:spcAft>
              <a:spcPct val="35000"/>
            </a:spcAft>
            <a:buNone/>
          </a:pPr>
          <a:r>
            <a:rPr lang="en-GB" sz="1400" kern="1200" dirty="0">
              <a:latin typeface="Roboto" panose="02000000000000000000" pitchFamily="2" charset="0"/>
              <a:ea typeface="Roboto" panose="02000000000000000000" pitchFamily="2" charset="0"/>
              <a:cs typeface="Roboto" panose="02000000000000000000" pitchFamily="2" charset="0"/>
            </a:rPr>
            <a:t>Plan sign off by CA and partners</a:t>
          </a:r>
        </a:p>
        <a:p>
          <a:pPr marL="0" lvl="0" indent="0" algn="ctr" defTabSz="622300">
            <a:lnSpc>
              <a:spcPct val="90000"/>
            </a:lnSpc>
            <a:spcBef>
              <a:spcPct val="0"/>
            </a:spcBef>
            <a:spcAft>
              <a:spcPct val="35000"/>
            </a:spcAft>
            <a:buNone/>
          </a:pPr>
          <a:endParaRPr lang="en-GB" sz="1600" kern="1200" dirty="0"/>
        </a:p>
      </dsp:txBody>
      <dsp:txXfrm>
        <a:off x="8474607" y="602373"/>
        <a:ext cx="1389448" cy="1948150"/>
      </dsp:txXfrm>
    </dsp:sp>
    <dsp:sp modelId="{DACC5722-C0AF-46B4-B11E-FF014923D88A}">
      <dsp:nvSpPr>
        <dsp:cNvPr id="0" name=""/>
        <dsp:cNvSpPr/>
      </dsp:nvSpPr>
      <dsp:spPr>
        <a:xfrm>
          <a:off x="10018627" y="1438383"/>
          <a:ext cx="236046" cy="27613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GB" sz="1100" kern="1200"/>
        </a:p>
      </dsp:txBody>
      <dsp:txXfrm>
        <a:off x="10018627" y="1493609"/>
        <a:ext cx="165232" cy="165678"/>
      </dsp:txXfrm>
    </dsp:sp>
    <dsp:sp modelId="{8231FC80-928F-4D2D-BD78-FCCB65ABA98E}">
      <dsp:nvSpPr>
        <dsp:cNvPr id="0" name=""/>
        <dsp:cNvSpPr/>
      </dsp:nvSpPr>
      <dsp:spPr>
        <a:xfrm>
          <a:off x="10352655" y="528361"/>
          <a:ext cx="1730635" cy="2096175"/>
        </a:xfrm>
        <a:prstGeom prst="roundRect">
          <a:avLst>
            <a:gd name="adj" fmla="val 10000"/>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Roboto" panose="02000000000000000000" pitchFamily="2" charset="0"/>
              <a:ea typeface="Roboto" panose="02000000000000000000" pitchFamily="2" charset="0"/>
              <a:cs typeface="Roboto" panose="02000000000000000000" pitchFamily="2" charset="0"/>
            </a:rPr>
            <a:t>DECEMBER</a:t>
          </a:r>
        </a:p>
        <a:p>
          <a:pPr marL="0" lvl="0" indent="0" algn="ctr" defTabSz="622300">
            <a:lnSpc>
              <a:spcPct val="90000"/>
            </a:lnSpc>
            <a:spcBef>
              <a:spcPct val="0"/>
            </a:spcBef>
            <a:spcAft>
              <a:spcPct val="35000"/>
            </a:spcAft>
            <a:buNone/>
          </a:pPr>
          <a:r>
            <a:rPr lang="en-GB" sz="1400" b="0" kern="1200" dirty="0">
              <a:latin typeface="Roboto" panose="02000000000000000000" pitchFamily="2" charset="0"/>
              <a:ea typeface="Roboto" panose="02000000000000000000" pitchFamily="2" charset="0"/>
              <a:cs typeface="Roboto" panose="02000000000000000000" pitchFamily="2" charset="0"/>
            </a:rPr>
            <a:t>Launch and publication of the Plan and first meeting of Good Work, Health &amp; Skills Forum </a:t>
          </a:r>
        </a:p>
        <a:p>
          <a:pPr marL="0" lvl="0" indent="0" algn="ctr" defTabSz="622300">
            <a:lnSpc>
              <a:spcPct val="90000"/>
            </a:lnSpc>
            <a:spcBef>
              <a:spcPct val="0"/>
            </a:spcBef>
            <a:spcAft>
              <a:spcPct val="35000"/>
            </a:spcAft>
            <a:buNone/>
          </a:pPr>
          <a:endParaRPr lang="en-GB" sz="1300" kern="1200" dirty="0"/>
        </a:p>
      </dsp:txBody>
      <dsp:txXfrm>
        <a:off x="10403344" y="579050"/>
        <a:ext cx="1629257" cy="19947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0B7ED-9753-4F36-AFA7-059140870905}">
      <dsp:nvSpPr>
        <dsp:cNvPr id="0" name=""/>
        <dsp:cNvSpPr/>
      </dsp:nvSpPr>
      <dsp:spPr>
        <a:xfrm>
          <a:off x="1590433" y="310374"/>
          <a:ext cx="4010990" cy="4010990"/>
        </a:xfrm>
        <a:prstGeom prst="pie">
          <a:avLst>
            <a:gd name="adj1" fmla="val 16200000"/>
            <a:gd name="adj2" fmla="val 1800000"/>
          </a:avLst>
        </a:prstGeom>
        <a:solidFill>
          <a:schemeClr val="accent6">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Engaging &amp; supporting  people</a:t>
          </a:r>
        </a:p>
        <a:p>
          <a:pPr marL="0" lvl="0" indent="0" algn="ctr" defTabSz="711200">
            <a:lnSpc>
              <a:spcPct val="90000"/>
            </a:lnSpc>
            <a:spcBef>
              <a:spcPct val="0"/>
            </a:spcBef>
            <a:spcAft>
              <a:spcPct val="35000"/>
            </a:spcAft>
            <a:buNone/>
          </a:pPr>
          <a:r>
            <a:rPr lang="en-GB" sz="1600" b="1" kern="1200" dirty="0"/>
            <a:t>£4.3M</a:t>
          </a:r>
        </a:p>
        <a:p>
          <a:pPr marL="0" lvl="0" indent="0" algn="ctr" defTabSz="711200">
            <a:lnSpc>
              <a:spcPct val="90000"/>
            </a:lnSpc>
            <a:spcBef>
              <a:spcPct val="0"/>
            </a:spcBef>
            <a:spcAft>
              <a:spcPct val="35000"/>
            </a:spcAft>
            <a:buNone/>
          </a:pPr>
          <a:endParaRPr lang="en-GB" sz="1400" kern="1200" dirty="0"/>
        </a:p>
      </dsp:txBody>
      <dsp:txXfrm>
        <a:off x="3704321" y="1160322"/>
        <a:ext cx="1432496" cy="1193747"/>
      </dsp:txXfrm>
    </dsp:sp>
    <dsp:sp modelId="{C688125B-DC8D-4204-B3C7-47FCA24F484C}">
      <dsp:nvSpPr>
        <dsp:cNvPr id="0" name=""/>
        <dsp:cNvSpPr/>
      </dsp:nvSpPr>
      <dsp:spPr>
        <a:xfrm>
          <a:off x="1507826" y="453623"/>
          <a:ext cx="4010990" cy="4010990"/>
        </a:xfrm>
        <a:prstGeom prst="pie">
          <a:avLst>
            <a:gd name="adj1" fmla="val 1800000"/>
            <a:gd name="adj2" fmla="val 9000000"/>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Joining up systems &amp; Services </a:t>
          </a:r>
        </a:p>
        <a:p>
          <a:pPr marL="0" lvl="0" indent="0" algn="ctr" defTabSz="711200">
            <a:lnSpc>
              <a:spcPct val="90000"/>
            </a:lnSpc>
            <a:spcBef>
              <a:spcPct val="0"/>
            </a:spcBef>
            <a:spcAft>
              <a:spcPct val="35000"/>
            </a:spcAft>
            <a:buNone/>
          </a:pPr>
          <a:r>
            <a:rPr lang="en-GB" sz="1600" b="1" kern="1200" dirty="0"/>
            <a:t>£2.5M</a:t>
          </a:r>
        </a:p>
        <a:p>
          <a:pPr marL="0" lvl="0" indent="0" algn="ctr" defTabSz="711200">
            <a:lnSpc>
              <a:spcPct val="90000"/>
            </a:lnSpc>
            <a:spcBef>
              <a:spcPct val="0"/>
            </a:spcBef>
            <a:spcAft>
              <a:spcPct val="35000"/>
            </a:spcAft>
            <a:buNone/>
          </a:pPr>
          <a:endParaRPr lang="en-GB" sz="1400" kern="1200" dirty="0"/>
        </a:p>
      </dsp:txBody>
      <dsp:txXfrm>
        <a:off x="2462824" y="3055992"/>
        <a:ext cx="2148745" cy="1050497"/>
      </dsp:txXfrm>
    </dsp:sp>
    <dsp:sp modelId="{33CCC3A5-9E0E-49AC-B07B-B507779F5700}">
      <dsp:nvSpPr>
        <dsp:cNvPr id="0" name=""/>
        <dsp:cNvSpPr/>
      </dsp:nvSpPr>
      <dsp:spPr>
        <a:xfrm>
          <a:off x="1425219" y="310374"/>
          <a:ext cx="4010990" cy="4010990"/>
        </a:xfrm>
        <a:prstGeom prst="pie">
          <a:avLst>
            <a:gd name="adj1" fmla="val 9000000"/>
            <a:gd name="adj2" fmla="val 16200000"/>
          </a:avLst>
        </a:prstGeom>
        <a:solidFill>
          <a:schemeClr val="accent6">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dirty="0"/>
            <a:t>Good Work (supporting employers)</a:t>
          </a:r>
        </a:p>
        <a:p>
          <a:pPr marL="0" lvl="0" indent="0" algn="ctr" defTabSz="711200">
            <a:lnSpc>
              <a:spcPct val="90000"/>
            </a:lnSpc>
            <a:spcBef>
              <a:spcPct val="0"/>
            </a:spcBef>
            <a:spcAft>
              <a:spcPct val="35000"/>
            </a:spcAft>
            <a:buNone/>
          </a:pPr>
          <a:r>
            <a:rPr lang="en-GB" sz="1600" b="1" kern="1200" dirty="0"/>
            <a:t>£3.2M</a:t>
          </a:r>
        </a:p>
        <a:p>
          <a:pPr marL="0" lvl="0" indent="0" algn="ctr" defTabSz="711200">
            <a:lnSpc>
              <a:spcPct val="90000"/>
            </a:lnSpc>
            <a:spcBef>
              <a:spcPct val="0"/>
            </a:spcBef>
            <a:spcAft>
              <a:spcPct val="35000"/>
            </a:spcAft>
            <a:buNone/>
          </a:pPr>
          <a:endParaRPr lang="en-GB" sz="1400" kern="1200" dirty="0"/>
        </a:p>
      </dsp:txBody>
      <dsp:txXfrm>
        <a:off x="1889825" y="1160322"/>
        <a:ext cx="1432496" cy="1193747"/>
      </dsp:txXfrm>
    </dsp:sp>
    <dsp:sp modelId="{1C98B3FB-D276-4CE5-A1CF-6835C85CC747}">
      <dsp:nvSpPr>
        <dsp:cNvPr id="0" name=""/>
        <dsp:cNvSpPr/>
      </dsp:nvSpPr>
      <dsp:spPr>
        <a:xfrm>
          <a:off x="1342465" y="62074"/>
          <a:ext cx="4507589" cy="4507589"/>
        </a:xfrm>
        <a:prstGeom prst="circularArrow">
          <a:avLst>
            <a:gd name="adj1" fmla="val 5085"/>
            <a:gd name="adj2" fmla="val 327528"/>
            <a:gd name="adj3" fmla="val 1472472"/>
            <a:gd name="adj4" fmla="val 16199432"/>
            <a:gd name="adj5" fmla="val 5932"/>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3C4CBE-9F17-48EC-8BDF-CC7AFF242791}">
      <dsp:nvSpPr>
        <dsp:cNvPr id="0" name=""/>
        <dsp:cNvSpPr/>
      </dsp:nvSpPr>
      <dsp:spPr>
        <a:xfrm>
          <a:off x="1259527" y="205070"/>
          <a:ext cx="4507589" cy="4507589"/>
        </a:xfrm>
        <a:prstGeom prst="circularArrow">
          <a:avLst>
            <a:gd name="adj1" fmla="val 5085"/>
            <a:gd name="adj2" fmla="val 327528"/>
            <a:gd name="adj3" fmla="val 8671970"/>
            <a:gd name="adj4" fmla="val 1800502"/>
            <a:gd name="adj5" fmla="val 5932"/>
          </a:avLst>
        </a:prstGeom>
        <a:solidFill>
          <a:schemeClr val="accent3">
            <a:shade val="90000"/>
            <a:hueOff val="-129259"/>
            <a:satOff val="-26139"/>
            <a:lumOff val="191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ABE33E-62D7-410C-9387-06367F33598B}">
      <dsp:nvSpPr>
        <dsp:cNvPr id="0" name=""/>
        <dsp:cNvSpPr/>
      </dsp:nvSpPr>
      <dsp:spPr>
        <a:xfrm>
          <a:off x="1204761" y="118419"/>
          <a:ext cx="4507589" cy="4507589"/>
        </a:xfrm>
        <a:prstGeom prst="circularArrow">
          <a:avLst>
            <a:gd name="adj1" fmla="val 5085"/>
            <a:gd name="adj2" fmla="val 327528"/>
            <a:gd name="adj3" fmla="val 15873039"/>
            <a:gd name="adj4" fmla="val 9000000"/>
            <a:gd name="adj5" fmla="val 5932"/>
          </a:avLst>
        </a:prstGeom>
        <a:solidFill>
          <a:schemeClr val="accent3">
            <a:shade val="90000"/>
            <a:hueOff val="-258518"/>
            <a:satOff val="-52278"/>
            <a:lumOff val="3832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0B7ED-9753-4F36-AFA7-059140870905}">
      <dsp:nvSpPr>
        <dsp:cNvPr id="0" name=""/>
        <dsp:cNvSpPr/>
      </dsp:nvSpPr>
      <dsp:spPr>
        <a:xfrm>
          <a:off x="1590433" y="310374"/>
          <a:ext cx="4010990" cy="4010990"/>
        </a:xfrm>
        <a:prstGeom prst="pie">
          <a:avLst>
            <a:gd name="adj1" fmla="val 16200000"/>
            <a:gd name="adj2" fmla="val 1800000"/>
          </a:avLst>
        </a:prstGeom>
        <a:solidFill>
          <a:schemeClr val="accent6">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a:t>Engaging &amp; supporting  people</a:t>
          </a:r>
        </a:p>
        <a:p>
          <a:pPr marL="0" lvl="0" indent="0" algn="ctr" defTabSz="711200">
            <a:lnSpc>
              <a:spcPct val="90000"/>
            </a:lnSpc>
            <a:spcBef>
              <a:spcPct val="0"/>
            </a:spcBef>
            <a:spcAft>
              <a:spcPct val="35000"/>
            </a:spcAft>
            <a:buNone/>
          </a:pPr>
          <a:endParaRPr lang="en-GB" sz="1600" b="1" kern="1200"/>
        </a:p>
        <a:p>
          <a:pPr marL="0" lvl="0" indent="0" algn="ctr" defTabSz="711200">
            <a:lnSpc>
              <a:spcPct val="90000"/>
            </a:lnSpc>
            <a:spcBef>
              <a:spcPct val="0"/>
            </a:spcBef>
            <a:spcAft>
              <a:spcPct val="35000"/>
            </a:spcAft>
            <a:buNone/>
          </a:pPr>
          <a:endParaRPr lang="en-GB" sz="1400" kern="1200" dirty="0"/>
        </a:p>
      </dsp:txBody>
      <dsp:txXfrm>
        <a:off x="3704321" y="1160322"/>
        <a:ext cx="1432496" cy="1193747"/>
      </dsp:txXfrm>
    </dsp:sp>
    <dsp:sp modelId="{C688125B-DC8D-4204-B3C7-47FCA24F484C}">
      <dsp:nvSpPr>
        <dsp:cNvPr id="0" name=""/>
        <dsp:cNvSpPr/>
      </dsp:nvSpPr>
      <dsp:spPr>
        <a:xfrm>
          <a:off x="1507826" y="453623"/>
          <a:ext cx="4010990" cy="4010990"/>
        </a:xfrm>
        <a:prstGeom prst="pie">
          <a:avLst>
            <a:gd name="adj1" fmla="val 1800000"/>
            <a:gd name="adj2" fmla="val 9000000"/>
          </a:avLst>
        </a:prstGeom>
        <a:solidFill>
          <a:schemeClr val="accent6">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a:t>Joining up systems &amp; Services </a:t>
          </a:r>
        </a:p>
        <a:p>
          <a:pPr marL="0" lvl="0" indent="0" algn="ctr" defTabSz="711200">
            <a:lnSpc>
              <a:spcPct val="90000"/>
            </a:lnSpc>
            <a:spcBef>
              <a:spcPct val="0"/>
            </a:spcBef>
            <a:spcAft>
              <a:spcPct val="35000"/>
            </a:spcAft>
            <a:buNone/>
          </a:pPr>
          <a:endParaRPr lang="en-GB" sz="1600" b="1" kern="1200"/>
        </a:p>
        <a:p>
          <a:pPr marL="0" lvl="0" indent="0" algn="ctr" defTabSz="711200">
            <a:lnSpc>
              <a:spcPct val="90000"/>
            </a:lnSpc>
            <a:spcBef>
              <a:spcPct val="0"/>
            </a:spcBef>
            <a:spcAft>
              <a:spcPct val="35000"/>
            </a:spcAft>
            <a:buNone/>
          </a:pPr>
          <a:endParaRPr lang="en-GB" sz="1400" kern="1200" dirty="0"/>
        </a:p>
      </dsp:txBody>
      <dsp:txXfrm>
        <a:off x="2462824" y="3055992"/>
        <a:ext cx="2148745" cy="1050497"/>
      </dsp:txXfrm>
    </dsp:sp>
    <dsp:sp modelId="{33CCC3A5-9E0E-49AC-B07B-B507779F5700}">
      <dsp:nvSpPr>
        <dsp:cNvPr id="0" name=""/>
        <dsp:cNvSpPr/>
      </dsp:nvSpPr>
      <dsp:spPr>
        <a:xfrm>
          <a:off x="1425219" y="310374"/>
          <a:ext cx="4010990" cy="4010990"/>
        </a:xfrm>
        <a:prstGeom prst="pie">
          <a:avLst>
            <a:gd name="adj1" fmla="val 9000000"/>
            <a:gd name="adj2" fmla="val 16200000"/>
          </a:avLst>
        </a:prstGeom>
        <a:solidFill>
          <a:schemeClr val="accent6">
            <a:lumMod val="40000"/>
            <a:lumOff val="6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GB" sz="1600" b="1" kern="1200"/>
            <a:t>Good Work (supporting employers)</a:t>
          </a:r>
        </a:p>
        <a:p>
          <a:pPr marL="0" lvl="0" indent="0" algn="ctr" defTabSz="711200">
            <a:lnSpc>
              <a:spcPct val="90000"/>
            </a:lnSpc>
            <a:spcBef>
              <a:spcPct val="0"/>
            </a:spcBef>
            <a:spcAft>
              <a:spcPct val="35000"/>
            </a:spcAft>
            <a:buNone/>
          </a:pPr>
          <a:endParaRPr lang="en-GB" sz="1600" b="1" kern="1200"/>
        </a:p>
        <a:p>
          <a:pPr marL="0" lvl="0" indent="0" algn="ctr" defTabSz="711200">
            <a:lnSpc>
              <a:spcPct val="90000"/>
            </a:lnSpc>
            <a:spcBef>
              <a:spcPct val="0"/>
            </a:spcBef>
            <a:spcAft>
              <a:spcPct val="35000"/>
            </a:spcAft>
            <a:buNone/>
          </a:pPr>
          <a:endParaRPr lang="en-GB" sz="1400" kern="1200" dirty="0"/>
        </a:p>
      </dsp:txBody>
      <dsp:txXfrm>
        <a:off x="1889825" y="1160322"/>
        <a:ext cx="1432496" cy="1193747"/>
      </dsp:txXfrm>
    </dsp:sp>
    <dsp:sp modelId="{1C98B3FB-D276-4CE5-A1CF-6835C85CC747}">
      <dsp:nvSpPr>
        <dsp:cNvPr id="0" name=""/>
        <dsp:cNvSpPr/>
      </dsp:nvSpPr>
      <dsp:spPr>
        <a:xfrm>
          <a:off x="1342465" y="62074"/>
          <a:ext cx="4507589" cy="4507589"/>
        </a:xfrm>
        <a:prstGeom prst="circularArrow">
          <a:avLst>
            <a:gd name="adj1" fmla="val 5085"/>
            <a:gd name="adj2" fmla="val 327528"/>
            <a:gd name="adj3" fmla="val 1472472"/>
            <a:gd name="adj4" fmla="val 16199432"/>
            <a:gd name="adj5" fmla="val 5932"/>
          </a:avLst>
        </a:prstGeom>
        <a:solidFill>
          <a:schemeClr val="accent3">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3C4CBE-9F17-48EC-8BDF-CC7AFF242791}">
      <dsp:nvSpPr>
        <dsp:cNvPr id="0" name=""/>
        <dsp:cNvSpPr/>
      </dsp:nvSpPr>
      <dsp:spPr>
        <a:xfrm>
          <a:off x="1259527" y="205070"/>
          <a:ext cx="4507589" cy="4507589"/>
        </a:xfrm>
        <a:prstGeom prst="circularArrow">
          <a:avLst>
            <a:gd name="adj1" fmla="val 5085"/>
            <a:gd name="adj2" fmla="val 327528"/>
            <a:gd name="adj3" fmla="val 8671970"/>
            <a:gd name="adj4" fmla="val 1800502"/>
            <a:gd name="adj5" fmla="val 5932"/>
          </a:avLst>
        </a:prstGeom>
        <a:solidFill>
          <a:schemeClr val="accent3">
            <a:shade val="90000"/>
            <a:hueOff val="-129259"/>
            <a:satOff val="-26139"/>
            <a:lumOff val="191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FABE33E-62D7-410C-9387-06367F33598B}">
      <dsp:nvSpPr>
        <dsp:cNvPr id="0" name=""/>
        <dsp:cNvSpPr/>
      </dsp:nvSpPr>
      <dsp:spPr>
        <a:xfrm>
          <a:off x="1204761" y="118419"/>
          <a:ext cx="4507589" cy="4507589"/>
        </a:xfrm>
        <a:prstGeom prst="circularArrow">
          <a:avLst>
            <a:gd name="adj1" fmla="val 5085"/>
            <a:gd name="adj2" fmla="val 327528"/>
            <a:gd name="adj3" fmla="val 15873039"/>
            <a:gd name="adj4" fmla="val 9000000"/>
            <a:gd name="adj5" fmla="val 5932"/>
          </a:avLst>
        </a:prstGeom>
        <a:solidFill>
          <a:schemeClr val="accent3">
            <a:shade val="90000"/>
            <a:hueOff val="-258518"/>
            <a:satOff val="-52278"/>
            <a:lumOff val="38325"/>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E96D35-CAC8-4E52-9874-BDB3437F99CE}" type="datetimeFigureOut">
              <a:rPr lang="en-GB" smtClean="0"/>
              <a:t>05/12/2025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44807-9B4C-41C5-A16D-CD9E7693C3D7}" type="slidenum">
              <a:rPr lang="en-GB" smtClean="0"/>
              <a:t>‹#›</a:t>
            </a:fld>
            <a:endParaRPr lang="en-GB"/>
          </a:p>
        </p:txBody>
      </p:sp>
    </p:spTree>
    <p:extLst>
      <p:ext uri="{BB962C8B-B14F-4D97-AF65-F5344CB8AC3E}">
        <p14:creationId xmlns:p14="http://schemas.microsoft.com/office/powerpoint/2010/main" val="546104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6CFF0E-AEE9-B656-C1E9-DF2DE22F36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D67A4F-367B-9A10-D06B-E9F6F92148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E18239-9ED7-22DE-B54F-D8490B79C3E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194AEFCC-EAB9-51A7-664E-C46EBE6E10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9FBFD1-3B95-460E-9868-287EF9F3934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3972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0BB28-8C25-C718-BACF-FBF6EA2E7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A3AEA0-0AD7-55A7-6F65-32B421DF8D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D58BC6-00C6-2922-C33F-96B4B0B8CF7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Arial"/>
            </a:endParaRPr>
          </a:p>
        </p:txBody>
      </p:sp>
      <p:sp>
        <p:nvSpPr>
          <p:cNvPr id="4" name="Slide Number Placeholder 3">
            <a:extLst>
              <a:ext uri="{FF2B5EF4-FFF2-40B4-BE49-F238E27FC236}">
                <a16:creationId xmlns:a16="http://schemas.microsoft.com/office/drawing/2014/main" id="{11EEB757-1BB4-5E3F-7735-14FECC50AB1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F5E498-7A94-4012-BA5F-370D5F47DC7E}"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230202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2D82E3-AA81-4E34-924C-E981BE5D2004}"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542053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03938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0471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0319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5735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0545F-5398-83D3-1959-F3C4608BB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670275-969B-E7DB-25B4-00E152C78867}"/>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CA543FA1-7B09-AD89-249A-BD0584A7686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2749326-BCD4-FE01-B710-15ACBB92D2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6931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D3D57"/>
              </a:buClr>
              <a:buSzPts val="1200"/>
              <a:buFont typeface="Arial" panose="020B0604020202020204" pitchFamily="34" charset="0"/>
              <a:buNone/>
              <a:tabLst/>
              <a:defRPr/>
            </a:pPr>
            <a:endParaRPr kumimoji="0" lang="en-GB" sz="12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BBDD4-37D1-441C-8FAB-89E5AAEDEA8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5164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C8DDD-72DC-B481-17A2-BE733F72CD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8D201F-96CC-D910-3263-92875F50AADD}"/>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917CF0A1-7FB0-C305-A3B2-50EF51A62A7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D27BCEE-CD15-FA66-C988-D0FE0769A2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81224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3DCE6-9BF8-85C7-049C-A2577D5C3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3D21CE-2880-30C4-50FD-ABB8779FA206}"/>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29645D66-2181-120A-C35E-84AB3071C37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0DEC776-AEB9-12FA-FEFC-06FC8058EA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71984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2B0E29-C8C4-A5B5-BB7B-D0F096928E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1E3D60-E133-3469-2845-864AFE4FBE5B}"/>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F433A719-F836-F1B2-BEFD-2591A389E9B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D8133156-C2DC-08CF-EADF-41F8A8C5FA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1493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47200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30867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1975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4704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93F69-D033-0AF7-33D7-B467CADCE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C6646-6D4D-5099-9B45-1DC0DAFE50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23B727-17EA-3D62-0B72-124B613D6D9B}"/>
              </a:ext>
            </a:extLst>
          </p:cNvPr>
          <p:cNvSpPr>
            <a:spLocks noGrp="1"/>
          </p:cNvSpPr>
          <p:nvPr>
            <p:ph type="body" idx="1"/>
          </p:nvPr>
        </p:nvSpPr>
        <p:spPr/>
        <p:txBody>
          <a:bodyPr/>
          <a:lstStyle/>
          <a:p>
            <a:pPr marL="0" indent="0">
              <a:buFont typeface="Arial" panose="020B0604020202020204" pitchFamily="34" charset="0"/>
              <a:buNone/>
            </a:pPr>
            <a:endParaRPr lang="en-GB" sz="1200" kern="1200" dirty="0">
              <a:solidFill>
                <a:srgbClr val="000000"/>
              </a:solidFill>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4949F9E3-CD29-A95F-A56D-659432FBCC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5D7B6E-2604-4C87-B447-174972EE868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7092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endParaRPr lang="en-GB" sz="1200" dirty="0">
              <a:solidFill>
                <a:srgbClr val="00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BBDD4-37D1-441C-8FAB-89E5AAEDEA8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46488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0" algn="l" defTabSz="457200" rtl="0" eaLnBrk="1" fontAlgn="base" latinLnBrk="0" hangingPunct="1">
              <a:lnSpc>
                <a:spcPct val="100000"/>
              </a:lnSpc>
              <a:spcBef>
                <a:spcPct val="0"/>
              </a:spcBef>
              <a:spcAft>
                <a:spcPct val="0"/>
              </a:spcAft>
              <a:buClrTx/>
              <a:buSzTx/>
              <a:buFont typeface="Wingdings" panose="05000000000000000000" pitchFamily="2" charset="2"/>
              <a:buNone/>
              <a:tabLst/>
              <a:defRPr/>
            </a:pPr>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AE33E2-0F47-450F-AD15-D2A8EDA183CD}"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7022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BBDD4-37D1-441C-8FAB-89E5AAEDEA8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25991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BBDD4-37D1-441C-8FAB-89E5AAEDEA8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91252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9C1A4-063C-1CF0-C6FF-5B0ED2FC8E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3A9650-8A91-B5B0-CED4-F73A48BE5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95A24-70BB-4854-DF52-1D6BE48E9F25}"/>
              </a:ext>
            </a:extLst>
          </p:cNvPr>
          <p:cNvSpPr>
            <a:spLocks noGrp="1"/>
          </p:cNvSpPr>
          <p:nvPr>
            <p:ph type="body" idx="1"/>
          </p:nvPr>
        </p:nvSpPr>
        <p:spPr/>
        <p:txBody>
          <a:bodyPr/>
          <a:lstStyle/>
          <a:p>
            <a:pPr marL="0" indent="0">
              <a:spcBef>
                <a:spcPct val="20000"/>
              </a:spcBef>
              <a:spcAft>
                <a:spcPct val="0"/>
              </a:spcAft>
              <a:buFont typeface="Arial,Sans-Serif"/>
              <a:buNone/>
            </a:pPr>
            <a:endParaRPr lang="en-GB"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F03E3D6-B103-B800-9EB3-4BD1AEA6E6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BBDD4-37D1-441C-8FAB-89E5AAEDEA8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83202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60B25-2FEB-9C53-2CC8-7A3F875124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37EECA-530A-72C9-E101-64AFDB2445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C01AB2-482D-6B37-A9B8-7B3D0D92B6B1}"/>
              </a:ext>
            </a:extLst>
          </p:cNvPr>
          <p:cNvSpPr>
            <a:spLocks noGrp="1"/>
          </p:cNvSpPr>
          <p:nvPr>
            <p:ph type="body" idx="1"/>
          </p:nvPr>
        </p:nvSpPr>
        <p:spPr/>
        <p:txBody>
          <a:bodyPr/>
          <a:lstStyle/>
          <a:p>
            <a:pPr marL="171450" indent="-171450">
              <a:lnSpc>
                <a:spcPct val="116000"/>
              </a:lnSpc>
              <a:spcBef>
                <a:spcPts val="0"/>
              </a:spcBef>
              <a:spcAft>
                <a:spcPts val="0"/>
              </a:spcAft>
              <a:buFont typeface="Arial" panose="020B0604020202020204" pitchFamily="34" charset="0"/>
              <a:buChar char="•"/>
            </a:pPr>
            <a:endParaRPr lang="en-GB" sz="1200" b="0" i="0" kern="1200" dirty="0">
              <a:solidFill>
                <a:schemeClr val="lt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812F0E79-EEFF-00EB-5E35-71A6D4DD05A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EBBDD4-37D1-441C-8FAB-89E5AAEDEA8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00459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90908-CA34-2CD5-A7D7-B8291AF343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DC639AE-F51C-E579-E806-F2A400D489B5}"/>
              </a:ext>
            </a:extLst>
          </p:cNvPr>
          <p:cNvSpPr>
            <a:spLocks noGrp="1"/>
          </p:cNvSpPr>
          <p:nvPr>
            <p:ph type="subTitle" idx="1"/>
          </p:nvPr>
        </p:nvSpPr>
        <p:spPr>
          <a:xfrm>
            <a:off x="1524000" y="3602038"/>
            <a:ext cx="9144000" cy="1655762"/>
          </a:xfrm>
        </p:spPr>
        <p:txBody>
          <a:bodyPr/>
          <a:lstStyle>
            <a:lvl1pPr marL="0" indent="0" algn="ctr">
              <a:buNone/>
              <a:defRPr sz="2400"/>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082B51B-ECED-B93C-DDCC-ED6029E2DB42}"/>
              </a:ext>
            </a:extLst>
          </p:cNvPr>
          <p:cNvSpPr>
            <a:spLocks noGrp="1"/>
          </p:cNvSpPr>
          <p:nvPr>
            <p:ph type="dt" sz="half" idx="10"/>
          </p:nvPr>
        </p:nvSpPr>
        <p:spPr/>
        <p:txBody>
          <a:bodyPr/>
          <a:lstStyle/>
          <a:p>
            <a:fld id="{99887389-D35A-4008-AED3-B702D77DFC3C}" type="datetimeFigureOut">
              <a:rPr lang="en-GB" smtClean="0"/>
              <a:t>05/12/2025</a:t>
            </a:fld>
            <a:endParaRPr lang="en-GB"/>
          </a:p>
        </p:txBody>
      </p:sp>
      <p:sp>
        <p:nvSpPr>
          <p:cNvPr id="5" name="Footer Placeholder 4">
            <a:extLst>
              <a:ext uri="{FF2B5EF4-FFF2-40B4-BE49-F238E27FC236}">
                <a16:creationId xmlns:a16="http://schemas.microsoft.com/office/drawing/2014/main" id="{EE97B6A3-403D-F405-8F46-6CFE1552AF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29E8877-79DA-5979-3F8C-FBBE3775F882}"/>
              </a:ext>
            </a:extLst>
          </p:cNvPr>
          <p:cNvSpPr>
            <a:spLocks noGrp="1"/>
          </p:cNvSpPr>
          <p:nvPr>
            <p:ph type="sldNum" sz="quarter" idx="12"/>
          </p:nvPr>
        </p:nvSpPr>
        <p:spPr/>
        <p:txBody>
          <a:bodyPr/>
          <a:lstStyle/>
          <a:p>
            <a:fld id="{B6A9CB6A-D631-4B34-A9A4-ACDA57696E59}" type="slidenum">
              <a:rPr lang="en-GB" smtClean="0"/>
              <a:t>‹#›</a:t>
            </a:fld>
            <a:endParaRPr lang="en-GB"/>
          </a:p>
        </p:txBody>
      </p:sp>
    </p:spTree>
    <p:extLst>
      <p:ext uri="{BB962C8B-B14F-4D97-AF65-F5344CB8AC3E}">
        <p14:creationId xmlns:p14="http://schemas.microsoft.com/office/powerpoint/2010/main" val="2543702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56063-DBF8-05CA-E69D-9E448B113FA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8A257CB-51AE-14F7-6BFC-8160AC2492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350E9A6-FAA8-5A20-F08F-1C4309E4785F}"/>
              </a:ext>
            </a:extLst>
          </p:cNvPr>
          <p:cNvSpPr>
            <a:spLocks noGrp="1"/>
          </p:cNvSpPr>
          <p:nvPr>
            <p:ph type="dt" sz="half" idx="10"/>
          </p:nvPr>
        </p:nvSpPr>
        <p:spPr/>
        <p:txBody>
          <a:bodyPr/>
          <a:lstStyle/>
          <a:p>
            <a:fld id="{99887389-D35A-4008-AED3-B702D77DFC3C}" type="datetimeFigureOut">
              <a:rPr lang="en-GB" smtClean="0"/>
              <a:t>05/12/2025</a:t>
            </a:fld>
            <a:endParaRPr lang="en-GB"/>
          </a:p>
        </p:txBody>
      </p:sp>
      <p:sp>
        <p:nvSpPr>
          <p:cNvPr id="5" name="Footer Placeholder 4">
            <a:extLst>
              <a:ext uri="{FF2B5EF4-FFF2-40B4-BE49-F238E27FC236}">
                <a16:creationId xmlns:a16="http://schemas.microsoft.com/office/drawing/2014/main" id="{5E01825A-8AB1-4844-FADF-9390FAC32B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0186B78-39C9-F290-084F-AF28FFCDB455}"/>
              </a:ext>
            </a:extLst>
          </p:cNvPr>
          <p:cNvSpPr>
            <a:spLocks noGrp="1"/>
          </p:cNvSpPr>
          <p:nvPr>
            <p:ph type="sldNum" sz="quarter" idx="12"/>
          </p:nvPr>
        </p:nvSpPr>
        <p:spPr/>
        <p:txBody>
          <a:bodyPr/>
          <a:lstStyle/>
          <a:p>
            <a:fld id="{B6A9CB6A-D631-4B34-A9A4-ACDA57696E59}" type="slidenum">
              <a:rPr lang="en-GB" smtClean="0"/>
              <a:t>‹#›</a:t>
            </a:fld>
            <a:endParaRPr lang="en-GB"/>
          </a:p>
        </p:txBody>
      </p:sp>
    </p:spTree>
    <p:extLst>
      <p:ext uri="{BB962C8B-B14F-4D97-AF65-F5344CB8AC3E}">
        <p14:creationId xmlns:p14="http://schemas.microsoft.com/office/powerpoint/2010/main" val="1759984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8287F1-CD72-6AB3-6388-764538849EA4}"/>
              </a:ext>
            </a:extLst>
          </p:cNvPr>
          <p:cNvSpPr>
            <a:spLocks noGrp="1"/>
          </p:cNvSpPr>
          <p:nvPr>
            <p:ph type="title" orient="vert"/>
          </p:nvPr>
        </p:nvSpPr>
        <p:spPr>
          <a:xfrm>
            <a:off x="8724899"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C4392F-902A-75FA-1284-AD5E452FCFCE}"/>
              </a:ext>
            </a:extLst>
          </p:cNvPr>
          <p:cNvSpPr>
            <a:spLocks noGrp="1"/>
          </p:cNvSpPr>
          <p:nvPr>
            <p:ph type="body" orient="vert" idx="1"/>
          </p:nvPr>
        </p:nvSpPr>
        <p:spPr>
          <a:xfrm>
            <a:off x="838199"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2CF987-41EC-BD38-767C-1CE1DD9F1764}"/>
              </a:ext>
            </a:extLst>
          </p:cNvPr>
          <p:cNvSpPr>
            <a:spLocks noGrp="1"/>
          </p:cNvSpPr>
          <p:nvPr>
            <p:ph type="dt" sz="half" idx="10"/>
          </p:nvPr>
        </p:nvSpPr>
        <p:spPr/>
        <p:txBody>
          <a:bodyPr/>
          <a:lstStyle/>
          <a:p>
            <a:fld id="{99887389-D35A-4008-AED3-B702D77DFC3C}" type="datetimeFigureOut">
              <a:rPr lang="en-GB" smtClean="0"/>
              <a:t>05/12/2025</a:t>
            </a:fld>
            <a:endParaRPr lang="en-GB"/>
          </a:p>
        </p:txBody>
      </p:sp>
      <p:sp>
        <p:nvSpPr>
          <p:cNvPr id="5" name="Footer Placeholder 4">
            <a:extLst>
              <a:ext uri="{FF2B5EF4-FFF2-40B4-BE49-F238E27FC236}">
                <a16:creationId xmlns:a16="http://schemas.microsoft.com/office/drawing/2014/main" id="{678F3792-4760-1898-83E8-D339EBD812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67D8FF-D30A-59AE-993D-4A067D64D980}"/>
              </a:ext>
            </a:extLst>
          </p:cNvPr>
          <p:cNvSpPr>
            <a:spLocks noGrp="1"/>
          </p:cNvSpPr>
          <p:nvPr>
            <p:ph type="sldNum" sz="quarter" idx="12"/>
          </p:nvPr>
        </p:nvSpPr>
        <p:spPr/>
        <p:txBody>
          <a:bodyPr/>
          <a:lstStyle/>
          <a:p>
            <a:fld id="{B6A9CB6A-D631-4B34-A9A4-ACDA57696E59}" type="slidenum">
              <a:rPr lang="en-GB" smtClean="0"/>
              <a:t>‹#›</a:t>
            </a:fld>
            <a:endParaRPr lang="en-GB"/>
          </a:p>
        </p:txBody>
      </p:sp>
    </p:spTree>
    <p:extLst>
      <p:ext uri="{BB962C8B-B14F-4D97-AF65-F5344CB8AC3E}">
        <p14:creationId xmlns:p14="http://schemas.microsoft.com/office/powerpoint/2010/main" val="3136382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62737" indent="0" algn="ctr">
              <a:buNone/>
              <a:defRPr/>
            </a:lvl2pPr>
            <a:lvl3pPr marL="1125472" indent="0" algn="ctr">
              <a:buNone/>
              <a:defRPr/>
            </a:lvl3pPr>
            <a:lvl4pPr marL="1688207" indent="0" algn="ctr">
              <a:buNone/>
              <a:defRPr/>
            </a:lvl4pPr>
            <a:lvl5pPr marL="2250944" indent="0" algn="ctr">
              <a:buNone/>
              <a:defRPr/>
            </a:lvl5pPr>
            <a:lvl6pPr marL="2813679" indent="0" algn="ctr">
              <a:buNone/>
              <a:defRPr/>
            </a:lvl6pPr>
            <a:lvl7pPr marL="3376415" indent="0" algn="ctr">
              <a:buNone/>
              <a:defRPr/>
            </a:lvl7pPr>
            <a:lvl8pPr marL="3939151" indent="0" algn="ctr">
              <a:buNone/>
              <a:defRPr/>
            </a:lvl8pPr>
            <a:lvl9pPr marL="4501886"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1715431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19533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lstStyle>
            <a:lvl1pPr algn="l">
              <a:defRPr sz="4923"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62"/>
            </a:lvl1pPr>
            <a:lvl2pPr marL="562737" indent="0">
              <a:buNone/>
              <a:defRPr sz="2215"/>
            </a:lvl2pPr>
            <a:lvl3pPr marL="1125472" indent="0">
              <a:buNone/>
              <a:defRPr sz="1969"/>
            </a:lvl3pPr>
            <a:lvl4pPr marL="1688207" indent="0">
              <a:buNone/>
              <a:defRPr sz="1723"/>
            </a:lvl4pPr>
            <a:lvl5pPr marL="2250944" indent="0">
              <a:buNone/>
              <a:defRPr sz="1723"/>
            </a:lvl5pPr>
            <a:lvl6pPr marL="2813679" indent="0">
              <a:buNone/>
              <a:defRPr sz="1723"/>
            </a:lvl6pPr>
            <a:lvl7pPr marL="3376415" indent="0">
              <a:buNone/>
              <a:defRPr sz="1723"/>
            </a:lvl7pPr>
            <a:lvl8pPr marL="3939151" indent="0">
              <a:buNone/>
              <a:defRPr sz="1723"/>
            </a:lvl8pPr>
            <a:lvl9pPr marL="4501886" indent="0">
              <a:buNone/>
              <a:defRPr sz="1723"/>
            </a:lvl9pPr>
          </a:lstStyle>
          <a:p>
            <a:pPr lvl="0"/>
            <a:r>
              <a:rPr lang="en-US"/>
              <a:t>Click to edit Master text styles</a:t>
            </a:r>
          </a:p>
        </p:txBody>
      </p:sp>
    </p:spTree>
    <p:extLst>
      <p:ext uri="{BB962C8B-B14F-4D97-AF65-F5344CB8AC3E}">
        <p14:creationId xmlns:p14="http://schemas.microsoft.com/office/powerpoint/2010/main" val="2249316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08567" y="1600205"/>
            <a:ext cx="5384800" cy="4525963"/>
          </a:xfrm>
        </p:spPr>
        <p:txBody>
          <a:bodyPr/>
          <a:lstStyle>
            <a:lvl1pPr>
              <a:defRPr sz="3446"/>
            </a:lvl1pPr>
            <a:lvl2pPr>
              <a:defRPr sz="2954"/>
            </a:lvl2pPr>
            <a:lvl3pPr>
              <a:defRPr sz="2462"/>
            </a:lvl3pPr>
            <a:lvl4pPr>
              <a:defRPr sz="2215"/>
            </a:lvl4pPr>
            <a:lvl5pPr>
              <a:defRPr sz="2215"/>
            </a:lvl5pPr>
            <a:lvl6pPr>
              <a:defRPr sz="2215"/>
            </a:lvl6pPr>
            <a:lvl7pPr>
              <a:defRPr sz="2215"/>
            </a:lvl7pPr>
            <a:lvl8pPr>
              <a:defRPr sz="2215"/>
            </a:lvl8pPr>
            <a:lvl9pPr>
              <a:defRPr sz="22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96567" y="1600205"/>
            <a:ext cx="5384800" cy="4525963"/>
          </a:xfrm>
        </p:spPr>
        <p:txBody>
          <a:bodyPr/>
          <a:lstStyle>
            <a:lvl1pPr>
              <a:defRPr sz="3446"/>
            </a:lvl1pPr>
            <a:lvl2pPr>
              <a:defRPr sz="2954"/>
            </a:lvl2pPr>
            <a:lvl3pPr>
              <a:defRPr sz="2462"/>
            </a:lvl3pPr>
            <a:lvl4pPr>
              <a:defRPr sz="2215"/>
            </a:lvl4pPr>
            <a:lvl5pPr>
              <a:defRPr sz="2215"/>
            </a:lvl5pPr>
            <a:lvl6pPr>
              <a:defRPr sz="2215"/>
            </a:lvl6pPr>
            <a:lvl7pPr>
              <a:defRPr sz="2215"/>
            </a:lvl7pPr>
            <a:lvl8pPr>
              <a:defRPr sz="2215"/>
            </a:lvl8pPr>
            <a:lvl9pPr>
              <a:defRPr sz="221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1568219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954" b="1"/>
            </a:lvl1pPr>
            <a:lvl2pPr marL="562737" indent="0">
              <a:buNone/>
              <a:defRPr sz="2462" b="1"/>
            </a:lvl2pPr>
            <a:lvl3pPr marL="1125472" indent="0">
              <a:buNone/>
              <a:defRPr sz="2215" b="1"/>
            </a:lvl3pPr>
            <a:lvl4pPr marL="1688207" indent="0">
              <a:buNone/>
              <a:defRPr sz="1969" b="1"/>
            </a:lvl4pPr>
            <a:lvl5pPr marL="2250944" indent="0">
              <a:buNone/>
              <a:defRPr sz="1969" b="1"/>
            </a:lvl5pPr>
            <a:lvl6pPr marL="2813679" indent="0">
              <a:buNone/>
              <a:defRPr sz="1969" b="1"/>
            </a:lvl6pPr>
            <a:lvl7pPr marL="3376415" indent="0">
              <a:buNone/>
              <a:defRPr sz="1969" b="1"/>
            </a:lvl7pPr>
            <a:lvl8pPr marL="3939151" indent="0">
              <a:buNone/>
              <a:defRPr sz="1969" b="1"/>
            </a:lvl8pPr>
            <a:lvl9pPr marL="4501886" indent="0">
              <a:buNone/>
              <a:defRPr sz="1969"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54"/>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954" b="1"/>
            </a:lvl1pPr>
            <a:lvl2pPr marL="562737" indent="0">
              <a:buNone/>
              <a:defRPr sz="2462" b="1"/>
            </a:lvl2pPr>
            <a:lvl3pPr marL="1125472" indent="0">
              <a:buNone/>
              <a:defRPr sz="2215" b="1"/>
            </a:lvl3pPr>
            <a:lvl4pPr marL="1688207" indent="0">
              <a:buNone/>
              <a:defRPr sz="1969" b="1"/>
            </a:lvl4pPr>
            <a:lvl5pPr marL="2250944" indent="0">
              <a:buNone/>
              <a:defRPr sz="1969" b="1"/>
            </a:lvl5pPr>
            <a:lvl6pPr marL="2813679" indent="0">
              <a:buNone/>
              <a:defRPr sz="1969" b="1"/>
            </a:lvl6pPr>
            <a:lvl7pPr marL="3376415" indent="0">
              <a:buNone/>
              <a:defRPr sz="1969" b="1"/>
            </a:lvl7pPr>
            <a:lvl8pPr marL="3939151" indent="0">
              <a:buNone/>
              <a:defRPr sz="1969" b="1"/>
            </a:lvl8pPr>
            <a:lvl9pPr marL="4501886" indent="0">
              <a:buNone/>
              <a:defRPr sz="1969"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954"/>
            </a:lvl1pPr>
            <a:lvl2pPr>
              <a:defRPr sz="2462"/>
            </a:lvl2pPr>
            <a:lvl3pPr>
              <a:defRPr sz="2215"/>
            </a:lvl3pPr>
            <a:lvl4pPr>
              <a:defRPr sz="1969"/>
            </a:lvl4pPr>
            <a:lvl5pPr>
              <a:defRPr sz="1969"/>
            </a:lvl5pPr>
            <a:lvl6pPr>
              <a:defRPr sz="1969"/>
            </a:lvl6pPr>
            <a:lvl7pPr>
              <a:defRPr sz="1969"/>
            </a:lvl7pPr>
            <a:lvl8pPr>
              <a:defRPr sz="1969"/>
            </a:lvl8pPr>
            <a:lvl9pPr>
              <a:defRPr sz="196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188136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289834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720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62" b="1"/>
            </a:lvl1pPr>
          </a:lstStyle>
          <a:p>
            <a:r>
              <a:rPr lang="en-US"/>
              <a:t>Click to edit Master title style</a:t>
            </a:r>
            <a:endParaRPr lang="en-GB"/>
          </a:p>
        </p:txBody>
      </p:sp>
      <p:sp>
        <p:nvSpPr>
          <p:cNvPr id="3" name="Content Placeholder 2"/>
          <p:cNvSpPr>
            <a:spLocks noGrp="1"/>
          </p:cNvSpPr>
          <p:nvPr>
            <p:ph idx="1"/>
          </p:nvPr>
        </p:nvSpPr>
        <p:spPr>
          <a:xfrm>
            <a:off x="4766734" y="273055"/>
            <a:ext cx="6815666" cy="5853113"/>
          </a:xfrm>
        </p:spPr>
        <p:txBody>
          <a:bodyPr/>
          <a:lstStyle>
            <a:lvl1pPr>
              <a:defRPr sz="3939"/>
            </a:lvl1pPr>
            <a:lvl2pPr>
              <a:defRPr sz="3446"/>
            </a:lvl2pPr>
            <a:lvl3pPr>
              <a:defRPr sz="2954"/>
            </a:lvl3pPr>
            <a:lvl4pPr>
              <a:defRPr sz="2462"/>
            </a:lvl4pPr>
            <a:lvl5pPr>
              <a:defRPr sz="2462"/>
            </a:lvl5pPr>
            <a:lvl6pPr>
              <a:defRPr sz="2462"/>
            </a:lvl6pPr>
            <a:lvl7pPr>
              <a:defRPr sz="2462"/>
            </a:lvl7pPr>
            <a:lvl8pPr>
              <a:defRPr sz="2462"/>
            </a:lvl8pPr>
            <a:lvl9pPr>
              <a:defRPr sz="24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723"/>
            </a:lvl1pPr>
            <a:lvl2pPr marL="562737" indent="0">
              <a:buNone/>
              <a:defRPr sz="1477"/>
            </a:lvl2pPr>
            <a:lvl3pPr marL="1125472" indent="0">
              <a:buNone/>
              <a:defRPr sz="1231"/>
            </a:lvl3pPr>
            <a:lvl4pPr marL="1688207" indent="0">
              <a:buNone/>
              <a:defRPr sz="1108"/>
            </a:lvl4pPr>
            <a:lvl5pPr marL="2250944" indent="0">
              <a:buNone/>
              <a:defRPr sz="1108"/>
            </a:lvl5pPr>
            <a:lvl6pPr marL="2813679" indent="0">
              <a:buNone/>
              <a:defRPr sz="1108"/>
            </a:lvl6pPr>
            <a:lvl7pPr marL="3376415" indent="0">
              <a:buNone/>
              <a:defRPr sz="1108"/>
            </a:lvl7pPr>
            <a:lvl8pPr marL="3939151" indent="0">
              <a:buNone/>
              <a:defRPr sz="1108"/>
            </a:lvl8pPr>
            <a:lvl9pPr marL="4501886" indent="0">
              <a:buNone/>
              <a:defRPr sz="1108"/>
            </a:lvl9pPr>
          </a:lstStyle>
          <a:p>
            <a:pPr lvl="0"/>
            <a:r>
              <a:rPr lang="en-US"/>
              <a:t>Click to edit Master text styles</a:t>
            </a:r>
          </a:p>
        </p:txBody>
      </p:sp>
    </p:spTree>
    <p:extLst>
      <p:ext uri="{BB962C8B-B14F-4D97-AF65-F5344CB8AC3E}">
        <p14:creationId xmlns:p14="http://schemas.microsoft.com/office/powerpoint/2010/main" val="3390832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1EE0-A827-1629-3EEE-8778E99678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DA6EFF1-4CB9-5A35-6B05-001CB51A72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602C54-1B03-24AD-72D1-E05ACC875EF7}"/>
              </a:ext>
            </a:extLst>
          </p:cNvPr>
          <p:cNvSpPr>
            <a:spLocks noGrp="1"/>
          </p:cNvSpPr>
          <p:nvPr>
            <p:ph type="dt" sz="half" idx="10"/>
          </p:nvPr>
        </p:nvSpPr>
        <p:spPr/>
        <p:txBody>
          <a:bodyPr/>
          <a:lstStyle/>
          <a:p>
            <a:fld id="{99887389-D35A-4008-AED3-B702D77DFC3C}" type="datetimeFigureOut">
              <a:rPr lang="en-GB" smtClean="0"/>
              <a:t>05/12/2025</a:t>
            </a:fld>
            <a:endParaRPr lang="en-GB"/>
          </a:p>
        </p:txBody>
      </p:sp>
      <p:sp>
        <p:nvSpPr>
          <p:cNvPr id="5" name="Footer Placeholder 4">
            <a:extLst>
              <a:ext uri="{FF2B5EF4-FFF2-40B4-BE49-F238E27FC236}">
                <a16:creationId xmlns:a16="http://schemas.microsoft.com/office/drawing/2014/main" id="{FDECACC7-33B3-2668-DB3B-E9A76FF2FC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0E8B61-A0C7-F1E2-8FB3-44175E0AE150}"/>
              </a:ext>
            </a:extLst>
          </p:cNvPr>
          <p:cNvSpPr>
            <a:spLocks noGrp="1"/>
          </p:cNvSpPr>
          <p:nvPr>
            <p:ph type="sldNum" sz="quarter" idx="12"/>
          </p:nvPr>
        </p:nvSpPr>
        <p:spPr/>
        <p:txBody>
          <a:bodyPr/>
          <a:lstStyle/>
          <a:p>
            <a:fld id="{B6A9CB6A-D631-4B34-A9A4-ACDA57696E59}" type="slidenum">
              <a:rPr lang="en-GB" smtClean="0"/>
              <a:t>‹#›</a:t>
            </a:fld>
            <a:endParaRPr lang="en-GB"/>
          </a:p>
        </p:txBody>
      </p:sp>
    </p:spTree>
    <p:extLst>
      <p:ext uri="{BB962C8B-B14F-4D97-AF65-F5344CB8AC3E}">
        <p14:creationId xmlns:p14="http://schemas.microsoft.com/office/powerpoint/2010/main" val="6064240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62"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939"/>
            </a:lvl1pPr>
            <a:lvl2pPr marL="562737" indent="0">
              <a:buNone/>
              <a:defRPr sz="3446"/>
            </a:lvl2pPr>
            <a:lvl3pPr marL="1125472" indent="0">
              <a:buNone/>
              <a:defRPr sz="2954"/>
            </a:lvl3pPr>
            <a:lvl4pPr marL="1688207" indent="0">
              <a:buNone/>
              <a:defRPr sz="2462"/>
            </a:lvl4pPr>
            <a:lvl5pPr marL="2250944" indent="0">
              <a:buNone/>
              <a:defRPr sz="2462"/>
            </a:lvl5pPr>
            <a:lvl6pPr marL="2813679" indent="0">
              <a:buNone/>
              <a:defRPr sz="2462"/>
            </a:lvl6pPr>
            <a:lvl7pPr marL="3376415" indent="0">
              <a:buNone/>
              <a:defRPr sz="2462"/>
            </a:lvl7pPr>
            <a:lvl8pPr marL="3939151" indent="0">
              <a:buNone/>
              <a:defRPr sz="2462"/>
            </a:lvl8pPr>
            <a:lvl9pPr marL="4501886" indent="0">
              <a:buNone/>
              <a:defRPr sz="2462"/>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23"/>
            </a:lvl1pPr>
            <a:lvl2pPr marL="562737" indent="0">
              <a:buNone/>
              <a:defRPr sz="1477"/>
            </a:lvl2pPr>
            <a:lvl3pPr marL="1125472" indent="0">
              <a:buNone/>
              <a:defRPr sz="1231"/>
            </a:lvl3pPr>
            <a:lvl4pPr marL="1688207" indent="0">
              <a:buNone/>
              <a:defRPr sz="1108"/>
            </a:lvl4pPr>
            <a:lvl5pPr marL="2250944" indent="0">
              <a:buNone/>
              <a:defRPr sz="1108"/>
            </a:lvl5pPr>
            <a:lvl6pPr marL="2813679" indent="0">
              <a:buNone/>
              <a:defRPr sz="1108"/>
            </a:lvl6pPr>
            <a:lvl7pPr marL="3376415" indent="0">
              <a:buNone/>
              <a:defRPr sz="1108"/>
            </a:lvl7pPr>
            <a:lvl8pPr marL="3939151" indent="0">
              <a:buNone/>
              <a:defRPr sz="1108"/>
            </a:lvl8pPr>
            <a:lvl9pPr marL="4501886" indent="0">
              <a:buNone/>
              <a:defRPr sz="1108"/>
            </a:lvl9pPr>
          </a:lstStyle>
          <a:p>
            <a:pPr lvl="0"/>
            <a:r>
              <a:rPr lang="en-US"/>
              <a:t>Click to edit Master text styles</a:t>
            </a:r>
          </a:p>
        </p:txBody>
      </p:sp>
    </p:spTree>
    <p:extLst>
      <p:ext uri="{BB962C8B-B14F-4D97-AF65-F5344CB8AC3E}">
        <p14:creationId xmlns:p14="http://schemas.microsoft.com/office/powerpoint/2010/main" val="36372757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187345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38167" y="414343"/>
            <a:ext cx="2743200" cy="57118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08567" y="414343"/>
            <a:ext cx="8026400" cy="5711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6159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84A0-3939-48EC-8980-D2643D89F47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449818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Basic bullets">
    <p:spTree>
      <p:nvGrpSpPr>
        <p:cNvPr id="1" name=""/>
        <p:cNvGrpSpPr/>
        <p:nvPr/>
      </p:nvGrpSpPr>
      <p:grpSpPr>
        <a:xfrm>
          <a:off x="0" y="0"/>
          <a:ext cx="0" cy="0"/>
          <a:chOff x="0" y="0"/>
          <a:chExt cx="0" cy="0"/>
        </a:xfrm>
      </p:grpSpPr>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pic>
        <p:nvPicPr>
          <p:cNvPr id="6" name="powerpoint_basics_v2_Final Designcorner.png">
            <a:extLst>
              <a:ext uri="{FF2B5EF4-FFF2-40B4-BE49-F238E27FC236}">
                <a16:creationId xmlns:a16="http://schemas.microsoft.com/office/drawing/2014/main" id="{74955D49-63DC-AB49-9057-018E8BD5F7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94" y="4459372"/>
            <a:ext cx="2785451" cy="2402865"/>
          </a:xfrm>
          <a:prstGeom prst="rect">
            <a:avLst/>
          </a:prstGeom>
          <a:ln w="12700">
            <a:miter lim="400000"/>
          </a:ln>
        </p:spPr>
      </p:pic>
      <p:sp>
        <p:nvSpPr>
          <p:cNvPr id="2" name="Title 1">
            <a:extLst>
              <a:ext uri="{FF2B5EF4-FFF2-40B4-BE49-F238E27FC236}">
                <a16:creationId xmlns:a16="http://schemas.microsoft.com/office/drawing/2014/main" id="{50EC3F9F-771A-4047-8FBD-FE558D6A6878}"/>
              </a:ext>
            </a:extLst>
          </p:cNvPr>
          <p:cNvSpPr>
            <a:spLocks noGrp="1"/>
          </p:cNvSpPr>
          <p:nvPr>
            <p:ph type="title" hasCustomPrompt="1"/>
          </p:nvPr>
        </p:nvSpPr>
        <p:spPr>
          <a:xfrm>
            <a:off x="720872" y="905674"/>
            <a:ext cx="10838670" cy="347400"/>
          </a:xfrm>
        </p:spPr>
        <p:txBody>
          <a:bodyPr>
            <a:noAutofit/>
          </a:bodyPr>
          <a:lstStyle>
            <a:lvl1pPr algn="l">
              <a:defRPr sz="2400" b="1"/>
            </a:lvl1pPr>
          </a:lstStyle>
          <a:p>
            <a:r>
              <a:rPr lang="en-US"/>
              <a:t>Bulleted </a:t>
            </a:r>
            <a:endParaRPr lang="en-GB"/>
          </a:p>
        </p:txBody>
      </p:sp>
      <p:sp>
        <p:nvSpPr>
          <p:cNvPr id="7" name="Text Placeholder 7">
            <a:extLst>
              <a:ext uri="{FF2B5EF4-FFF2-40B4-BE49-F238E27FC236}">
                <a16:creationId xmlns:a16="http://schemas.microsoft.com/office/drawing/2014/main" id="{D519AD22-8AE8-BF41-B6DD-2B9D2979E473}"/>
              </a:ext>
            </a:extLst>
          </p:cNvPr>
          <p:cNvSpPr>
            <a:spLocks noGrp="1"/>
          </p:cNvSpPr>
          <p:nvPr>
            <p:ph type="body" sz="quarter" idx="10"/>
          </p:nvPr>
        </p:nvSpPr>
        <p:spPr>
          <a:xfrm>
            <a:off x="720872" y="1565489"/>
            <a:ext cx="10838670" cy="4502805"/>
          </a:xfrm>
          <a:prstGeom prst="rect">
            <a:avLst/>
          </a:prstGeom>
        </p:spPr>
        <p:txBody>
          <a:bodyPr anchor="t" anchorCtr="0">
            <a:normAutofit/>
          </a:bodyPr>
          <a:lstStyle>
            <a:lvl1pPr marL="285799" indent="-285799" algn="l">
              <a:lnSpc>
                <a:spcPct val="100000"/>
              </a:lnSpc>
              <a:spcBef>
                <a:spcPts val="300"/>
              </a:spcBef>
              <a:spcAft>
                <a:spcPts val="601"/>
              </a:spcAft>
              <a:buClr>
                <a:srgbClr val="378FC2"/>
              </a:buClr>
              <a:buSzPct val="150000"/>
              <a:buFont typeface="Arial" panose="020B0604020202020204" pitchFamily="34" charset="0"/>
              <a:buChar char="•"/>
              <a:defRPr sz="2400"/>
            </a:lvl1pPr>
            <a:lvl2pPr marL="622408" indent="-285799" algn="l">
              <a:lnSpc>
                <a:spcPct val="100000"/>
              </a:lnSpc>
              <a:spcBef>
                <a:spcPts val="300"/>
              </a:spcBef>
              <a:spcAft>
                <a:spcPts val="601"/>
              </a:spcAft>
              <a:buClr>
                <a:srgbClr val="378FC2"/>
              </a:buClr>
              <a:buSzPct val="150000"/>
              <a:buFont typeface="Arial" panose="020B0604020202020204" pitchFamily="34" charset="0"/>
              <a:buChar char="•"/>
              <a:defRPr sz="2400"/>
            </a:lvl2pPr>
            <a:lvl3pPr marL="990772" indent="-285799" algn="l">
              <a:lnSpc>
                <a:spcPct val="100000"/>
              </a:lnSpc>
              <a:spcBef>
                <a:spcPts val="300"/>
              </a:spcBef>
              <a:spcAft>
                <a:spcPts val="601"/>
              </a:spcAft>
              <a:buClr>
                <a:srgbClr val="378FC2"/>
              </a:buClr>
              <a:buSzPct val="150000"/>
              <a:buFont typeface="Arial" panose="020B0604020202020204" pitchFamily="34" charset="0"/>
              <a:buChar char="•"/>
              <a:defRPr sz="2400"/>
            </a:lvl3pPr>
            <a:lvl4pPr marL="1346432" indent="-285799" algn="l">
              <a:lnSpc>
                <a:spcPct val="100000"/>
              </a:lnSpc>
              <a:spcBef>
                <a:spcPts val="300"/>
              </a:spcBef>
              <a:spcAft>
                <a:spcPts val="601"/>
              </a:spcAft>
              <a:buClr>
                <a:srgbClr val="378FC2"/>
              </a:buClr>
              <a:buSzPct val="150000"/>
              <a:buFont typeface="Arial" panose="020B0604020202020204" pitchFamily="34" charset="0"/>
              <a:buChar char="•"/>
              <a:defRPr sz="2400"/>
            </a:lvl4pPr>
            <a:lvl5pPr marL="1702094" indent="-285799" algn="l">
              <a:lnSpc>
                <a:spcPct val="100000"/>
              </a:lnSpc>
              <a:spcBef>
                <a:spcPts val="300"/>
              </a:spcBef>
              <a:spcAft>
                <a:spcPts val="601"/>
              </a:spcAft>
              <a:buClr>
                <a:srgbClr val="378FC2"/>
              </a:buClr>
              <a:buSzPct val="150000"/>
              <a:buFont typeface="Arial" panose="020B0604020202020204" pitchFamily="34" charset="0"/>
              <a:buChar cha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hape 37">
            <a:extLst>
              <a:ext uri="{FF2B5EF4-FFF2-40B4-BE49-F238E27FC236}">
                <a16:creationId xmlns:a16="http://schemas.microsoft.com/office/drawing/2014/main" id="{6AA1071D-630D-8141-8F25-0D9A902CE581}"/>
              </a:ext>
            </a:extLst>
          </p:cNvPr>
          <p:cNvSpPr>
            <a:spLocks noGrp="1"/>
          </p:cNvSpPr>
          <p:nvPr>
            <p:ph type="body" sz="quarter" idx="13" hasCustomPrompt="1"/>
          </p:nvPr>
        </p:nvSpPr>
        <p:spPr>
          <a:xfrm>
            <a:off x="720870" y="285895"/>
            <a:ext cx="10937730" cy="600293"/>
          </a:xfrm>
          <a:prstGeom prst="rect">
            <a:avLst/>
          </a:prstGeom>
        </p:spPr>
        <p:txBody>
          <a:bodyPr wrap="square">
            <a:spAutoFit/>
          </a:bodyPr>
          <a:lstStyle>
            <a:lvl1pPr marL="0" indent="0" algn="l">
              <a:spcBef>
                <a:spcPts val="0"/>
              </a:spcBef>
              <a:buSzTx/>
              <a:buNone/>
              <a:defRPr sz="3301" b="1">
                <a:solidFill>
                  <a:srgbClr val="EFA731"/>
                </a:solidFill>
              </a:defRPr>
            </a:lvl1pPr>
          </a:lstStyle>
          <a:p>
            <a:pPr lvl="0"/>
            <a:r>
              <a:rPr lang="en-US"/>
              <a:t>Title sample</a:t>
            </a:r>
          </a:p>
        </p:txBody>
      </p:sp>
      <p:pic>
        <p:nvPicPr>
          <p:cNvPr id="3" name="Picture 2" descr="Logo&#10;&#10;Description automatically generated with medium confidence">
            <a:extLst>
              <a:ext uri="{FF2B5EF4-FFF2-40B4-BE49-F238E27FC236}">
                <a16:creationId xmlns:a16="http://schemas.microsoft.com/office/drawing/2014/main" id="{DE9EC087-B983-2B4F-F7F8-2A6FCFCA8B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76420" y="6256979"/>
            <a:ext cx="2415580" cy="558851"/>
          </a:xfrm>
          <a:prstGeom prst="rect">
            <a:avLst/>
          </a:prstGeom>
        </p:spPr>
      </p:pic>
    </p:spTree>
    <p:extLst>
      <p:ext uri="{BB962C8B-B14F-4D97-AF65-F5344CB8AC3E}">
        <p14:creationId xmlns:p14="http://schemas.microsoft.com/office/powerpoint/2010/main" val="160654752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Box 2"/>
          <p:cNvSpPr txBox="1"/>
          <p:nvPr/>
        </p:nvSpPr>
        <p:spPr>
          <a:xfrm>
            <a:off x="4367810" y="6581004"/>
            <a:ext cx="3072341" cy="262829"/>
          </a:xfrm>
          <a:prstGeom prst="rect">
            <a:avLst/>
          </a:prstGeom>
          <a:noFill/>
        </p:spPr>
        <p:txBody>
          <a:bodyPr wrap="square" rtlCol="0">
            <a:spAutoFit/>
          </a:bodyPr>
          <a:lstStyle/>
          <a:p>
            <a:r>
              <a:rPr lang="en-GB" sz="1108"/>
              <a:t>Official</a:t>
            </a:r>
            <a:r>
              <a:rPr lang="en-GB" sz="1108" baseline="0"/>
              <a:t> Sensitive </a:t>
            </a:r>
            <a:endParaRPr lang="en-GB" sz="1108"/>
          </a:p>
        </p:txBody>
      </p:sp>
      <p:sp>
        <p:nvSpPr>
          <p:cNvPr id="4" name="Text Box 9">
            <a:extLst>
              <a:ext uri="{FF2B5EF4-FFF2-40B4-BE49-F238E27FC236}">
                <a16:creationId xmlns:a16="http://schemas.microsoft.com/office/drawing/2014/main" id="{C1EED773-2035-4F29-A9FA-66DD12CBF422}"/>
              </a:ext>
            </a:extLst>
          </p:cNvPr>
          <p:cNvSpPr txBox="1">
            <a:spLocks noChangeArrowheads="1"/>
          </p:cNvSpPr>
          <p:nvPr/>
        </p:nvSpPr>
        <p:spPr bwMode="auto">
          <a:xfrm>
            <a:off x="395818" y="6526213"/>
            <a:ext cx="1870171" cy="142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844104" eaLnBrk="1" hangingPunct="1">
              <a:defRPr/>
            </a:pPr>
            <a:r>
              <a:rPr lang="en-GB" sz="923"/>
              <a:t>Department for Work &amp; Pensions</a:t>
            </a:r>
          </a:p>
        </p:txBody>
      </p:sp>
    </p:spTree>
    <p:extLst>
      <p:ext uri="{BB962C8B-B14F-4D97-AF65-F5344CB8AC3E}">
        <p14:creationId xmlns:p14="http://schemas.microsoft.com/office/powerpoint/2010/main" val="1473561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Text Onl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1243EA-7D84-EA5D-139C-880E7FBC7839}"/>
              </a:ext>
            </a:extLst>
          </p:cNvPr>
          <p:cNvSpPr/>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Title 1">
            <a:extLst>
              <a:ext uri="{FF2B5EF4-FFF2-40B4-BE49-F238E27FC236}">
                <a16:creationId xmlns:a16="http://schemas.microsoft.com/office/drawing/2014/main" id="{1A0B2F27-5299-F536-8608-7A35FDE42E6E}"/>
              </a:ext>
            </a:extLst>
          </p:cNvPr>
          <p:cNvSpPr>
            <a:spLocks noGrp="1"/>
          </p:cNvSpPr>
          <p:nvPr>
            <p:ph type="ctrTitle"/>
          </p:nvPr>
        </p:nvSpPr>
        <p:spPr>
          <a:xfrm>
            <a:off x="838200" y="1121273"/>
            <a:ext cx="9144000" cy="2387600"/>
          </a:xfrm>
        </p:spPr>
        <p:txBody>
          <a:bodyPr anchor="b">
            <a:normAutofit/>
          </a:bodyPr>
          <a:lstStyle>
            <a:lvl1pPr algn="l">
              <a:defRPr sz="5500" b="1" i="0">
                <a:solidFill>
                  <a:schemeClr val="bg1"/>
                </a:solidFill>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11" name="Subtitle 2">
            <a:extLst>
              <a:ext uri="{FF2B5EF4-FFF2-40B4-BE49-F238E27FC236}">
                <a16:creationId xmlns:a16="http://schemas.microsoft.com/office/drawing/2014/main" id="{14B1B7CD-E3A8-8ABD-97CE-6FF51D7DDC7D}"/>
              </a:ext>
            </a:extLst>
          </p:cNvPr>
          <p:cNvSpPr>
            <a:spLocks noGrp="1"/>
          </p:cNvSpPr>
          <p:nvPr>
            <p:ph type="subTitle" idx="1"/>
          </p:nvPr>
        </p:nvSpPr>
        <p:spPr>
          <a:xfrm>
            <a:off x="838200" y="3645581"/>
            <a:ext cx="9144000" cy="1655762"/>
          </a:xfrm>
        </p:spPr>
        <p:txBody>
          <a:bodyPr/>
          <a:lstStyle>
            <a:lvl1pPr marL="0" indent="0" algn="l">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729310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amp;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506" y="414337"/>
            <a:ext cx="10972800" cy="5762175"/>
          </a:xfrm>
        </p:spPr>
        <p:txBody>
          <a:bodyPr/>
          <a:lstStyle>
            <a:lvl1pPr algn="ctr">
              <a:defRPr sz="9600"/>
            </a:lvl1pPr>
          </a:lstStyle>
          <a:p>
            <a:br>
              <a:rPr lang="en-US"/>
            </a:br>
            <a:br>
              <a:rPr lang="en-US"/>
            </a:br>
            <a:endParaRPr lang="en-GB"/>
          </a:p>
        </p:txBody>
      </p:sp>
    </p:spTree>
    <p:extLst>
      <p:ext uri="{BB962C8B-B14F-4D97-AF65-F5344CB8AC3E}">
        <p14:creationId xmlns:p14="http://schemas.microsoft.com/office/powerpoint/2010/main" val="3782183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978434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4324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6295D-DA4E-4134-286F-58BBB9365D4A}"/>
              </a:ext>
            </a:extLst>
          </p:cNvPr>
          <p:cNvSpPr>
            <a:spLocks noGrp="1"/>
          </p:cNvSpPr>
          <p:nvPr>
            <p:ph type="title"/>
          </p:nvPr>
        </p:nvSpPr>
        <p:spPr>
          <a:xfrm>
            <a:off x="831852"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9063AA-5608-9616-F071-B7F2CBF7203E}"/>
              </a:ext>
            </a:extLst>
          </p:cNvPr>
          <p:cNvSpPr>
            <a:spLocks noGrp="1"/>
          </p:cNvSpPr>
          <p:nvPr>
            <p:ph type="body" idx="1"/>
          </p:nvPr>
        </p:nvSpPr>
        <p:spPr>
          <a:xfrm>
            <a:off x="831852" y="4589464"/>
            <a:ext cx="10515600" cy="1500187"/>
          </a:xfrm>
        </p:spPr>
        <p:txBody>
          <a:bodyPr/>
          <a:lstStyle>
            <a:lvl1pPr marL="0" indent="0">
              <a:buNone/>
              <a:defRPr sz="2400">
                <a:solidFill>
                  <a:schemeClr val="tx1">
                    <a:tint val="82000"/>
                  </a:schemeClr>
                </a:solidFill>
              </a:defRPr>
            </a:lvl1pPr>
            <a:lvl2pPr marL="457206" indent="0">
              <a:buNone/>
              <a:defRPr sz="2000">
                <a:solidFill>
                  <a:schemeClr val="tx1">
                    <a:tint val="82000"/>
                  </a:schemeClr>
                </a:solidFill>
              </a:defRPr>
            </a:lvl2pPr>
            <a:lvl3pPr marL="914411" indent="0">
              <a:buNone/>
              <a:defRPr sz="1801">
                <a:solidFill>
                  <a:schemeClr val="tx1">
                    <a:tint val="82000"/>
                  </a:schemeClr>
                </a:solidFill>
              </a:defRPr>
            </a:lvl3pPr>
            <a:lvl4pPr marL="1371617" indent="0">
              <a:buNone/>
              <a:defRPr sz="1600">
                <a:solidFill>
                  <a:schemeClr val="tx1">
                    <a:tint val="82000"/>
                  </a:schemeClr>
                </a:solidFill>
              </a:defRPr>
            </a:lvl4pPr>
            <a:lvl5pPr marL="1828823" indent="0">
              <a:buNone/>
              <a:defRPr sz="1600">
                <a:solidFill>
                  <a:schemeClr val="tx1">
                    <a:tint val="82000"/>
                  </a:schemeClr>
                </a:solidFill>
              </a:defRPr>
            </a:lvl5pPr>
            <a:lvl6pPr marL="2286029" indent="0">
              <a:buNone/>
              <a:defRPr sz="1600">
                <a:solidFill>
                  <a:schemeClr val="tx1">
                    <a:tint val="82000"/>
                  </a:schemeClr>
                </a:solidFill>
              </a:defRPr>
            </a:lvl6pPr>
            <a:lvl7pPr marL="2743234" indent="0">
              <a:buNone/>
              <a:defRPr sz="1600">
                <a:solidFill>
                  <a:schemeClr val="tx1">
                    <a:tint val="82000"/>
                  </a:schemeClr>
                </a:solidFill>
              </a:defRPr>
            </a:lvl7pPr>
            <a:lvl8pPr marL="3200440" indent="0">
              <a:buNone/>
              <a:defRPr sz="1600">
                <a:solidFill>
                  <a:schemeClr val="tx1">
                    <a:tint val="82000"/>
                  </a:schemeClr>
                </a:solidFill>
              </a:defRPr>
            </a:lvl8pPr>
            <a:lvl9pPr marL="3657646"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E87DC3-50C9-B6FC-BC30-AEB02321C3E0}"/>
              </a:ext>
            </a:extLst>
          </p:cNvPr>
          <p:cNvSpPr>
            <a:spLocks noGrp="1"/>
          </p:cNvSpPr>
          <p:nvPr>
            <p:ph type="dt" sz="half" idx="10"/>
          </p:nvPr>
        </p:nvSpPr>
        <p:spPr/>
        <p:txBody>
          <a:bodyPr/>
          <a:lstStyle/>
          <a:p>
            <a:fld id="{99887389-D35A-4008-AED3-B702D77DFC3C}" type="datetimeFigureOut">
              <a:rPr lang="en-GB" smtClean="0"/>
              <a:t>05/12/2025</a:t>
            </a:fld>
            <a:endParaRPr lang="en-GB"/>
          </a:p>
        </p:txBody>
      </p:sp>
      <p:sp>
        <p:nvSpPr>
          <p:cNvPr id="5" name="Footer Placeholder 4">
            <a:extLst>
              <a:ext uri="{FF2B5EF4-FFF2-40B4-BE49-F238E27FC236}">
                <a16:creationId xmlns:a16="http://schemas.microsoft.com/office/drawing/2014/main" id="{51FEFB75-7FA0-AC53-3701-10511567C22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9DCC07-4BB5-5876-A5CF-3D431CD6B416}"/>
              </a:ext>
            </a:extLst>
          </p:cNvPr>
          <p:cNvSpPr>
            <a:spLocks noGrp="1"/>
          </p:cNvSpPr>
          <p:nvPr>
            <p:ph type="sldNum" sz="quarter" idx="12"/>
          </p:nvPr>
        </p:nvSpPr>
        <p:spPr/>
        <p:txBody>
          <a:bodyPr/>
          <a:lstStyle/>
          <a:p>
            <a:fld id="{B6A9CB6A-D631-4B34-A9A4-ACDA57696E59}" type="slidenum">
              <a:rPr lang="en-GB" smtClean="0"/>
              <a:t>‹#›</a:t>
            </a:fld>
            <a:endParaRPr lang="en-GB"/>
          </a:p>
        </p:txBody>
      </p:sp>
    </p:spTree>
    <p:extLst>
      <p:ext uri="{BB962C8B-B14F-4D97-AF65-F5344CB8AC3E}">
        <p14:creationId xmlns:p14="http://schemas.microsoft.com/office/powerpoint/2010/main" val="28017796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4012704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08567"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396567"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11581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84964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1104469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5090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4" y="273053"/>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779727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36462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4794171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38167" y="414341"/>
            <a:ext cx="2743200" cy="57118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08567" y="414341"/>
            <a:ext cx="8026400" cy="5711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44722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84A0-3939-48EC-8980-D2643D89F470}"/>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393756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F7510-F1D8-32FE-435A-44E26EE523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CB7754C-EF4C-FC9E-44D7-A369E4FF0A23}"/>
              </a:ext>
            </a:extLst>
          </p:cNvPr>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4A3730F-8546-7DDD-EA5F-05C0DF80E7D4}"/>
              </a:ext>
            </a:extLst>
          </p:cNvPr>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A7AA93C-ECD8-6C35-5283-99DFD40B67D1}"/>
              </a:ext>
            </a:extLst>
          </p:cNvPr>
          <p:cNvSpPr>
            <a:spLocks noGrp="1"/>
          </p:cNvSpPr>
          <p:nvPr>
            <p:ph type="dt" sz="half" idx="10"/>
          </p:nvPr>
        </p:nvSpPr>
        <p:spPr/>
        <p:txBody>
          <a:bodyPr/>
          <a:lstStyle/>
          <a:p>
            <a:fld id="{99887389-D35A-4008-AED3-B702D77DFC3C}" type="datetimeFigureOut">
              <a:rPr lang="en-GB" smtClean="0"/>
              <a:t>05/12/2025</a:t>
            </a:fld>
            <a:endParaRPr lang="en-GB"/>
          </a:p>
        </p:txBody>
      </p:sp>
      <p:sp>
        <p:nvSpPr>
          <p:cNvPr id="6" name="Footer Placeholder 5">
            <a:extLst>
              <a:ext uri="{FF2B5EF4-FFF2-40B4-BE49-F238E27FC236}">
                <a16:creationId xmlns:a16="http://schemas.microsoft.com/office/drawing/2014/main" id="{B1B3F7EA-0A33-C213-8F6A-14FAF8575AC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906ACF0-BB63-893E-392B-2B6008FCBDE9}"/>
              </a:ext>
            </a:extLst>
          </p:cNvPr>
          <p:cNvSpPr>
            <a:spLocks noGrp="1"/>
          </p:cNvSpPr>
          <p:nvPr>
            <p:ph type="sldNum" sz="quarter" idx="12"/>
          </p:nvPr>
        </p:nvSpPr>
        <p:spPr/>
        <p:txBody>
          <a:bodyPr/>
          <a:lstStyle/>
          <a:p>
            <a:fld id="{B6A9CB6A-D631-4B34-A9A4-ACDA57696E59}" type="slidenum">
              <a:rPr lang="en-GB" smtClean="0"/>
              <a:t>‹#›</a:t>
            </a:fld>
            <a:endParaRPr lang="en-GB"/>
          </a:p>
        </p:txBody>
      </p:sp>
    </p:spTree>
    <p:extLst>
      <p:ext uri="{BB962C8B-B14F-4D97-AF65-F5344CB8AC3E}">
        <p14:creationId xmlns:p14="http://schemas.microsoft.com/office/powerpoint/2010/main" val="268737503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Basic bullets">
    <p:spTree>
      <p:nvGrpSpPr>
        <p:cNvPr id="1" name=""/>
        <p:cNvGrpSpPr/>
        <p:nvPr/>
      </p:nvGrpSpPr>
      <p:grpSpPr>
        <a:xfrm>
          <a:off x="0" y="0"/>
          <a:ext cx="0" cy="0"/>
          <a:chOff x="0" y="0"/>
          <a:chExt cx="0" cy="0"/>
        </a:xfrm>
      </p:grpSpPr>
      <p:sp>
        <p:nvSpPr>
          <p:cNvPr id="58" name="Shape 58"/>
          <p:cNvSpPr>
            <a:spLocks noGrp="1"/>
          </p:cNvSpPr>
          <p:nvPr>
            <p:ph type="sldNum" sz="quarter" idx="2"/>
          </p:nvPr>
        </p:nvSpPr>
        <p:spPr>
          <a:prstGeom prst="rect">
            <a:avLst/>
          </a:prstGeom>
        </p:spPr>
        <p:txBody>
          <a:bodyPr/>
          <a:lstStyle/>
          <a:p>
            <a:fld id="{86CB4B4D-7CA3-9044-876B-883B54F8677D}" type="slidenum">
              <a:t>‹#›</a:t>
            </a:fld>
            <a:endParaRPr/>
          </a:p>
        </p:txBody>
      </p:sp>
      <p:pic>
        <p:nvPicPr>
          <p:cNvPr id="6" name="powerpoint_basics_v2_Final Designcorner.png">
            <a:extLst>
              <a:ext uri="{FF2B5EF4-FFF2-40B4-BE49-F238E27FC236}">
                <a16:creationId xmlns:a16="http://schemas.microsoft.com/office/drawing/2014/main" id="{74955D49-63DC-AB49-9057-018E8BD5F7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094" y="4459370"/>
            <a:ext cx="2785451" cy="2402865"/>
          </a:xfrm>
          <a:prstGeom prst="rect">
            <a:avLst/>
          </a:prstGeom>
          <a:ln w="12700">
            <a:miter lim="400000"/>
          </a:ln>
        </p:spPr>
      </p:pic>
      <p:sp>
        <p:nvSpPr>
          <p:cNvPr id="2" name="Title 1">
            <a:extLst>
              <a:ext uri="{FF2B5EF4-FFF2-40B4-BE49-F238E27FC236}">
                <a16:creationId xmlns:a16="http://schemas.microsoft.com/office/drawing/2014/main" id="{50EC3F9F-771A-4047-8FBD-FE558D6A6878}"/>
              </a:ext>
            </a:extLst>
          </p:cNvPr>
          <p:cNvSpPr>
            <a:spLocks noGrp="1"/>
          </p:cNvSpPr>
          <p:nvPr>
            <p:ph type="title" hasCustomPrompt="1"/>
          </p:nvPr>
        </p:nvSpPr>
        <p:spPr>
          <a:xfrm>
            <a:off x="720871" y="905674"/>
            <a:ext cx="10838670" cy="347400"/>
          </a:xfrm>
        </p:spPr>
        <p:txBody>
          <a:bodyPr>
            <a:noAutofit/>
          </a:bodyPr>
          <a:lstStyle>
            <a:lvl1pPr algn="l">
              <a:defRPr sz="1950" b="1"/>
            </a:lvl1pPr>
          </a:lstStyle>
          <a:p>
            <a:r>
              <a:rPr lang="en-US"/>
              <a:t>Bulleted </a:t>
            </a:r>
            <a:endParaRPr lang="en-GB"/>
          </a:p>
        </p:txBody>
      </p:sp>
      <p:sp>
        <p:nvSpPr>
          <p:cNvPr id="7" name="Text Placeholder 7">
            <a:extLst>
              <a:ext uri="{FF2B5EF4-FFF2-40B4-BE49-F238E27FC236}">
                <a16:creationId xmlns:a16="http://schemas.microsoft.com/office/drawing/2014/main" id="{D519AD22-8AE8-BF41-B6DD-2B9D2979E473}"/>
              </a:ext>
            </a:extLst>
          </p:cNvPr>
          <p:cNvSpPr>
            <a:spLocks noGrp="1"/>
          </p:cNvSpPr>
          <p:nvPr>
            <p:ph type="body" sz="quarter" idx="10"/>
          </p:nvPr>
        </p:nvSpPr>
        <p:spPr>
          <a:xfrm>
            <a:off x="720871" y="1565487"/>
            <a:ext cx="10838670" cy="4502805"/>
          </a:xfrm>
          <a:prstGeom prst="rect">
            <a:avLst/>
          </a:prstGeom>
        </p:spPr>
        <p:txBody>
          <a:bodyPr anchor="t" anchorCtr="0">
            <a:normAutofit/>
          </a:bodyPr>
          <a:lstStyle>
            <a:lvl1pPr marL="232200" indent="-232200" algn="l">
              <a:lnSpc>
                <a:spcPct val="100000"/>
              </a:lnSpc>
              <a:spcBef>
                <a:spcPts val="244"/>
              </a:spcBef>
              <a:spcAft>
                <a:spcPts val="488"/>
              </a:spcAft>
              <a:buClr>
                <a:srgbClr val="378FC2"/>
              </a:buClr>
              <a:buSzPct val="150000"/>
              <a:buFont typeface="Arial" panose="020B0604020202020204" pitchFamily="34" charset="0"/>
              <a:buChar char="•"/>
              <a:defRPr sz="1950"/>
            </a:lvl1pPr>
            <a:lvl2pPr marL="505681" indent="-232200" algn="l">
              <a:lnSpc>
                <a:spcPct val="100000"/>
              </a:lnSpc>
              <a:spcBef>
                <a:spcPts val="244"/>
              </a:spcBef>
              <a:spcAft>
                <a:spcPts val="488"/>
              </a:spcAft>
              <a:buClr>
                <a:srgbClr val="378FC2"/>
              </a:buClr>
              <a:buSzPct val="150000"/>
              <a:buFont typeface="Arial" panose="020B0604020202020204" pitchFamily="34" charset="0"/>
              <a:buChar char="•"/>
              <a:defRPr sz="1950"/>
            </a:lvl2pPr>
            <a:lvl3pPr marL="804962" indent="-232200" algn="l">
              <a:lnSpc>
                <a:spcPct val="100000"/>
              </a:lnSpc>
              <a:spcBef>
                <a:spcPts val="244"/>
              </a:spcBef>
              <a:spcAft>
                <a:spcPts val="488"/>
              </a:spcAft>
              <a:buClr>
                <a:srgbClr val="378FC2"/>
              </a:buClr>
              <a:buSzPct val="150000"/>
              <a:buFont typeface="Arial" panose="020B0604020202020204" pitchFamily="34" charset="0"/>
              <a:buChar char="•"/>
              <a:defRPr sz="1950"/>
            </a:lvl3pPr>
            <a:lvl4pPr marL="1093922" indent="-232200" algn="l">
              <a:lnSpc>
                <a:spcPct val="100000"/>
              </a:lnSpc>
              <a:spcBef>
                <a:spcPts val="244"/>
              </a:spcBef>
              <a:spcAft>
                <a:spcPts val="488"/>
              </a:spcAft>
              <a:buClr>
                <a:srgbClr val="378FC2"/>
              </a:buClr>
              <a:buSzPct val="150000"/>
              <a:buFont typeface="Arial" panose="020B0604020202020204" pitchFamily="34" charset="0"/>
              <a:buChar char="•"/>
              <a:defRPr sz="1950"/>
            </a:lvl4pPr>
            <a:lvl5pPr marL="1382883" indent="-232200" algn="l">
              <a:lnSpc>
                <a:spcPct val="100000"/>
              </a:lnSpc>
              <a:spcBef>
                <a:spcPts val="244"/>
              </a:spcBef>
              <a:spcAft>
                <a:spcPts val="488"/>
              </a:spcAft>
              <a:buClr>
                <a:srgbClr val="378FC2"/>
              </a:buClr>
              <a:buSzPct val="150000"/>
              <a:buFont typeface="Arial" panose="020B0604020202020204" pitchFamily="34" charset="0"/>
              <a:buChar char="•"/>
              <a:defRPr sz="19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Shape 37">
            <a:extLst>
              <a:ext uri="{FF2B5EF4-FFF2-40B4-BE49-F238E27FC236}">
                <a16:creationId xmlns:a16="http://schemas.microsoft.com/office/drawing/2014/main" id="{6AA1071D-630D-8141-8F25-0D9A902CE581}"/>
              </a:ext>
            </a:extLst>
          </p:cNvPr>
          <p:cNvSpPr>
            <a:spLocks noGrp="1"/>
          </p:cNvSpPr>
          <p:nvPr>
            <p:ph type="body" sz="quarter" idx="13" hasCustomPrompt="1"/>
          </p:nvPr>
        </p:nvSpPr>
        <p:spPr>
          <a:xfrm>
            <a:off x="720870" y="285893"/>
            <a:ext cx="10937730" cy="515334"/>
          </a:xfrm>
          <a:prstGeom prst="rect">
            <a:avLst/>
          </a:prstGeom>
        </p:spPr>
        <p:txBody>
          <a:bodyPr wrap="square">
            <a:spAutoFit/>
          </a:bodyPr>
          <a:lstStyle>
            <a:lvl1pPr marL="0" indent="0" algn="l">
              <a:spcBef>
                <a:spcPts val="0"/>
              </a:spcBef>
              <a:buSzTx/>
              <a:buNone/>
              <a:defRPr sz="2682" b="1">
                <a:solidFill>
                  <a:srgbClr val="EFA731"/>
                </a:solidFill>
              </a:defRPr>
            </a:lvl1pPr>
          </a:lstStyle>
          <a:p>
            <a:pPr lvl="0"/>
            <a:r>
              <a:rPr lang="en-US"/>
              <a:t>Title sample</a:t>
            </a:r>
          </a:p>
        </p:txBody>
      </p:sp>
      <p:pic>
        <p:nvPicPr>
          <p:cNvPr id="3" name="Picture 2" descr="Logo&#10;&#10;Description automatically generated with medium confidence">
            <a:extLst>
              <a:ext uri="{FF2B5EF4-FFF2-40B4-BE49-F238E27FC236}">
                <a16:creationId xmlns:a16="http://schemas.microsoft.com/office/drawing/2014/main" id="{DE9EC087-B983-2B4F-F7F8-2A6FCFCA8B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6420" y="6256977"/>
            <a:ext cx="2415580" cy="558851"/>
          </a:xfrm>
          <a:prstGeom prst="rect">
            <a:avLst/>
          </a:prstGeom>
        </p:spPr>
      </p:pic>
    </p:spTree>
    <p:extLst>
      <p:ext uri="{BB962C8B-B14F-4D97-AF65-F5344CB8AC3E}">
        <p14:creationId xmlns:p14="http://schemas.microsoft.com/office/powerpoint/2010/main" val="125887857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Box 2"/>
          <p:cNvSpPr txBox="1"/>
          <p:nvPr userDrawn="1"/>
        </p:nvSpPr>
        <p:spPr>
          <a:xfrm>
            <a:off x="4367809" y="6581002"/>
            <a:ext cx="3072341" cy="230832"/>
          </a:xfrm>
          <a:prstGeom prst="rect">
            <a:avLst/>
          </a:prstGeom>
          <a:noFill/>
        </p:spPr>
        <p:txBody>
          <a:bodyPr wrap="square" rtlCol="0">
            <a:spAutoFit/>
          </a:bodyPr>
          <a:lstStyle/>
          <a:p>
            <a:r>
              <a:rPr lang="en-GB" sz="900"/>
              <a:t>Official</a:t>
            </a:r>
            <a:r>
              <a:rPr lang="en-GB" sz="900" baseline="0"/>
              <a:t> Sensitive </a:t>
            </a:r>
            <a:endParaRPr lang="en-GB" sz="900"/>
          </a:p>
        </p:txBody>
      </p:sp>
      <p:sp>
        <p:nvSpPr>
          <p:cNvPr id="4" name="Text Box 9">
            <a:extLst>
              <a:ext uri="{FF2B5EF4-FFF2-40B4-BE49-F238E27FC236}">
                <a16:creationId xmlns:a16="http://schemas.microsoft.com/office/drawing/2014/main" id="{C1EED773-2035-4F29-A9FA-66DD12CBF422}"/>
              </a:ext>
            </a:extLst>
          </p:cNvPr>
          <p:cNvSpPr txBox="1">
            <a:spLocks noChangeArrowheads="1"/>
          </p:cNvSpPr>
          <p:nvPr userDrawn="1"/>
        </p:nvSpPr>
        <p:spPr bwMode="auto">
          <a:xfrm>
            <a:off x="395817" y="6526213"/>
            <a:ext cx="1870171" cy="11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685800" eaLnBrk="1" hangingPunct="1">
              <a:defRPr/>
            </a:pPr>
            <a:r>
              <a:rPr lang="en-GB" sz="750"/>
              <a:t>Department for Work &amp; Pensions</a:t>
            </a:r>
          </a:p>
        </p:txBody>
      </p:sp>
    </p:spTree>
    <p:extLst>
      <p:ext uri="{BB962C8B-B14F-4D97-AF65-F5344CB8AC3E}">
        <p14:creationId xmlns:p14="http://schemas.microsoft.com/office/powerpoint/2010/main" val="13629352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Box 2"/>
          <p:cNvSpPr txBox="1"/>
          <p:nvPr/>
        </p:nvSpPr>
        <p:spPr>
          <a:xfrm>
            <a:off x="4367810" y="6581002"/>
            <a:ext cx="3072341" cy="204800"/>
          </a:xfrm>
          <a:prstGeom prst="rect">
            <a:avLst/>
          </a:prstGeom>
          <a:noFill/>
        </p:spPr>
        <p:txBody>
          <a:bodyPr wrap="square" rtlCol="0">
            <a:spAutoFit/>
          </a:bodyPr>
          <a:lstStyle/>
          <a:p>
            <a:r>
              <a:rPr lang="en-GB" sz="731"/>
              <a:t>Official</a:t>
            </a:r>
            <a:r>
              <a:rPr lang="en-GB" sz="731" baseline="0"/>
              <a:t> Sensitive </a:t>
            </a:r>
            <a:endParaRPr lang="en-GB" sz="731"/>
          </a:p>
        </p:txBody>
      </p:sp>
      <p:sp>
        <p:nvSpPr>
          <p:cNvPr id="4" name="Text Box 9">
            <a:extLst>
              <a:ext uri="{FF2B5EF4-FFF2-40B4-BE49-F238E27FC236}">
                <a16:creationId xmlns:a16="http://schemas.microsoft.com/office/drawing/2014/main" id="{C1EED773-2035-4F29-A9FA-66DD12CBF422}"/>
              </a:ext>
            </a:extLst>
          </p:cNvPr>
          <p:cNvSpPr txBox="1">
            <a:spLocks noChangeArrowheads="1"/>
          </p:cNvSpPr>
          <p:nvPr/>
        </p:nvSpPr>
        <p:spPr bwMode="auto">
          <a:xfrm>
            <a:off x="395818" y="6526213"/>
            <a:ext cx="1870171" cy="93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557213" eaLnBrk="1" hangingPunct="1">
              <a:defRPr/>
            </a:pPr>
            <a:r>
              <a:rPr lang="en-GB" sz="609"/>
              <a:t>Department for Work &amp; Pensions</a:t>
            </a:r>
          </a:p>
        </p:txBody>
      </p:sp>
    </p:spTree>
    <p:extLst>
      <p:ext uri="{BB962C8B-B14F-4D97-AF65-F5344CB8AC3E}">
        <p14:creationId xmlns:p14="http://schemas.microsoft.com/office/powerpoint/2010/main" val="24655165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cSld name="Main Body White">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E54E374-DBCE-47FF-B396-A3D45EBEDCF1}"/>
              </a:ext>
            </a:extLst>
          </p:cNvPr>
          <p:cNvSpPr>
            <a:spLocks noGrp="1"/>
          </p:cNvSpPr>
          <p:nvPr>
            <p:ph type="body" sz="quarter" idx="11"/>
          </p:nvPr>
        </p:nvSpPr>
        <p:spPr>
          <a:xfrm>
            <a:off x="300039" y="915996"/>
            <a:ext cx="10681388" cy="287338"/>
          </a:xfrm>
          <a:prstGeom prst="rect">
            <a:avLst/>
          </a:prstGeom>
        </p:spPr>
        <p:txBody>
          <a:bodyPr lIns="0" rIns="0"/>
          <a:lstStyle>
            <a:lvl1pPr marL="0" indent="0">
              <a:buNone/>
              <a:defRPr lang="en-US" sz="1600" b="0" kern="1200" spc="0" baseline="0" dirty="0" smtClean="0">
                <a:solidFill>
                  <a:prstClr val="black"/>
                </a:solidFill>
                <a:latin typeface="Arial" panose="020B0604020202020204" pitchFamily="34" charset="0"/>
                <a:ea typeface="+mn-ea"/>
                <a:cs typeface="Arial" panose="020B060402020202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Edit Master text styles</a:t>
            </a:r>
          </a:p>
        </p:txBody>
      </p:sp>
      <p:sp>
        <p:nvSpPr>
          <p:cNvPr id="17" name="Text Placeholder 16">
            <a:extLst>
              <a:ext uri="{FF2B5EF4-FFF2-40B4-BE49-F238E27FC236}">
                <a16:creationId xmlns:a16="http://schemas.microsoft.com/office/drawing/2014/main" id="{4B3FBE97-7F31-4606-9617-2FB67533969E}"/>
              </a:ext>
            </a:extLst>
          </p:cNvPr>
          <p:cNvSpPr>
            <a:spLocks noGrp="1"/>
          </p:cNvSpPr>
          <p:nvPr>
            <p:ph type="body" sz="quarter" idx="10"/>
          </p:nvPr>
        </p:nvSpPr>
        <p:spPr>
          <a:xfrm>
            <a:off x="300039" y="368302"/>
            <a:ext cx="10681388" cy="443431"/>
          </a:xfrm>
          <a:prstGeom prst="rect">
            <a:avLst/>
          </a:prstGeom>
        </p:spPr>
        <p:txBody>
          <a:bodyPr lIns="0" rIns="0"/>
          <a:lstStyle>
            <a:lvl1pPr marL="0" indent="0">
              <a:buNone/>
              <a:defRPr kumimoji="0" lang="en-US" sz="2800" b="1" i="0" u="none" strike="noStrike" kern="1200" cap="none" spc="-80" normalizeH="0" baseline="0" dirty="0" smtClean="0">
                <a:ln>
                  <a:noFill/>
                </a:ln>
                <a:solidFill>
                  <a:prstClr val="black"/>
                </a:solidFill>
                <a:effectLst/>
                <a:uLnTx/>
                <a:uFillTx/>
                <a:latin typeface="Arial" panose="020B0604020202020204" pitchFamily="34" charset="0"/>
                <a:ea typeface="+mn-ea"/>
                <a:cs typeface="Arial" panose="020B0604020202020204" pitchFamily="34" charset="0"/>
              </a:defRPr>
            </a:lvl1pPr>
          </a:lstStyle>
          <a:p>
            <a:pPr lvl="0"/>
            <a:r>
              <a:rPr lang="en-US"/>
              <a:t>Edit Master text styles</a:t>
            </a:r>
          </a:p>
        </p:txBody>
      </p:sp>
      <p:sp>
        <p:nvSpPr>
          <p:cNvPr id="22" name="Text Placeholder 21">
            <a:extLst>
              <a:ext uri="{FF2B5EF4-FFF2-40B4-BE49-F238E27FC236}">
                <a16:creationId xmlns:a16="http://schemas.microsoft.com/office/drawing/2014/main" id="{1781419D-48F4-49DA-9EB0-232339E9248B}"/>
              </a:ext>
            </a:extLst>
          </p:cNvPr>
          <p:cNvSpPr>
            <a:spLocks noGrp="1"/>
          </p:cNvSpPr>
          <p:nvPr>
            <p:ph type="body" sz="quarter" idx="12"/>
          </p:nvPr>
        </p:nvSpPr>
        <p:spPr>
          <a:xfrm>
            <a:off x="300039" y="1307600"/>
            <a:ext cx="11591924" cy="5249513"/>
          </a:xfrm>
          <a:prstGeom prst="rect">
            <a:avLst/>
          </a:prstGeom>
        </p:spPr>
        <p:txBody>
          <a:bodyPr lIns="0" rIns="0"/>
          <a:lstStyle>
            <a:lvl1pPr marL="0" indent="0">
              <a:buNone/>
              <a:defRPr sz="120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Edit Master text styles</a:t>
            </a:r>
          </a:p>
        </p:txBody>
      </p:sp>
      <p:sp>
        <p:nvSpPr>
          <p:cNvPr id="8" name="Text Placeholder 21">
            <a:extLst>
              <a:ext uri="{FF2B5EF4-FFF2-40B4-BE49-F238E27FC236}">
                <a16:creationId xmlns:a16="http://schemas.microsoft.com/office/drawing/2014/main" id="{2DE34F59-24E1-431F-89FE-E1F6DEBD28A2}"/>
              </a:ext>
            </a:extLst>
          </p:cNvPr>
          <p:cNvSpPr>
            <a:spLocks noGrp="1"/>
          </p:cNvSpPr>
          <p:nvPr>
            <p:ph type="body" sz="quarter" idx="13" hasCustomPrompt="1"/>
          </p:nvPr>
        </p:nvSpPr>
        <p:spPr>
          <a:xfrm>
            <a:off x="300038" y="6615325"/>
            <a:ext cx="11591925" cy="158463"/>
          </a:xfrm>
          <a:prstGeom prst="rect">
            <a:avLst/>
          </a:prstGeom>
        </p:spPr>
        <p:txBody>
          <a:bodyPr lIns="0" rIns="0"/>
          <a:lstStyle>
            <a:lvl1pPr marL="0" indent="0" algn="ctr">
              <a:buNone/>
              <a:defRPr sz="800" baseline="0">
                <a:latin typeface="Arial" panose="020B0604020202020204" pitchFamily="34" charset="0"/>
                <a:cs typeface="Arial" panose="020B0604020202020204" pitchFamily="34" charset="0"/>
              </a:defRPr>
            </a:lvl1pPr>
            <a:lvl2pPr>
              <a:defRPr sz="1200">
                <a:latin typeface="Arial" panose="020B0604020202020204" pitchFamily="34" charset="0"/>
                <a:cs typeface="Arial" panose="020B0604020202020204" pitchFamily="34" charset="0"/>
              </a:defRPr>
            </a:lvl2pPr>
            <a:lvl3pPr>
              <a:defRPr sz="12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en-US"/>
              <a:t>OFFICIAL SENSITIVE - NOT FOR CASCADE</a:t>
            </a:r>
          </a:p>
        </p:txBody>
      </p:sp>
    </p:spTree>
    <p:extLst>
      <p:ext uri="{BB962C8B-B14F-4D97-AF65-F5344CB8AC3E}">
        <p14:creationId xmlns:p14="http://schemas.microsoft.com/office/powerpoint/2010/main" val="1638499809"/>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userDrawn="1">
  <p:cSld name="TITLE &amp;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7506" y="414337"/>
            <a:ext cx="10972800" cy="5762175"/>
          </a:xfrm>
        </p:spPr>
        <p:txBody>
          <a:bodyPr/>
          <a:lstStyle>
            <a:lvl1pPr algn="ctr">
              <a:defRPr sz="9600"/>
            </a:lvl1pPr>
          </a:lstStyle>
          <a:p>
            <a:br>
              <a:rPr lang="en-US"/>
            </a:br>
            <a:br>
              <a:rPr lang="en-US"/>
            </a:br>
            <a:endParaRPr lang="en-GB"/>
          </a:p>
        </p:txBody>
      </p:sp>
    </p:spTree>
    <p:extLst>
      <p:ext uri="{BB962C8B-B14F-4D97-AF65-F5344CB8AC3E}">
        <p14:creationId xmlns:p14="http://schemas.microsoft.com/office/powerpoint/2010/main" val="1207108310"/>
      </p:ext>
    </p:extLst>
  </p:cSld>
  <p:clrMapOvr>
    <a:masterClrMapping/>
  </p:clrMapOvr>
  <p:hf sldNum="0" hd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A95A-CCA4-605A-F9E1-D06BEFB801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31C08B9-AC36-6A4C-244B-32CD0FBC81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48C87E4-893B-A434-D497-DBF004168CD3}"/>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A48C5B34-57CE-1127-DF43-D79BEA7F0C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C391AB-BA39-4A23-CB0C-8F08CB1092E1}"/>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25642223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F3393-CA5D-7A6B-166B-1DA368426306}"/>
              </a:ext>
            </a:extLst>
          </p:cNvPr>
          <p:cNvSpPr>
            <a:spLocks noGrp="1"/>
          </p:cNvSpPr>
          <p:nvPr>
            <p:ph type="title"/>
          </p:nvPr>
        </p:nvSpPr>
        <p:spPr/>
        <p:txBody>
          <a:bodyPr/>
          <a:lstStyle>
            <a:lvl1pPr>
              <a:defRPr>
                <a:solidFill>
                  <a:srgbClr val="004C48"/>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2B1DF7-3D82-A79F-9C8C-CC707950FA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EDE847-F1A8-2B9A-8870-1B584AC924BD}"/>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3D638AB2-F9F3-4E5B-A515-B5030EE724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6428E4-EACA-D45D-FB96-BFE9DA3397E1}"/>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1791046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9EC5-873D-5434-1222-243100A0E2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18A73EF-EC74-CDE5-2953-F4BF11D9C6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61691C-C9A7-9B2B-0845-AF81F27EBC96}"/>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9CE8BDE3-F13E-E7C6-308C-2FAB33C4FF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2D5425-6B4D-C0AA-7426-629496A8BC9F}"/>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12002904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A55F-7202-70CA-0164-924B177CB6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59D0CB-49C2-AFBE-E228-D37769A8F5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6A0743C-1B0F-2621-5BCD-E636C197BD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9CA4D93-B695-D9D2-1470-BCB2EEBD6F2C}"/>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6" name="Footer Placeholder 5">
            <a:extLst>
              <a:ext uri="{FF2B5EF4-FFF2-40B4-BE49-F238E27FC236}">
                <a16:creationId xmlns:a16="http://schemas.microsoft.com/office/drawing/2014/main" id="{E04EDABE-8A53-86A7-1FBF-249677E824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04570F-6575-22F9-36A5-01CEDBE757FF}"/>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18481758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C7D9-E9DA-645E-8EB5-4E62D59D7F2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895E4D-18BB-E775-9005-7BFBB40243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9E9F3C-8031-FD7F-656D-78E5C61D5E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FFF9035-BD82-22F8-08FE-F7D9E44806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4361EE-7044-3723-7324-96B81CACF2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A49DA83-93ED-28FE-70E2-A0FBF36EBE36}"/>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8" name="Footer Placeholder 7">
            <a:extLst>
              <a:ext uri="{FF2B5EF4-FFF2-40B4-BE49-F238E27FC236}">
                <a16:creationId xmlns:a16="http://schemas.microsoft.com/office/drawing/2014/main" id="{B15FE80E-568D-5531-7027-B580C7FC08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560E182-4775-A6F0-0126-33289FB37380}"/>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29963742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110FB-DD2B-DBFB-0D4E-8EAB8ABDDFB9}"/>
              </a:ext>
            </a:extLst>
          </p:cNvPr>
          <p:cNvSpPr>
            <a:spLocks noGrp="1"/>
          </p:cNvSpPr>
          <p:nvPr>
            <p:ph type="title"/>
          </p:nvPr>
        </p:nvSpPr>
        <p:spPr>
          <a:xfrm>
            <a:off x="839789"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BBED15E-BE3F-47C8-C263-8B28E56B2E02}"/>
              </a:ext>
            </a:extLst>
          </p:cNvPr>
          <p:cNvSpPr>
            <a:spLocks noGrp="1"/>
          </p:cNvSpPr>
          <p:nvPr>
            <p:ph type="body" idx="1"/>
          </p:nvPr>
        </p:nvSpPr>
        <p:spPr>
          <a:xfrm>
            <a:off x="839789" y="1681163"/>
            <a:ext cx="5157787"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5C5E7E-A722-16EA-BE42-E18E1590B12B}"/>
              </a:ext>
            </a:extLst>
          </p:cNvPr>
          <p:cNvSpPr>
            <a:spLocks noGrp="1"/>
          </p:cNvSpPr>
          <p:nvPr>
            <p:ph sz="half" idx="2"/>
          </p:nvPr>
        </p:nvSpPr>
        <p:spPr>
          <a:xfrm>
            <a:off x="839789" y="250507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920FCC4-35A2-53D3-8159-6F027452E3EB}"/>
              </a:ext>
            </a:extLst>
          </p:cNvPr>
          <p:cNvSpPr>
            <a:spLocks noGrp="1"/>
          </p:cNvSpPr>
          <p:nvPr>
            <p:ph type="body" sz="quarter" idx="3"/>
          </p:nvPr>
        </p:nvSpPr>
        <p:spPr>
          <a:xfrm>
            <a:off x="6172202" y="1681163"/>
            <a:ext cx="5183188" cy="823912"/>
          </a:xfrm>
        </p:spPr>
        <p:txBody>
          <a:bodyPr anchor="b"/>
          <a:lstStyle>
            <a:lvl1pPr marL="0" indent="0">
              <a:buNone/>
              <a:defRPr sz="2400" b="1"/>
            </a:lvl1pPr>
            <a:lvl2pPr marL="457206" indent="0">
              <a:buNone/>
              <a:defRPr sz="2000" b="1"/>
            </a:lvl2pPr>
            <a:lvl3pPr marL="914411" indent="0">
              <a:buNone/>
              <a:defRPr sz="1801" b="1"/>
            </a:lvl3pPr>
            <a:lvl4pPr marL="1371617" indent="0">
              <a:buNone/>
              <a:defRPr sz="1600" b="1"/>
            </a:lvl4pPr>
            <a:lvl5pPr marL="1828823" indent="0">
              <a:buNone/>
              <a:defRPr sz="1600" b="1"/>
            </a:lvl5pPr>
            <a:lvl6pPr marL="2286029" indent="0">
              <a:buNone/>
              <a:defRPr sz="1600" b="1"/>
            </a:lvl6pPr>
            <a:lvl7pPr marL="2743234" indent="0">
              <a:buNone/>
              <a:defRPr sz="1600" b="1"/>
            </a:lvl7pPr>
            <a:lvl8pPr marL="3200440" indent="0">
              <a:buNone/>
              <a:defRPr sz="1600" b="1"/>
            </a:lvl8pPr>
            <a:lvl9pPr marL="3657646"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09E9DB-1042-1CCF-0C5F-B5BFFEC24F8D}"/>
              </a:ext>
            </a:extLst>
          </p:cNvPr>
          <p:cNvSpPr>
            <a:spLocks noGrp="1"/>
          </p:cNvSpPr>
          <p:nvPr>
            <p:ph sz="quarter" idx="4"/>
          </p:nvPr>
        </p:nvSpPr>
        <p:spPr>
          <a:xfrm>
            <a:off x="6172202" y="250507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2FD4542-17A2-ED42-276E-22AFD68B118D}"/>
              </a:ext>
            </a:extLst>
          </p:cNvPr>
          <p:cNvSpPr>
            <a:spLocks noGrp="1"/>
          </p:cNvSpPr>
          <p:nvPr>
            <p:ph type="dt" sz="half" idx="10"/>
          </p:nvPr>
        </p:nvSpPr>
        <p:spPr/>
        <p:txBody>
          <a:bodyPr/>
          <a:lstStyle/>
          <a:p>
            <a:fld id="{99887389-D35A-4008-AED3-B702D77DFC3C}" type="datetimeFigureOut">
              <a:rPr lang="en-GB" smtClean="0"/>
              <a:t>05/12/2025</a:t>
            </a:fld>
            <a:endParaRPr lang="en-GB"/>
          </a:p>
        </p:txBody>
      </p:sp>
      <p:sp>
        <p:nvSpPr>
          <p:cNvPr id="8" name="Footer Placeholder 7">
            <a:extLst>
              <a:ext uri="{FF2B5EF4-FFF2-40B4-BE49-F238E27FC236}">
                <a16:creationId xmlns:a16="http://schemas.microsoft.com/office/drawing/2014/main" id="{48F11695-7F3E-0C3B-EE02-A9279EC41CB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F217B11-203F-48C6-5204-604FF1E76283}"/>
              </a:ext>
            </a:extLst>
          </p:cNvPr>
          <p:cNvSpPr>
            <a:spLocks noGrp="1"/>
          </p:cNvSpPr>
          <p:nvPr>
            <p:ph type="sldNum" sz="quarter" idx="12"/>
          </p:nvPr>
        </p:nvSpPr>
        <p:spPr/>
        <p:txBody>
          <a:bodyPr/>
          <a:lstStyle/>
          <a:p>
            <a:fld id="{B6A9CB6A-D631-4B34-A9A4-ACDA57696E59}" type="slidenum">
              <a:rPr lang="en-GB" smtClean="0"/>
              <a:t>‹#›</a:t>
            </a:fld>
            <a:endParaRPr lang="en-GB"/>
          </a:p>
        </p:txBody>
      </p:sp>
    </p:spTree>
    <p:extLst>
      <p:ext uri="{BB962C8B-B14F-4D97-AF65-F5344CB8AC3E}">
        <p14:creationId xmlns:p14="http://schemas.microsoft.com/office/powerpoint/2010/main" val="41104302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966DA-09D6-BD5D-3DC2-C8464C57165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C83C3C-FD4C-563E-23CE-32D5DB77EC42}"/>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4" name="Footer Placeholder 3">
            <a:extLst>
              <a:ext uri="{FF2B5EF4-FFF2-40B4-BE49-F238E27FC236}">
                <a16:creationId xmlns:a16="http://schemas.microsoft.com/office/drawing/2014/main" id="{E4DC927A-AE83-EA40-003A-6A04864854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2D2E0C-5E9C-5710-39FD-96728C739B22}"/>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20520612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D1551F-40AE-56D1-1AD4-EC7BAE0694C5}"/>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3" name="Footer Placeholder 2">
            <a:extLst>
              <a:ext uri="{FF2B5EF4-FFF2-40B4-BE49-F238E27FC236}">
                <a16:creationId xmlns:a16="http://schemas.microsoft.com/office/drawing/2014/main" id="{FC671B62-B45B-00E5-BE5B-0183E87D3E6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4F9C57B-E00D-651A-36BE-206B7343E1E9}"/>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40621364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D1E44-6504-1F13-CDF4-D49760DA92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8F16C5-4687-E154-1B58-226BE8E3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C30F9B-9B46-8591-B2E1-4AEA16F77C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660222-B4E2-9B8B-2B05-4280085778C9}"/>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6" name="Footer Placeholder 5">
            <a:extLst>
              <a:ext uri="{FF2B5EF4-FFF2-40B4-BE49-F238E27FC236}">
                <a16:creationId xmlns:a16="http://schemas.microsoft.com/office/drawing/2014/main" id="{7E1B1BCA-1239-A9CC-F7E2-7F4D17A059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79DB6D-13AC-3357-9B2B-9DBE08FD2DB7}"/>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489977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0894F-F4D5-A8AB-1CC2-04151784F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4C1CE1-D20B-13BA-4954-4BBF955F96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8101571-C9AC-B8DC-ECCA-DA7E8E5BB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E5F0A9-59EF-944B-CA3F-563D16F8CC62}"/>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6" name="Footer Placeholder 5">
            <a:extLst>
              <a:ext uri="{FF2B5EF4-FFF2-40B4-BE49-F238E27FC236}">
                <a16:creationId xmlns:a16="http://schemas.microsoft.com/office/drawing/2014/main" id="{A83C35D3-612C-AD39-45D7-6E50F2095F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576BC8-9D2B-D1BF-D8B6-CAD0057C6D22}"/>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2094459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A0C3D-DD8B-361A-6573-BFEBC122B0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2C0FA68-8A45-B718-BD36-C0422F4445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8DDD46-F26B-6FD9-88D5-FD88C15E3852}"/>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13A3C758-A847-B9A0-C65C-C76FF155B0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F52E12-8708-CB5E-B8DD-9F8DE2F81C36}"/>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14663685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9040D9-DD70-86D1-84C1-50C2A6FE10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F82A81-90C1-4796-F361-3E3CD80D6C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966111-3101-435B-3260-A8A1CAAE0F38}"/>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DDD75538-29F2-253C-87F2-18A17016BD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DA2259-0DBC-DB9B-1358-088B1CA1B981}"/>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32650465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0FB8-E498-9E13-27BD-97211E9CE5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A6245C-75AE-FFCD-3385-60ACDC51B6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572EA02-3DCE-471A-0B2D-F171A1EF92F4}"/>
              </a:ext>
            </a:extLst>
          </p:cNvPr>
          <p:cNvSpPr>
            <a:spLocks noGrp="1"/>
          </p:cNvSpPr>
          <p:nvPr>
            <p:ph type="dt" sz="half" idx="10"/>
          </p:nvPr>
        </p:nvSpPr>
        <p:spPr/>
        <p:txBody>
          <a:bodyPr/>
          <a:lstStyle/>
          <a:p>
            <a:fld id="{0F08C152-3309-4489-852F-D560FA7007C2}" type="datetimeFigureOut">
              <a:rPr lang="en-GB" smtClean="0"/>
              <a:t>05/12/2025</a:t>
            </a:fld>
            <a:endParaRPr lang="en-GB"/>
          </a:p>
        </p:txBody>
      </p:sp>
      <p:sp>
        <p:nvSpPr>
          <p:cNvPr id="5" name="Footer Placeholder 4">
            <a:extLst>
              <a:ext uri="{FF2B5EF4-FFF2-40B4-BE49-F238E27FC236}">
                <a16:creationId xmlns:a16="http://schemas.microsoft.com/office/drawing/2014/main" id="{307D63F1-D82E-B661-473D-237F0AA263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82293AD-D1E0-91F4-CEB8-F42A65744B9C}"/>
              </a:ext>
            </a:extLst>
          </p:cNvPr>
          <p:cNvSpPr>
            <a:spLocks noGrp="1"/>
          </p:cNvSpPr>
          <p:nvPr>
            <p:ph type="sldNum" sz="quarter" idx="12"/>
          </p:nvPr>
        </p:nvSpPr>
        <p:spPr/>
        <p:txBody>
          <a:bodyPr/>
          <a:lstStyle/>
          <a:p>
            <a:fld id="{A7041ED0-3D3A-4AA0-AACE-4FCA55848329}" type="slidenum">
              <a:rPr lang="en-GB" smtClean="0"/>
              <a:t>‹#›</a:t>
            </a:fld>
            <a:endParaRPr lang="en-GB"/>
          </a:p>
        </p:txBody>
      </p:sp>
    </p:spTree>
    <p:extLst>
      <p:ext uri="{BB962C8B-B14F-4D97-AF65-F5344CB8AC3E}">
        <p14:creationId xmlns:p14="http://schemas.microsoft.com/office/powerpoint/2010/main" val="14081548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25DBC-C3A9-1E68-3CE8-C293856560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470DC2-79B6-3B66-F1D3-62DF260CDE8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76FF9B-D6B0-0A7B-F7B0-19AF2707716E}"/>
              </a:ext>
            </a:extLst>
          </p:cNvPr>
          <p:cNvSpPr>
            <a:spLocks noGrp="1"/>
          </p:cNvSpPr>
          <p:nvPr>
            <p:ph type="dt" sz="half" idx="10"/>
          </p:nvPr>
        </p:nvSpPr>
        <p:spPr/>
        <p:txBody>
          <a:bodyPr/>
          <a:lstStyle/>
          <a:p>
            <a:fld id="{0F08C152-3309-4489-852F-D560FA7007C2}" type="datetimeFigureOut">
              <a:rPr lang="en-GB" smtClean="0"/>
              <a:t>05/12/2025</a:t>
            </a:fld>
            <a:endParaRPr lang="en-GB"/>
          </a:p>
        </p:txBody>
      </p:sp>
      <p:sp>
        <p:nvSpPr>
          <p:cNvPr id="5" name="Footer Placeholder 4">
            <a:extLst>
              <a:ext uri="{FF2B5EF4-FFF2-40B4-BE49-F238E27FC236}">
                <a16:creationId xmlns:a16="http://schemas.microsoft.com/office/drawing/2014/main" id="{BBCB4960-D9EB-4929-B453-ED5B3EB155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C3385F-45EB-A0D7-1633-5AB93F0EFEBE}"/>
              </a:ext>
            </a:extLst>
          </p:cNvPr>
          <p:cNvSpPr>
            <a:spLocks noGrp="1"/>
          </p:cNvSpPr>
          <p:nvPr>
            <p:ph type="sldNum" sz="quarter" idx="12"/>
          </p:nvPr>
        </p:nvSpPr>
        <p:spPr/>
        <p:txBody>
          <a:bodyPr/>
          <a:lstStyle/>
          <a:p>
            <a:fld id="{A7041ED0-3D3A-4AA0-AACE-4FCA55848329}" type="slidenum">
              <a:rPr lang="en-GB" smtClean="0"/>
              <a:t>‹#›</a:t>
            </a:fld>
            <a:endParaRPr lang="en-GB"/>
          </a:p>
        </p:txBody>
      </p:sp>
    </p:spTree>
    <p:extLst>
      <p:ext uri="{BB962C8B-B14F-4D97-AF65-F5344CB8AC3E}">
        <p14:creationId xmlns:p14="http://schemas.microsoft.com/office/powerpoint/2010/main" val="13315086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0504F-F997-C1E3-786E-37218D1794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DFBCBA6-B9A7-9506-E6D5-BC804D1551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8F58D7-203A-37AE-F28D-B4848144214F}"/>
              </a:ext>
            </a:extLst>
          </p:cNvPr>
          <p:cNvSpPr>
            <a:spLocks noGrp="1"/>
          </p:cNvSpPr>
          <p:nvPr>
            <p:ph type="dt" sz="half" idx="10"/>
          </p:nvPr>
        </p:nvSpPr>
        <p:spPr/>
        <p:txBody>
          <a:bodyPr/>
          <a:lstStyle/>
          <a:p>
            <a:fld id="{0F08C152-3309-4489-852F-D560FA7007C2}" type="datetimeFigureOut">
              <a:rPr lang="en-GB" smtClean="0"/>
              <a:t>05/12/2025</a:t>
            </a:fld>
            <a:endParaRPr lang="en-GB"/>
          </a:p>
        </p:txBody>
      </p:sp>
      <p:sp>
        <p:nvSpPr>
          <p:cNvPr id="5" name="Footer Placeholder 4">
            <a:extLst>
              <a:ext uri="{FF2B5EF4-FFF2-40B4-BE49-F238E27FC236}">
                <a16:creationId xmlns:a16="http://schemas.microsoft.com/office/drawing/2014/main" id="{E46AAA63-DF82-0DB8-C78A-0819EC1C6B2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19F7DC-0DDE-CA6E-D00A-0CD1DE113164}"/>
              </a:ext>
            </a:extLst>
          </p:cNvPr>
          <p:cNvSpPr>
            <a:spLocks noGrp="1"/>
          </p:cNvSpPr>
          <p:nvPr>
            <p:ph type="sldNum" sz="quarter" idx="12"/>
          </p:nvPr>
        </p:nvSpPr>
        <p:spPr/>
        <p:txBody>
          <a:bodyPr/>
          <a:lstStyle/>
          <a:p>
            <a:fld id="{A7041ED0-3D3A-4AA0-AACE-4FCA55848329}" type="slidenum">
              <a:rPr lang="en-GB" smtClean="0"/>
              <a:t>‹#›</a:t>
            </a:fld>
            <a:endParaRPr lang="en-GB"/>
          </a:p>
        </p:txBody>
      </p:sp>
    </p:spTree>
    <p:extLst>
      <p:ext uri="{BB962C8B-B14F-4D97-AF65-F5344CB8AC3E}">
        <p14:creationId xmlns:p14="http://schemas.microsoft.com/office/powerpoint/2010/main" val="399292800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5B5D9-781A-2C01-FEDA-096B3BA325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94B3427-6A82-A357-A640-903B9DE472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143B382-B3C5-6D4E-4A8A-3A14C7CE89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DB88B27-826A-D8A0-E7A9-D751770341C7}"/>
              </a:ext>
            </a:extLst>
          </p:cNvPr>
          <p:cNvSpPr>
            <a:spLocks noGrp="1"/>
          </p:cNvSpPr>
          <p:nvPr>
            <p:ph type="dt" sz="half" idx="10"/>
          </p:nvPr>
        </p:nvSpPr>
        <p:spPr/>
        <p:txBody>
          <a:bodyPr/>
          <a:lstStyle/>
          <a:p>
            <a:fld id="{0F08C152-3309-4489-852F-D560FA7007C2}" type="datetimeFigureOut">
              <a:rPr lang="en-GB" smtClean="0"/>
              <a:t>05/12/2025</a:t>
            </a:fld>
            <a:endParaRPr lang="en-GB"/>
          </a:p>
        </p:txBody>
      </p:sp>
      <p:sp>
        <p:nvSpPr>
          <p:cNvPr id="6" name="Footer Placeholder 5">
            <a:extLst>
              <a:ext uri="{FF2B5EF4-FFF2-40B4-BE49-F238E27FC236}">
                <a16:creationId xmlns:a16="http://schemas.microsoft.com/office/drawing/2014/main" id="{CB95D5F0-D817-BA4C-95B5-578B1BE3F6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380F6D-190E-B814-5991-6ACFBF03A606}"/>
              </a:ext>
            </a:extLst>
          </p:cNvPr>
          <p:cNvSpPr>
            <a:spLocks noGrp="1"/>
          </p:cNvSpPr>
          <p:nvPr>
            <p:ph type="sldNum" sz="quarter" idx="12"/>
          </p:nvPr>
        </p:nvSpPr>
        <p:spPr/>
        <p:txBody>
          <a:bodyPr/>
          <a:lstStyle/>
          <a:p>
            <a:fld id="{A7041ED0-3D3A-4AA0-AACE-4FCA55848329}" type="slidenum">
              <a:rPr lang="en-GB" smtClean="0"/>
              <a:t>‹#›</a:t>
            </a:fld>
            <a:endParaRPr lang="en-GB"/>
          </a:p>
        </p:txBody>
      </p:sp>
    </p:spTree>
    <p:extLst>
      <p:ext uri="{BB962C8B-B14F-4D97-AF65-F5344CB8AC3E}">
        <p14:creationId xmlns:p14="http://schemas.microsoft.com/office/powerpoint/2010/main" val="3332257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6859B-E5E3-9A31-D865-98E768B5C7E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8BFE580-58CF-1CFA-AABF-5B038BF92D53}"/>
              </a:ext>
            </a:extLst>
          </p:cNvPr>
          <p:cNvSpPr>
            <a:spLocks noGrp="1"/>
          </p:cNvSpPr>
          <p:nvPr>
            <p:ph type="dt" sz="half" idx="10"/>
          </p:nvPr>
        </p:nvSpPr>
        <p:spPr/>
        <p:txBody>
          <a:bodyPr/>
          <a:lstStyle/>
          <a:p>
            <a:fld id="{99887389-D35A-4008-AED3-B702D77DFC3C}" type="datetimeFigureOut">
              <a:rPr lang="en-GB" smtClean="0"/>
              <a:t>05/12/2025</a:t>
            </a:fld>
            <a:endParaRPr lang="en-GB"/>
          </a:p>
        </p:txBody>
      </p:sp>
      <p:sp>
        <p:nvSpPr>
          <p:cNvPr id="4" name="Footer Placeholder 3">
            <a:extLst>
              <a:ext uri="{FF2B5EF4-FFF2-40B4-BE49-F238E27FC236}">
                <a16:creationId xmlns:a16="http://schemas.microsoft.com/office/drawing/2014/main" id="{6246AD3F-7DCE-6072-500E-351601EE928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F2C1B9F-2948-4FFB-D912-F107B0C84546}"/>
              </a:ext>
            </a:extLst>
          </p:cNvPr>
          <p:cNvSpPr>
            <a:spLocks noGrp="1"/>
          </p:cNvSpPr>
          <p:nvPr>
            <p:ph type="sldNum" sz="quarter" idx="12"/>
          </p:nvPr>
        </p:nvSpPr>
        <p:spPr/>
        <p:txBody>
          <a:bodyPr/>
          <a:lstStyle/>
          <a:p>
            <a:fld id="{B6A9CB6A-D631-4B34-A9A4-ACDA57696E59}" type="slidenum">
              <a:rPr lang="en-GB" smtClean="0"/>
              <a:t>‹#›</a:t>
            </a:fld>
            <a:endParaRPr lang="en-GB"/>
          </a:p>
        </p:txBody>
      </p:sp>
    </p:spTree>
    <p:extLst>
      <p:ext uri="{BB962C8B-B14F-4D97-AF65-F5344CB8AC3E}">
        <p14:creationId xmlns:p14="http://schemas.microsoft.com/office/powerpoint/2010/main" val="15804693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27CDA-2B5B-483D-F2B5-1C166C78AF7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51D9D2E-BB29-592D-B83D-7BBAB6A5BB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A754BE-E6BB-7B2B-969D-F39B3B1A5DD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58A3C8E-7166-4DF3-2975-AB00EEAD06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43DFB-9522-C026-9C5A-20CF5A58A6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528531F-6881-55C8-6DC5-E7D82FB55944}"/>
              </a:ext>
            </a:extLst>
          </p:cNvPr>
          <p:cNvSpPr>
            <a:spLocks noGrp="1"/>
          </p:cNvSpPr>
          <p:nvPr>
            <p:ph type="dt" sz="half" idx="10"/>
          </p:nvPr>
        </p:nvSpPr>
        <p:spPr/>
        <p:txBody>
          <a:bodyPr/>
          <a:lstStyle/>
          <a:p>
            <a:fld id="{0F08C152-3309-4489-852F-D560FA7007C2}" type="datetimeFigureOut">
              <a:rPr lang="en-GB" smtClean="0"/>
              <a:t>05/12/2025</a:t>
            </a:fld>
            <a:endParaRPr lang="en-GB"/>
          </a:p>
        </p:txBody>
      </p:sp>
      <p:sp>
        <p:nvSpPr>
          <p:cNvPr id="8" name="Footer Placeholder 7">
            <a:extLst>
              <a:ext uri="{FF2B5EF4-FFF2-40B4-BE49-F238E27FC236}">
                <a16:creationId xmlns:a16="http://schemas.microsoft.com/office/drawing/2014/main" id="{C2B8958C-308E-9BB5-2057-44B3E2E597D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40BFB3A-D15D-F843-EDD1-C44F3ACC53BD}"/>
              </a:ext>
            </a:extLst>
          </p:cNvPr>
          <p:cNvSpPr>
            <a:spLocks noGrp="1"/>
          </p:cNvSpPr>
          <p:nvPr>
            <p:ph type="sldNum" sz="quarter" idx="12"/>
          </p:nvPr>
        </p:nvSpPr>
        <p:spPr/>
        <p:txBody>
          <a:bodyPr/>
          <a:lstStyle/>
          <a:p>
            <a:fld id="{A7041ED0-3D3A-4AA0-AACE-4FCA55848329}" type="slidenum">
              <a:rPr lang="en-GB" smtClean="0"/>
              <a:t>‹#›</a:t>
            </a:fld>
            <a:endParaRPr lang="en-GB"/>
          </a:p>
        </p:txBody>
      </p:sp>
    </p:spTree>
    <p:extLst>
      <p:ext uri="{BB962C8B-B14F-4D97-AF65-F5344CB8AC3E}">
        <p14:creationId xmlns:p14="http://schemas.microsoft.com/office/powerpoint/2010/main" val="9688752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E09B-08F9-DB56-78CE-7BF679330E7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6F3F549-6E76-D465-02EF-902E3B4AC290}"/>
              </a:ext>
            </a:extLst>
          </p:cNvPr>
          <p:cNvSpPr>
            <a:spLocks noGrp="1"/>
          </p:cNvSpPr>
          <p:nvPr>
            <p:ph type="dt" sz="half" idx="10"/>
          </p:nvPr>
        </p:nvSpPr>
        <p:spPr/>
        <p:txBody>
          <a:bodyPr/>
          <a:lstStyle/>
          <a:p>
            <a:fld id="{0F08C152-3309-4489-852F-D560FA7007C2}" type="datetimeFigureOut">
              <a:rPr lang="en-GB" smtClean="0"/>
              <a:t>05/12/2025</a:t>
            </a:fld>
            <a:endParaRPr lang="en-GB"/>
          </a:p>
        </p:txBody>
      </p:sp>
      <p:sp>
        <p:nvSpPr>
          <p:cNvPr id="4" name="Footer Placeholder 3">
            <a:extLst>
              <a:ext uri="{FF2B5EF4-FFF2-40B4-BE49-F238E27FC236}">
                <a16:creationId xmlns:a16="http://schemas.microsoft.com/office/drawing/2014/main" id="{5D274D53-797F-56A5-A43B-0698F2330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E5BFFDE-DDE8-2E93-AA04-2051118F1007}"/>
              </a:ext>
            </a:extLst>
          </p:cNvPr>
          <p:cNvSpPr>
            <a:spLocks noGrp="1"/>
          </p:cNvSpPr>
          <p:nvPr>
            <p:ph type="sldNum" sz="quarter" idx="12"/>
          </p:nvPr>
        </p:nvSpPr>
        <p:spPr/>
        <p:txBody>
          <a:bodyPr/>
          <a:lstStyle/>
          <a:p>
            <a:fld id="{A7041ED0-3D3A-4AA0-AACE-4FCA55848329}" type="slidenum">
              <a:rPr lang="en-GB" smtClean="0"/>
              <a:t>‹#›</a:t>
            </a:fld>
            <a:endParaRPr lang="en-GB"/>
          </a:p>
        </p:txBody>
      </p:sp>
    </p:spTree>
    <p:extLst>
      <p:ext uri="{BB962C8B-B14F-4D97-AF65-F5344CB8AC3E}">
        <p14:creationId xmlns:p14="http://schemas.microsoft.com/office/powerpoint/2010/main" val="1494109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4AC7E9-93A0-E362-1C4B-2C2E602C5769}"/>
              </a:ext>
            </a:extLst>
          </p:cNvPr>
          <p:cNvSpPr>
            <a:spLocks noGrp="1"/>
          </p:cNvSpPr>
          <p:nvPr>
            <p:ph type="dt" sz="half" idx="10"/>
          </p:nvPr>
        </p:nvSpPr>
        <p:spPr/>
        <p:txBody>
          <a:bodyPr/>
          <a:lstStyle/>
          <a:p>
            <a:fld id="{0F08C152-3309-4489-852F-D560FA7007C2}" type="datetimeFigureOut">
              <a:rPr lang="en-GB" smtClean="0"/>
              <a:t>05/12/2025</a:t>
            </a:fld>
            <a:endParaRPr lang="en-GB"/>
          </a:p>
        </p:txBody>
      </p:sp>
      <p:sp>
        <p:nvSpPr>
          <p:cNvPr id="3" name="Footer Placeholder 2">
            <a:extLst>
              <a:ext uri="{FF2B5EF4-FFF2-40B4-BE49-F238E27FC236}">
                <a16:creationId xmlns:a16="http://schemas.microsoft.com/office/drawing/2014/main" id="{63C8C294-DAB9-7662-F212-315B2DD85E8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2E2B863-9B0A-F949-1662-B08970E85B0D}"/>
              </a:ext>
            </a:extLst>
          </p:cNvPr>
          <p:cNvSpPr>
            <a:spLocks noGrp="1"/>
          </p:cNvSpPr>
          <p:nvPr>
            <p:ph type="sldNum" sz="quarter" idx="12"/>
          </p:nvPr>
        </p:nvSpPr>
        <p:spPr/>
        <p:txBody>
          <a:bodyPr/>
          <a:lstStyle/>
          <a:p>
            <a:fld id="{A7041ED0-3D3A-4AA0-AACE-4FCA55848329}" type="slidenum">
              <a:rPr lang="en-GB" smtClean="0"/>
              <a:t>‹#›</a:t>
            </a:fld>
            <a:endParaRPr lang="en-GB"/>
          </a:p>
        </p:txBody>
      </p:sp>
    </p:spTree>
    <p:extLst>
      <p:ext uri="{BB962C8B-B14F-4D97-AF65-F5344CB8AC3E}">
        <p14:creationId xmlns:p14="http://schemas.microsoft.com/office/powerpoint/2010/main" val="19392580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322F-8891-B853-2023-439638C276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EC23A1-422F-693E-CEAC-D48698DD53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B6DCC2C-DBF1-BC93-7C59-F8C4ABBF2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3390B9-D9CC-7674-0EA4-99931E145390}"/>
              </a:ext>
            </a:extLst>
          </p:cNvPr>
          <p:cNvSpPr>
            <a:spLocks noGrp="1"/>
          </p:cNvSpPr>
          <p:nvPr>
            <p:ph type="dt" sz="half" idx="10"/>
          </p:nvPr>
        </p:nvSpPr>
        <p:spPr/>
        <p:txBody>
          <a:bodyPr/>
          <a:lstStyle/>
          <a:p>
            <a:fld id="{0F08C152-3309-4489-852F-D560FA7007C2}" type="datetimeFigureOut">
              <a:rPr lang="en-GB" smtClean="0"/>
              <a:t>05/12/2025</a:t>
            </a:fld>
            <a:endParaRPr lang="en-GB"/>
          </a:p>
        </p:txBody>
      </p:sp>
      <p:sp>
        <p:nvSpPr>
          <p:cNvPr id="6" name="Footer Placeholder 5">
            <a:extLst>
              <a:ext uri="{FF2B5EF4-FFF2-40B4-BE49-F238E27FC236}">
                <a16:creationId xmlns:a16="http://schemas.microsoft.com/office/drawing/2014/main" id="{13272498-2EDC-739A-5DC9-C8DA1BB3FB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C2D377-6452-6123-B18F-DC8320D6A33A}"/>
              </a:ext>
            </a:extLst>
          </p:cNvPr>
          <p:cNvSpPr>
            <a:spLocks noGrp="1"/>
          </p:cNvSpPr>
          <p:nvPr>
            <p:ph type="sldNum" sz="quarter" idx="12"/>
          </p:nvPr>
        </p:nvSpPr>
        <p:spPr/>
        <p:txBody>
          <a:bodyPr/>
          <a:lstStyle/>
          <a:p>
            <a:fld id="{A7041ED0-3D3A-4AA0-AACE-4FCA55848329}" type="slidenum">
              <a:rPr lang="en-GB" smtClean="0"/>
              <a:t>‹#›</a:t>
            </a:fld>
            <a:endParaRPr lang="en-GB"/>
          </a:p>
        </p:txBody>
      </p:sp>
    </p:spTree>
    <p:extLst>
      <p:ext uri="{BB962C8B-B14F-4D97-AF65-F5344CB8AC3E}">
        <p14:creationId xmlns:p14="http://schemas.microsoft.com/office/powerpoint/2010/main" val="105157148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30DFA-CDA8-11D8-7BA1-71548F28F7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7DA3E56-3501-B043-4E9E-2F945CBDE5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AAF3587-6D78-91A4-35C6-EB55680B99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461E7A-9832-8644-5894-92E1FED030D3}"/>
              </a:ext>
            </a:extLst>
          </p:cNvPr>
          <p:cNvSpPr>
            <a:spLocks noGrp="1"/>
          </p:cNvSpPr>
          <p:nvPr>
            <p:ph type="dt" sz="half" idx="10"/>
          </p:nvPr>
        </p:nvSpPr>
        <p:spPr/>
        <p:txBody>
          <a:bodyPr/>
          <a:lstStyle/>
          <a:p>
            <a:fld id="{0F08C152-3309-4489-852F-D560FA7007C2}" type="datetimeFigureOut">
              <a:rPr lang="en-GB" smtClean="0"/>
              <a:t>05/12/2025</a:t>
            </a:fld>
            <a:endParaRPr lang="en-GB"/>
          </a:p>
        </p:txBody>
      </p:sp>
      <p:sp>
        <p:nvSpPr>
          <p:cNvPr id="6" name="Footer Placeholder 5">
            <a:extLst>
              <a:ext uri="{FF2B5EF4-FFF2-40B4-BE49-F238E27FC236}">
                <a16:creationId xmlns:a16="http://schemas.microsoft.com/office/drawing/2014/main" id="{767D96ED-876E-1805-223B-458D59567B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A9B6E0-3AFE-ED5E-0FA1-00ED495A4007}"/>
              </a:ext>
            </a:extLst>
          </p:cNvPr>
          <p:cNvSpPr>
            <a:spLocks noGrp="1"/>
          </p:cNvSpPr>
          <p:nvPr>
            <p:ph type="sldNum" sz="quarter" idx="12"/>
          </p:nvPr>
        </p:nvSpPr>
        <p:spPr/>
        <p:txBody>
          <a:bodyPr/>
          <a:lstStyle/>
          <a:p>
            <a:fld id="{A7041ED0-3D3A-4AA0-AACE-4FCA55848329}" type="slidenum">
              <a:rPr lang="en-GB" smtClean="0"/>
              <a:t>‹#›</a:t>
            </a:fld>
            <a:endParaRPr lang="en-GB"/>
          </a:p>
        </p:txBody>
      </p:sp>
    </p:spTree>
    <p:extLst>
      <p:ext uri="{BB962C8B-B14F-4D97-AF65-F5344CB8AC3E}">
        <p14:creationId xmlns:p14="http://schemas.microsoft.com/office/powerpoint/2010/main" val="25991085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A6A65-BFE7-6CCD-5416-603732D33C3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A438ECB-7068-D7AB-AC33-260D77CC08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673F4FA-DBF7-9CCF-C84C-010E3403A490}"/>
              </a:ext>
            </a:extLst>
          </p:cNvPr>
          <p:cNvSpPr>
            <a:spLocks noGrp="1"/>
          </p:cNvSpPr>
          <p:nvPr>
            <p:ph type="dt" sz="half" idx="10"/>
          </p:nvPr>
        </p:nvSpPr>
        <p:spPr/>
        <p:txBody>
          <a:bodyPr/>
          <a:lstStyle/>
          <a:p>
            <a:fld id="{0F08C152-3309-4489-852F-D560FA7007C2}" type="datetimeFigureOut">
              <a:rPr lang="en-GB" smtClean="0"/>
              <a:t>05/12/2025</a:t>
            </a:fld>
            <a:endParaRPr lang="en-GB"/>
          </a:p>
        </p:txBody>
      </p:sp>
      <p:sp>
        <p:nvSpPr>
          <p:cNvPr id="5" name="Footer Placeholder 4">
            <a:extLst>
              <a:ext uri="{FF2B5EF4-FFF2-40B4-BE49-F238E27FC236}">
                <a16:creationId xmlns:a16="http://schemas.microsoft.com/office/drawing/2014/main" id="{40C824F3-C6B4-C3CC-1E90-64E4E3E6CEC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B6A114-5BD2-D4A2-5CE2-CE366ECEFD8F}"/>
              </a:ext>
            </a:extLst>
          </p:cNvPr>
          <p:cNvSpPr>
            <a:spLocks noGrp="1"/>
          </p:cNvSpPr>
          <p:nvPr>
            <p:ph type="sldNum" sz="quarter" idx="12"/>
          </p:nvPr>
        </p:nvSpPr>
        <p:spPr/>
        <p:txBody>
          <a:bodyPr/>
          <a:lstStyle/>
          <a:p>
            <a:fld id="{A7041ED0-3D3A-4AA0-AACE-4FCA55848329}" type="slidenum">
              <a:rPr lang="en-GB" smtClean="0"/>
              <a:t>‹#›</a:t>
            </a:fld>
            <a:endParaRPr lang="en-GB"/>
          </a:p>
        </p:txBody>
      </p:sp>
    </p:spTree>
    <p:extLst>
      <p:ext uri="{BB962C8B-B14F-4D97-AF65-F5344CB8AC3E}">
        <p14:creationId xmlns:p14="http://schemas.microsoft.com/office/powerpoint/2010/main" val="12407298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718508-EC88-1D71-3932-23747BD6542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F744996-2175-6298-C23F-B3DACC4FD0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D28D48F-6A21-FA46-4DE1-A1F3319EDBE2}"/>
              </a:ext>
            </a:extLst>
          </p:cNvPr>
          <p:cNvSpPr>
            <a:spLocks noGrp="1"/>
          </p:cNvSpPr>
          <p:nvPr>
            <p:ph type="dt" sz="half" idx="10"/>
          </p:nvPr>
        </p:nvSpPr>
        <p:spPr/>
        <p:txBody>
          <a:bodyPr/>
          <a:lstStyle/>
          <a:p>
            <a:fld id="{0F08C152-3309-4489-852F-D560FA7007C2}" type="datetimeFigureOut">
              <a:rPr lang="en-GB" smtClean="0"/>
              <a:t>05/12/2025</a:t>
            </a:fld>
            <a:endParaRPr lang="en-GB"/>
          </a:p>
        </p:txBody>
      </p:sp>
      <p:sp>
        <p:nvSpPr>
          <p:cNvPr id="5" name="Footer Placeholder 4">
            <a:extLst>
              <a:ext uri="{FF2B5EF4-FFF2-40B4-BE49-F238E27FC236}">
                <a16:creationId xmlns:a16="http://schemas.microsoft.com/office/drawing/2014/main" id="{FEAC4A68-F775-9162-B722-6FB01F7A98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A66E91-6849-F825-DCBF-BF3D625885B9}"/>
              </a:ext>
            </a:extLst>
          </p:cNvPr>
          <p:cNvSpPr>
            <a:spLocks noGrp="1"/>
          </p:cNvSpPr>
          <p:nvPr>
            <p:ph type="sldNum" sz="quarter" idx="12"/>
          </p:nvPr>
        </p:nvSpPr>
        <p:spPr/>
        <p:txBody>
          <a:bodyPr/>
          <a:lstStyle/>
          <a:p>
            <a:fld id="{A7041ED0-3D3A-4AA0-AACE-4FCA55848329}" type="slidenum">
              <a:rPr lang="en-GB" smtClean="0"/>
              <a:t>‹#›</a:t>
            </a:fld>
            <a:endParaRPr lang="en-GB"/>
          </a:p>
        </p:txBody>
      </p:sp>
    </p:spTree>
    <p:extLst>
      <p:ext uri="{BB962C8B-B14F-4D97-AF65-F5344CB8AC3E}">
        <p14:creationId xmlns:p14="http://schemas.microsoft.com/office/powerpoint/2010/main" val="6523186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CA95A-CCA4-605A-F9E1-D06BEFB801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31C08B9-AC36-6A4C-244B-32CD0FBC81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48C87E4-893B-A434-D497-DBF004168CD3}"/>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A48C5B34-57CE-1127-DF43-D79BEA7F0C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C391AB-BA39-4A23-CB0C-8F08CB1092E1}"/>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22410642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F3393-CA5D-7A6B-166B-1DA368426306}"/>
              </a:ext>
            </a:extLst>
          </p:cNvPr>
          <p:cNvSpPr>
            <a:spLocks noGrp="1"/>
          </p:cNvSpPr>
          <p:nvPr>
            <p:ph type="title"/>
          </p:nvPr>
        </p:nvSpPr>
        <p:spPr/>
        <p:txBody>
          <a:bodyPr/>
          <a:lstStyle>
            <a:lvl1pPr>
              <a:defRPr>
                <a:solidFill>
                  <a:srgbClr val="004C48"/>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42B1DF7-3D82-A79F-9C8C-CC707950FA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EDE847-F1A8-2B9A-8870-1B584AC924BD}"/>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3D638AB2-F9F3-4E5B-A515-B5030EE7243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6428E4-EACA-D45D-FB96-BFE9DA3397E1}"/>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192841743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C9EC5-873D-5434-1222-243100A0E2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18A73EF-EC74-CDE5-2953-F4BF11D9C6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61691C-C9A7-9B2B-0845-AF81F27EBC96}"/>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9CE8BDE3-F13E-E7C6-308C-2FAB33C4FF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2D5425-6B4D-C0AA-7426-629496A8BC9F}"/>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2857832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FC4783-5644-DFE9-5CD3-3EF2A2D9669F}"/>
              </a:ext>
            </a:extLst>
          </p:cNvPr>
          <p:cNvSpPr>
            <a:spLocks noGrp="1"/>
          </p:cNvSpPr>
          <p:nvPr>
            <p:ph type="dt" sz="half" idx="10"/>
          </p:nvPr>
        </p:nvSpPr>
        <p:spPr/>
        <p:txBody>
          <a:bodyPr/>
          <a:lstStyle/>
          <a:p>
            <a:fld id="{99887389-D35A-4008-AED3-B702D77DFC3C}" type="datetimeFigureOut">
              <a:rPr lang="en-GB" smtClean="0"/>
              <a:t>05/12/2025</a:t>
            </a:fld>
            <a:endParaRPr lang="en-GB"/>
          </a:p>
        </p:txBody>
      </p:sp>
      <p:sp>
        <p:nvSpPr>
          <p:cNvPr id="3" name="Footer Placeholder 2">
            <a:extLst>
              <a:ext uri="{FF2B5EF4-FFF2-40B4-BE49-F238E27FC236}">
                <a16:creationId xmlns:a16="http://schemas.microsoft.com/office/drawing/2014/main" id="{F22FE758-7FC5-15E8-8E73-1F5C4EAAF13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61E7A4F-93B9-3D89-961F-160046612211}"/>
              </a:ext>
            </a:extLst>
          </p:cNvPr>
          <p:cNvSpPr>
            <a:spLocks noGrp="1"/>
          </p:cNvSpPr>
          <p:nvPr>
            <p:ph type="sldNum" sz="quarter" idx="12"/>
          </p:nvPr>
        </p:nvSpPr>
        <p:spPr/>
        <p:txBody>
          <a:bodyPr/>
          <a:lstStyle/>
          <a:p>
            <a:fld id="{B6A9CB6A-D631-4B34-A9A4-ACDA57696E59}" type="slidenum">
              <a:rPr lang="en-GB" smtClean="0"/>
              <a:t>‹#›</a:t>
            </a:fld>
            <a:endParaRPr lang="en-GB"/>
          </a:p>
        </p:txBody>
      </p:sp>
    </p:spTree>
    <p:extLst>
      <p:ext uri="{BB962C8B-B14F-4D97-AF65-F5344CB8AC3E}">
        <p14:creationId xmlns:p14="http://schemas.microsoft.com/office/powerpoint/2010/main" val="21969498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FA55F-7202-70CA-0164-924B177CB6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059D0CB-49C2-AFBE-E228-D37769A8F5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6A0743C-1B0F-2621-5BCD-E636C197BD5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9CA4D93-B695-D9D2-1470-BCB2EEBD6F2C}"/>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6" name="Footer Placeholder 5">
            <a:extLst>
              <a:ext uri="{FF2B5EF4-FFF2-40B4-BE49-F238E27FC236}">
                <a16:creationId xmlns:a16="http://schemas.microsoft.com/office/drawing/2014/main" id="{E04EDABE-8A53-86A7-1FBF-249677E824B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04570F-6575-22F9-36A5-01CEDBE757FF}"/>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3353681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7C7D9-E9DA-645E-8EB5-4E62D59D7F2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895E4D-18BB-E775-9005-7BFBB40243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9E9F3C-8031-FD7F-656D-78E5C61D5E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FFF9035-BD82-22F8-08FE-F7D9E44806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4361EE-7044-3723-7324-96B81CACF2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A49DA83-93ED-28FE-70E2-A0FBF36EBE36}"/>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8" name="Footer Placeholder 7">
            <a:extLst>
              <a:ext uri="{FF2B5EF4-FFF2-40B4-BE49-F238E27FC236}">
                <a16:creationId xmlns:a16="http://schemas.microsoft.com/office/drawing/2014/main" id="{B15FE80E-568D-5531-7027-B580C7FC089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560E182-4775-A6F0-0126-33289FB37380}"/>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11974390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966DA-09D6-BD5D-3DC2-C8464C57165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3C83C3C-FD4C-563E-23CE-32D5DB77EC42}"/>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4" name="Footer Placeholder 3">
            <a:extLst>
              <a:ext uri="{FF2B5EF4-FFF2-40B4-BE49-F238E27FC236}">
                <a16:creationId xmlns:a16="http://schemas.microsoft.com/office/drawing/2014/main" id="{E4DC927A-AE83-EA40-003A-6A048648542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2D2E0C-5E9C-5710-39FD-96728C739B22}"/>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37782927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D1551F-40AE-56D1-1AD4-EC7BAE0694C5}"/>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3" name="Footer Placeholder 2">
            <a:extLst>
              <a:ext uri="{FF2B5EF4-FFF2-40B4-BE49-F238E27FC236}">
                <a16:creationId xmlns:a16="http://schemas.microsoft.com/office/drawing/2014/main" id="{FC671B62-B45B-00E5-BE5B-0183E87D3E6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4F9C57B-E00D-651A-36BE-206B7343E1E9}"/>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8152138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D1E44-6504-1F13-CDF4-D49760DA92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8F16C5-4687-E154-1B58-226BE8E3F5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FC30F9B-9B46-8591-B2E1-4AEA16F77C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660222-B4E2-9B8B-2B05-4280085778C9}"/>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6" name="Footer Placeholder 5">
            <a:extLst>
              <a:ext uri="{FF2B5EF4-FFF2-40B4-BE49-F238E27FC236}">
                <a16:creationId xmlns:a16="http://schemas.microsoft.com/office/drawing/2014/main" id="{7E1B1BCA-1239-A9CC-F7E2-7F4D17A059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79DB6D-13AC-3357-9B2B-9DBE08FD2DB7}"/>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23462961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0894F-F4D5-A8AB-1CC2-04151784FB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D4C1CE1-D20B-13BA-4954-4BBF955F96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8101571-C9AC-B8DC-ECCA-DA7E8E5BBD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E5F0A9-59EF-944B-CA3F-563D16F8CC62}"/>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6" name="Footer Placeholder 5">
            <a:extLst>
              <a:ext uri="{FF2B5EF4-FFF2-40B4-BE49-F238E27FC236}">
                <a16:creationId xmlns:a16="http://schemas.microsoft.com/office/drawing/2014/main" id="{A83C35D3-612C-AD39-45D7-6E50F2095F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576BC8-9D2B-D1BF-D8B6-CAD0057C6D22}"/>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1220279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A0C3D-DD8B-361A-6573-BFEBC122B05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2C0FA68-8A45-B718-BD36-C0422F4445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8DDD46-F26B-6FD9-88D5-FD88C15E3852}"/>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13A3C758-A847-B9A0-C65C-C76FF155B0C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F52E12-8708-CB5E-B8DD-9F8DE2F81C36}"/>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33747155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9040D9-DD70-86D1-84C1-50C2A6FE104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F82A81-90C1-4796-F361-3E3CD80D6C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966111-3101-435B-3260-A8A1CAAE0F38}"/>
              </a:ext>
            </a:extLst>
          </p:cNvPr>
          <p:cNvSpPr>
            <a:spLocks noGrp="1"/>
          </p:cNvSpPr>
          <p:nvPr>
            <p:ph type="dt" sz="half" idx="10"/>
          </p:nvPr>
        </p:nvSpPr>
        <p:spPr/>
        <p:txBody>
          <a:body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DDD75538-29F2-253C-87F2-18A17016BD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DA2259-0DBC-DB9B-1358-088B1CA1B981}"/>
              </a:ext>
            </a:extLst>
          </p:cNvPr>
          <p:cNvSpPr>
            <a:spLocks noGrp="1"/>
          </p:cNvSpPr>
          <p:nvPr>
            <p:ph type="sldNum" sz="quarter" idx="12"/>
          </p:nvPr>
        </p:nvSpPr>
        <p:spPr/>
        <p:txBody>
          <a:bodyPr/>
          <a:lstStyle/>
          <a:p>
            <a:fld id="{1BDC14CD-D652-47CF-AE2F-6302D4CD9223}" type="slidenum">
              <a:rPr lang="en-GB" smtClean="0"/>
              <a:t>‹#›</a:t>
            </a:fld>
            <a:endParaRPr lang="en-GB"/>
          </a:p>
        </p:txBody>
      </p:sp>
    </p:spTree>
    <p:extLst>
      <p:ext uri="{BB962C8B-B14F-4D97-AF65-F5344CB8AC3E}">
        <p14:creationId xmlns:p14="http://schemas.microsoft.com/office/powerpoint/2010/main" val="6965047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18207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95661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63D58-EBC6-E25C-F27E-78054A204D01}"/>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901A27F-2751-01CE-34CD-96CCA878933B}"/>
              </a:ext>
            </a:extLst>
          </p:cNvPr>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09CEB92-241A-A3F2-1E66-A4DD919941F0}"/>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CAA0118A-D320-509E-C7AD-9F0BFE161799}"/>
              </a:ext>
            </a:extLst>
          </p:cNvPr>
          <p:cNvSpPr>
            <a:spLocks noGrp="1"/>
          </p:cNvSpPr>
          <p:nvPr>
            <p:ph type="dt" sz="half" idx="10"/>
          </p:nvPr>
        </p:nvSpPr>
        <p:spPr/>
        <p:txBody>
          <a:bodyPr/>
          <a:lstStyle/>
          <a:p>
            <a:fld id="{99887389-D35A-4008-AED3-B702D77DFC3C}" type="datetimeFigureOut">
              <a:rPr lang="en-GB" smtClean="0"/>
              <a:t>05/12/2025</a:t>
            </a:fld>
            <a:endParaRPr lang="en-GB"/>
          </a:p>
        </p:txBody>
      </p:sp>
      <p:sp>
        <p:nvSpPr>
          <p:cNvPr id="6" name="Footer Placeholder 5">
            <a:extLst>
              <a:ext uri="{FF2B5EF4-FFF2-40B4-BE49-F238E27FC236}">
                <a16:creationId xmlns:a16="http://schemas.microsoft.com/office/drawing/2014/main" id="{6C70A7D2-60E3-4C1A-8642-ED80D0855C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842767-15C8-7254-0387-1A572A62BECA}"/>
              </a:ext>
            </a:extLst>
          </p:cNvPr>
          <p:cNvSpPr>
            <a:spLocks noGrp="1"/>
          </p:cNvSpPr>
          <p:nvPr>
            <p:ph type="sldNum" sz="quarter" idx="12"/>
          </p:nvPr>
        </p:nvSpPr>
        <p:spPr/>
        <p:txBody>
          <a:bodyPr/>
          <a:lstStyle/>
          <a:p>
            <a:fld id="{B6A9CB6A-D631-4B34-A9A4-ACDA57696E59}" type="slidenum">
              <a:rPr lang="en-GB" smtClean="0"/>
              <a:t>‹#›</a:t>
            </a:fld>
            <a:endParaRPr lang="en-GB"/>
          </a:p>
        </p:txBody>
      </p:sp>
    </p:spTree>
    <p:extLst>
      <p:ext uri="{BB962C8B-B14F-4D97-AF65-F5344CB8AC3E}">
        <p14:creationId xmlns:p14="http://schemas.microsoft.com/office/powerpoint/2010/main" val="16887209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134003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925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805581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516143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981445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75449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89736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55256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5655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C3F95-EB74-159F-F2B0-B7A35B91E323}"/>
              </a:ext>
            </a:extLst>
          </p:cNvPr>
          <p:cNvSpPr>
            <a:spLocks noGrp="1"/>
          </p:cNvSpPr>
          <p:nvPr>
            <p:ph type="title"/>
          </p:nvPr>
        </p:nvSpPr>
        <p:spPr>
          <a:xfrm>
            <a:off x="839790" y="457200"/>
            <a:ext cx="3932236"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4BA9B99-FAF1-376A-BED8-44D9F1EEB7F5}"/>
              </a:ext>
            </a:extLst>
          </p:cNvPr>
          <p:cNvSpPr>
            <a:spLocks noGrp="1"/>
          </p:cNvSpPr>
          <p:nvPr>
            <p:ph type="pic" idx="1"/>
          </p:nvPr>
        </p:nvSpPr>
        <p:spPr>
          <a:xfrm>
            <a:off x="5183188" y="987425"/>
            <a:ext cx="6172201" cy="4873625"/>
          </a:xfrm>
        </p:spPr>
        <p:txBody>
          <a:bodyPr/>
          <a:lstStyle>
            <a:lvl1pPr marL="0" indent="0">
              <a:buNone/>
              <a:defRPr sz="3200"/>
            </a:lvl1pPr>
            <a:lvl2pPr marL="457206" indent="0">
              <a:buNone/>
              <a:defRPr sz="2800"/>
            </a:lvl2pPr>
            <a:lvl3pPr marL="914411" indent="0">
              <a:buNone/>
              <a:defRPr sz="2400"/>
            </a:lvl3pPr>
            <a:lvl4pPr marL="1371617" indent="0">
              <a:buNone/>
              <a:defRPr sz="2000"/>
            </a:lvl4pPr>
            <a:lvl5pPr marL="1828823" indent="0">
              <a:buNone/>
              <a:defRPr sz="2000"/>
            </a:lvl5pPr>
            <a:lvl6pPr marL="2286029" indent="0">
              <a:buNone/>
              <a:defRPr sz="2000"/>
            </a:lvl6pPr>
            <a:lvl7pPr marL="2743234" indent="0">
              <a:buNone/>
              <a:defRPr sz="2000"/>
            </a:lvl7pPr>
            <a:lvl8pPr marL="3200440" indent="0">
              <a:buNone/>
              <a:defRPr sz="2000"/>
            </a:lvl8pPr>
            <a:lvl9pPr marL="3657646" indent="0">
              <a:buNone/>
              <a:defRPr sz="2000"/>
            </a:lvl9pPr>
          </a:lstStyle>
          <a:p>
            <a:endParaRPr lang="en-GB"/>
          </a:p>
        </p:txBody>
      </p:sp>
      <p:sp>
        <p:nvSpPr>
          <p:cNvPr id="4" name="Text Placeholder 3">
            <a:extLst>
              <a:ext uri="{FF2B5EF4-FFF2-40B4-BE49-F238E27FC236}">
                <a16:creationId xmlns:a16="http://schemas.microsoft.com/office/drawing/2014/main" id="{6D15711E-21D2-0ABF-A051-56AE839DEE40}"/>
              </a:ext>
            </a:extLst>
          </p:cNvPr>
          <p:cNvSpPr>
            <a:spLocks noGrp="1"/>
          </p:cNvSpPr>
          <p:nvPr>
            <p:ph type="body" sz="half" idx="2"/>
          </p:nvPr>
        </p:nvSpPr>
        <p:spPr>
          <a:xfrm>
            <a:off x="839790" y="2057400"/>
            <a:ext cx="3932236" cy="3811588"/>
          </a:xfrm>
        </p:spPr>
        <p:txBody>
          <a:bodyPr/>
          <a:lstStyle>
            <a:lvl1pPr marL="0" indent="0">
              <a:buNone/>
              <a:defRPr sz="1600"/>
            </a:lvl1pPr>
            <a:lvl2pPr marL="457206" indent="0">
              <a:buNone/>
              <a:defRPr sz="1401"/>
            </a:lvl2pPr>
            <a:lvl3pPr marL="914411" indent="0">
              <a:buNone/>
              <a:defRPr sz="1200"/>
            </a:lvl3pPr>
            <a:lvl4pPr marL="1371617" indent="0">
              <a:buNone/>
              <a:defRPr sz="1001"/>
            </a:lvl4pPr>
            <a:lvl5pPr marL="1828823" indent="0">
              <a:buNone/>
              <a:defRPr sz="1001"/>
            </a:lvl5pPr>
            <a:lvl6pPr marL="2286029" indent="0">
              <a:buNone/>
              <a:defRPr sz="1001"/>
            </a:lvl6pPr>
            <a:lvl7pPr marL="2743234" indent="0">
              <a:buNone/>
              <a:defRPr sz="1001"/>
            </a:lvl7pPr>
            <a:lvl8pPr marL="3200440" indent="0">
              <a:buNone/>
              <a:defRPr sz="1001"/>
            </a:lvl8pPr>
            <a:lvl9pPr marL="3657646" indent="0">
              <a:buNone/>
              <a:defRPr sz="1001"/>
            </a:lvl9pPr>
          </a:lstStyle>
          <a:p>
            <a:pPr lvl="0"/>
            <a:r>
              <a:rPr lang="en-US"/>
              <a:t>Click to edit Master text styles</a:t>
            </a:r>
          </a:p>
        </p:txBody>
      </p:sp>
      <p:sp>
        <p:nvSpPr>
          <p:cNvPr id="5" name="Date Placeholder 4">
            <a:extLst>
              <a:ext uri="{FF2B5EF4-FFF2-40B4-BE49-F238E27FC236}">
                <a16:creationId xmlns:a16="http://schemas.microsoft.com/office/drawing/2014/main" id="{76A01081-BA7E-FC24-FB79-875F7F31E7E2}"/>
              </a:ext>
            </a:extLst>
          </p:cNvPr>
          <p:cNvSpPr>
            <a:spLocks noGrp="1"/>
          </p:cNvSpPr>
          <p:nvPr>
            <p:ph type="dt" sz="half" idx="10"/>
          </p:nvPr>
        </p:nvSpPr>
        <p:spPr/>
        <p:txBody>
          <a:bodyPr/>
          <a:lstStyle/>
          <a:p>
            <a:fld id="{99887389-D35A-4008-AED3-B702D77DFC3C}" type="datetimeFigureOut">
              <a:rPr lang="en-GB" smtClean="0"/>
              <a:t>05/12/2025</a:t>
            </a:fld>
            <a:endParaRPr lang="en-GB"/>
          </a:p>
        </p:txBody>
      </p:sp>
      <p:sp>
        <p:nvSpPr>
          <p:cNvPr id="6" name="Footer Placeholder 5">
            <a:extLst>
              <a:ext uri="{FF2B5EF4-FFF2-40B4-BE49-F238E27FC236}">
                <a16:creationId xmlns:a16="http://schemas.microsoft.com/office/drawing/2014/main" id="{D21FC6BE-5B62-1448-3EB3-2BB422A14B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D51062E-8E8C-8E96-9CC6-72986DD995A3}"/>
              </a:ext>
            </a:extLst>
          </p:cNvPr>
          <p:cNvSpPr>
            <a:spLocks noGrp="1"/>
          </p:cNvSpPr>
          <p:nvPr>
            <p:ph type="sldNum" sz="quarter" idx="12"/>
          </p:nvPr>
        </p:nvSpPr>
        <p:spPr/>
        <p:txBody>
          <a:bodyPr/>
          <a:lstStyle/>
          <a:p>
            <a:fld id="{B6A9CB6A-D631-4B34-A9A4-ACDA57696E59}" type="slidenum">
              <a:rPr lang="en-GB" smtClean="0"/>
              <a:t>‹#›</a:t>
            </a:fld>
            <a:endParaRPr lang="en-GB"/>
          </a:p>
        </p:txBody>
      </p:sp>
    </p:spTree>
    <p:extLst>
      <p:ext uri="{BB962C8B-B14F-4D97-AF65-F5344CB8AC3E}">
        <p14:creationId xmlns:p14="http://schemas.microsoft.com/office/powerpoint/2010/main" val="28478738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6.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E2E598-BD61-DA94-C685-A5004886B972}"/>
              </a:ext>
            </a:extLst>
          </p:cNvPr>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13BC756-FEA5-C86C-E0A0-A3B742326B25}"/>
              </a:ext>
            </a:extLst>
          </p:cNvPr>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10C3B0-3659-B050-0EE7-AC13C8FFD800}"/>
              </a:ext>
            </a:extLst>
          </p:cNvPr>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9887389-D35A-4008-AED3-B702D77DFC3C}" type="datetimeFigureOut">
              <a:rPr lang="en-GB" smtClean="0"/>
              <a:t>05/12/2025</a:t>
            </a:fld>
            <a:endParaRPr lang="en-GB"/>
          </a:p>
        </p:txBody>
      </p:sp>
      <p:sp>
        <p:nvSpPr>
          <p:cNvPr id="5" name="Footer Placeholder 4">
            <a:extLst>
              <a:ext uri="{FF2B5EF4-FFF2-40B4-BE49-F238E27FC236}">
                <a16:creationId xmlns:a16="http://schemas.microsoft.com/office/drawing/2014/main" id="{F644EC8E-CB51-5CF8-58D6-86C7E6472318}"/>
              </a:ext>
            </a:extLst>
          </p:cNvPr>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73ED24F-D84D-CC27-375E-D1D94B9D9117}"/>
              </a:ext>
            </a:extLst>
          </p:cNvPr>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A9CB6A-D631-4B34-A9A4-ACDA57696E59}" type="slidenum">
              <a:rPr lang="en-GB" smtClean="0"/>
              <a:t>‹#›</a:t>
            </a:fld>
            <a:endParaRPr lang="en-GB"/>
          </a:p>
        </p:txBody>
      </p:sp>
    </p:spTree>
    <p:extLst>
      <p:ext uri="{BB962C8B-B14F-4D97-AF65-F5344CB8AC3E}">
        <p14:creationId xmlns:p14="http://schemas.microsoft.com/office/powerpoint/2010/main" val="3104611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11"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4" indent="-228604" algn="l" defTabSz="914411" rtl="0" eaLnBrk="1" latinLnBrk="0" hangingPunct="1">
        <a:lnSpc>
          <a:spcPct val="90000"/>
        </a:lnSpc>
        <a:spcBef>
          <a:spcPts val="1001"/>
        </a:spcBef>
        <a:buFont typeface="Arial" panose="020B0604020202020204" pitchFamily="34" charset="0"/>
        <a:buChar char="•"/>
        <a:defRPr sz="2800" kern="1200">
          <a:solidFill>
            <a:schemeClr val="tx1"/>
          </a:solidFill>
          <a:latin typeface="+mn-lt"/>
          <a:ea typeface="+mn-ea"/>
          <a:cs typeface="+mn-cs"/>
        </a:defRPr>
      </a:lvl1pPr>
      <a:lvl2pPr marL="685809" indent="-228604" algn="l" defTabSz="9144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15" indent="-228604" algn="l" defTabSz="914411"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21"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4pPr>
      <a:lvl5pPr marL="2057427"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08567" y="414338"/>
            <a:ext cx="10972800"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808567" y="1600205"/>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8"/>
          <p:cNvSpPr>
            <a:spLocks noChangeArrowheads="1"/>
          </p:cNvSpPr>
          <p:nvPr/>
        </p:nvSpPr>
        <p:spPr bwMode="auto">
          <a:xfrm>
            <a:off x="1" y="0"/>
            <a:ext cx="359833" cy="3778250"/>
          </a:xfrm>
          <a:prstGeom prst="rect">
            <a:avLst/>
          </a:prstGeom>
          <a:solidFill>
            <a:srgbClr val="00C0B5"/>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2215">
              <a:solidFill>
                <a:srgbClr val="FFFFFF"/>
              </a:solidFill>
            </a:endParaRPr>
          </a:p>
        </p:txBody>
      </p:sp>
      <p:sp>
        <p:nvSpPr>
          <p:cNvPr id="1029" name="Line 8"/>
          <p:cNvSpPr>
            <a:spLocks noChangeShapeType="1"/>
          </p:cNvSpPr>
          <p:nvPr/>
        </p:nvSpPr>
        <p:spPr bwMode="auto">
          <a:xfrm>
            <a:off x="395818" y="6502400"/>
            <a:ext cx="11385550" cy="0"/>
          </a:xfrm>
          <a:prstGeom prst="line">
            <a:avLst/>
          </a:prstGeom>
          <a:noFill/>
          <a:ln w="9525">
            <a:solidFill>
              <a:srgbClr val="00C0B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2215"/>
          </a:p>
        </p:txBody>
      </p:sp>
      <p:sp>
        <p:nvSpPr>
          <p:cNvPr id="13" name="Slide Number Placeholder 5"/>
          <p:cNvSpPr txBox="1">
            <a:spLocks/>
          </p:cNvSpPr>
          <p:nvPr/>
        </p:nvSpPr>
        <p:spPr bwMode="auto">
          <a:xfrm>
            <a:off x="11104036" y="6535743"/>
            <a:ext cx="67733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C0B5"/>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1125472" eaLnBrk="1" hangingPunct="1">
              <a:lnSpc>
                <a:spcPct val="110000"/>
              </a:lnSpc>
              <a:spcBef>
                <a:spcPct val="50000"/>
              </a:spcBef>
              <a:buClr>
                <a:srgbClr val="000000"/>
              </a:buClr>
            </a:pPr>
            <a:fld id="{52E78A61-634B-4DF0-9808-CCEF5456BE81}" type="slidenum">
              <a:rPr lang="en-GB" altLang="en-US" sz="1231" b="1">
                <a:solidFill>
                  <a:srgbClr val="00C0B5"/>
                </a:solidFill>
                <a:cs typeface="Arial" panose="020B0604020202020204" pitchFamily="34" charset="0"/>
              </a:rPr>
              <a:pPr algn="r" defTabSz="1125472" eaLnBrk="1" hangingPunct="1">
                <a:lnSpc>
                  <a:spcPct val="110000"/>
                </a:lnSpc>
                <a:spcBef>
                  <a:spcPct val="50000"/>
                </a:spcBef>
                <a:buClr>
                  <a:srgbClr val="000000"/>
                </a:buClr>
              </a:pPr>
              <a:t>‹#›</a:t>
            </a:fld>
            <a:endParaRPr lang="en-GB" altLang="en-US" sz="1231" b="1">
              <a:solidFill>
                <a:srgbClr val="00C0B5"/>
              </a:solidFill>
              <a:cs typeface="Arial" panose="020B0604020202020204" pitchFamily="34" charset="0"/>
            </a:endParaRPr>
          </a:p>
        </p:txBody>
      </p:sp>
      <p:sp>
        <p:nvSpPr>
          <p:cNvPr id="8" name="Text Box 9"/>
          <p:cNvSpPr txBox="1">
            <a:spLocks noChangeArrowheads="1"/>
          </p:cNvSpPr>
          <p:nvPr/>
        </p:nvSpPr>
        <p:spPr bwMode="auto">
          <a:xfrm>
            <a:off x="395820" y="6526215"/>
            <a:ext cx="2305503" cy="189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1125472" eaLnBrk="1" hangingPunct="1">
              <a:defRPr/>
            </a:pPr>
            <a:r>
              <a:rPr lang="en-GB" sz="1231"/>
              <a:t>Department for Work &amp; Pensions</a:t>
            </a:r>
          </a:p>
        </p:txBody>
      </p:sp>
      <p:sp>
        <p:nvSpPr>
          <p:cNvPr id="4" name="TextBox 3">
            <a:extLst>
              <a:ext uri="{FF2B5EF4-FFF2-40B4-BE49-F238E27FC236}">
                <a16:creationId xmlns:a16="http://schemas.microsoft.com/office/drawing/2014/main" id="{DFDCDE12-3C1F-4FE3-EA60-341E39F6B29F}"/>
              </a:ext>
            </a:extLst>
          </p:cNvPr>
          <p:cNvSpPr txBox="1"/>
          <p:nvPr userDrawn="1">
            <p:extLst>
              <p:ext uri="{1162E1C5-73C7-4A58-AE30-91384D911F3F}">
                <p184:classification xmlns:p184="http://schemas.microsoft.com/office/powerpoint/2018/4/main" val="hdr"/>
              </p:ext>
            </p:extLst>
          </p:nvPr>
        </p:nvSpPr>
        <p:spPr>
          <a:xfrm>
            <a:off x="5459984" y="63500"/>
            <a:ext cx="1314939" cy="227306"/>
          </a:xfrm>
          <a:prstGeom prst="rect">
            <a:avLst/>
          </a:prstGeom>
        </p:spPr>
        <p:txBody>
          <a:bodyPr horzOverflow="overflow" lIns="0" tIns="0" rIns="0" bIns="0">
            <a:spAutoFit/>
          </a:bodyPr>
          <a:lstStyle/>
          <a:p>
            <a:pPr algn="l"/>
            <a:r>
              <a:rPr lang="en-GB" sz="1477">
                <a:solidFill>
                  <a:srgbClr val="000000"/>
                </a:solidFill>
                <a:latin typeface="Calibri" panose="020F0502020204030204" pitchFamily="34" charset="0"/>
                <a:cs typeface="Calibri" panose="020F0502020204030204" pitchFamily="34" charset="0"/>
              </a:rPr>
              <a:t>Official-Sensitive</a:t>
            </a:r>
          </a:p>
        </p:txBody>
      </p:sp>
      <p:sp>
        <p:nvSpPr>
          <p:cNvPr id="5" name="TextBox 4">
            <a:extLst>
              <a:ext uri="{FF2B5EF4-FFF2-40B4-BE49-F238E27FC236}">
                <a16:creationId xmlns:a16="http://schemas.microsoft.com/office/drawing/2014/main" id="{47B098CE-CED6-8E26-8E4A-CA8A96983D26}"/>
              </a:ext>
            </a:extLst>
          </p:cNvPr>
          <p:cNvSpPr txBox="1"/>
          <p:nvPr userDrawn="1">
            <p:extLst>
              <p:ext uri="{1162E1C5-73C7-4A58-AE30-91384D911F3F}">
                <p184:classification xmlns:p184="http://schemas.microsoft.com/office/powerpoint/2018/4/main" val="ftr"/>
              </p:ext>
            </p:extLst>
          </p:nvPr>
        </p:nvSpPr>
        <p:spPr>
          <a:xfrm>
            <a:off x="5459984" y="6611620"/>
            <a:ext cx="1314939" cy="227306"/>
          </a:xfrm>
          <a:prstGeom prst="rect">
            <a:avLst/>
          </a:prstGeom>
        </p:spPr>
        <p:txBody>
          <a:bodyPr horzOverflow="overflow" lIns="0" tIns="0" rIns="0" bIns="0">
            <a:spAutoFit/>
          </a:bodyPr>
          <a:lstStyle/>
          <a:p>
            <a:pPr algn="l"/>
            <a:r>
              <a:rPr lang="en-GB" sz="1477">
                <a:solidFill>
                  <a:srgbClr val="000000"/>
                </a:solidFill>
                <a:latin typeface="Calibri" panose="020F0502020204030204" pitchFamily="34" charset="0"/>
                <a:cs typeface="Calibri" panose="020F0502020204030204" pitchFamily="34" charset="0"/>
              </a:rPr>
              <a:t>Official-Sensitive</a:t>
            </a:r>
          </a:p>
        </p:txBody>
      </p:sp>
      <p:sp>
        <p:nvSpPr>
          <p:cNvPr id="2" name="TextBox 1">
            <a:extLst>
              <a:ext uri="{FF2B5EF4-FFF2-40B4-BE49-F238E27FC236}">
                <a16:creationId xmlns:a16="http://schemas.microsoft.com/office/drawing/2014/main" id="{217F6424-ED0F-AB79-6656-86F1A0DA5CA7}"/>
              </a:ext>
            </a:extLst>
          </p:cNvPr>
          <p:cNvSpPr txBox="1"/>
          <p:nvPr userDrawn="1">
            <p:extLst>
              <p:ext uri="{1162E1C5-73C7-4A58-AE30-91384D911F3F}">
                <p184:classification xmlns:p184="http://schemas.microsoft.com/office/powerpoint/2018/4/main" val="ftr"/>
              </p:ext>
            </p:extLst>
          </p:nvPr>
        </p:nvSpPr>
        <p:spPr>
          <a:xfrm>
            <a:off x="9910064" y="6526215"/>
            <a:ext cx="1601216" cy="227306"/>
          </a:xfrm>
          <a:prstGeom prst="rect">
            <a:avLst/>
          </a:prstGeom>
        </p:spPr>
        <p:txBody>
          <a:bodyPr horzOverflow="overflow" wrap="square" lIns="0" tIns="0" rIns="0" bIns="0">
            <a:spAutoFit/>
          </a:bodyPr>
          <a:lstStyle/>
          <a:p>
            <a:pPr algn="l"/>
            <a:r>
              <a:rPr lang="en-GB" sz="1477">
                <a:solidFill>
                  <a:srgbClr val="000000"/>
                </a:solidFill>
                <a:latin typeface="Calibri" panose="020F0502020204030204" pitchFamily="34" charset="0"/>
                <a:cs typeface="Calibri" panose="020F0502020204030204" pitchFamily="34" charset="0"/>
              </a:rPr>
              <a:t>Localism Strategy</a:t>
            </a:r>
          </a:p>
        </p:txBody>
      </p:sp>
    </p:spTree>
    <p:extLst>
      <p:ext uri="{BB962C8B-B14F-4D97-AF65-F5344CB8AC3E}">
        <p14:creationId xmlns:p14="http://schemas.microsoft.com/office/powerpoint/2010/main" val="34246984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rtl="0" eaLnBrk="1" fontAlgn="base" hangingPunct="1">
        <a:spcBef>
          <a:spcPct val="0"/>
        </a:spcBef>
        <a:spcAft>
          <a:spcPct val="0"/>
        </a:spcAft>
        <a:defRPr sz="4431">
          <a:solidFill>
            <a:srgbClr val="00C0B5"/>
          </a:solidFill>
          <a:latin typeface="+mj-lt"/>
          <a:ea typeface="+mj-ea"/>
          <a:cs typeface="+mj-cs"/>
        </a:defRPr>
      </a:lvl1pPr>
      <a:lvl2pPr algn="l" rtl="0" eaLnBrk="1" fontAlgn="base" hangingPunct="1">
        <a:spcBef>
          <a:spcPct val="0"/>
        </a:spcBef>
        <a:spcAft>
          <a:spcPct val="0"/>
        </a:spcAft>
        <a:defRPr sz="4431">
          <a:solidFill>
            <a:srgbClr val="00C0B5"/>
          </a:solidFill>
          <a:latin typeface="Arial" charset="0"/>
        </a:defRPr>
      </a:lvl2pPr>
      <a:lvl3pPr algn="l" rtl="0" eaLnBrk="1" fontAlgn="base" hangingPunct="1">
        <a:spcBef>
          <a:spcPct val="0"/>
        </a:spcBef>
        <a:spcAft>
          <a:spcPct val="0"/>
        </a:spcAft>
        <a:defRPr sz="4431">
          <a:solidFill>
            <a:srgbClr val="00C0B5"/>
          </a:solidFill>
          <a:latin typeface="Arial" charset="0"/>
        </a:defRPr>
      </a:lvl3pPr>
      <a:lvl4pPr algn="l" rtl="0" eaLnBrk="1" fontAlgn="base" hangingPunct="1">
        <a:spcBef>
          <a:spcPct val="0"/>
        </a:spcBef>
        <a:spcAft>
          <a:spcPct val="0"/>
        </a:spcAft>
        <a:defRPr sz="4431">
          <a:solidFill>
            <a:srgbClr val="00C0B5"/>
          </a:solidFill>
          <a:latin typeface="Arial" charset="0"/>
        </a:defRPr>
      </a:lvl4pPr>
      <a:lvl5pPr algn="l" rtl="0" eaLnBrk="1" fontAlgn="base" hangingPunct="1">
        <a:spcBef>
          <a:spcPct val="0"/>
        </a:spcBef>
        <a:spcAft>
          <a:spcPct val="0"/>
        </a:spcAft>
        <a:defRPr sz="4431">
          <a:solidFill>
            <a:srgbClr val="00C0B5"/>
          </a:solidFill>
          <a:latin typeface="Arial" charset="0"/>
        </a:defRPr>
      </a:lvl5pPr>
      <a:lvl6pPr marL="562737" algn="l" rtl="0" eaLnBrk="1" fontAlgn="base" hangingPunct="1">
        <a:spcBef>
          <a:spcPct val="0"/>
        </a:spcBef>
        <a:spcAft>
          <a:spcPct val="0"/>
        </a:spcAft>
        <a:defRPr sz="4431">
          <a:solidFill>
            <a:srgbClr val="00C0B5"/>
          </a:solidFill>
          <a:latin typeface="Arial" charset="0"/>
        </a:defRPr>
      </a:lvl6pPr>
      <a:lvl7pPr marL="1125472" algn="l" rtl="0" eaLnBrk="1" fontAlgn="base" hangingPunct="1">
        <a:spcBef>
          <a:spcPct val="0"/>
        </a:spcBef>
        <a:spcAft>
          <a:spcPct val="0"/>
        </a:spcAft>
        <a:defRPr sz="4431">
          <a:solidFill>
            <a:srgbClr val="00C0B5"/>
          </a:solidFill>
          <a:latin typeface="Arial" charset="0"/>
        </a:defRPr>
      </a:lvl7pPr>
      <a:lvl8pPr marL="1688207" algn="l" rtl="0" eaLnBrk="1" fontAlgn="base" hangingPunct="1">
        <a:spcBef>
          <a:spcPct val="0"/>
        </a:spcBef>
        <a:spcAft>
          <a:spcPct val="0"/>
        </a:spcAft>
        <a:defRPr sz="4431">
          <a:solidFill>
            <a:srgbClr val="00C0B5"/>
          </a:solidFill>
          <a:latin typeface="Arial" charset="0"/>
        </a:defRPr>
      </a:lvl8pPr>
      <a:lvl9pPr marL="2250944" algn="l" rtl="0" eaLnBrk="1" fontAlgn="base" hangingPunct="1">
        <a:spcBef>
          <a:spcPct val="0"/>
        </a:spcBef>
        <a:spcAft>
          <a:spcPct val="0"/>
        </a:spcAft>
        <a:defRPr sz="4431">
          <a:solidFill>
            <a:srgbClr val="00C0B5"/>
          </a:solidFill>
          <a:latin typeface="Arial" charset="0"/>
        </a:defRPr>
      </a:lvl9pPr>
    </p:titleStyle>
    <p:bodyStyle>
      <a:lvl1pPr marL="422051" indent="-422051" algn="l" rtl="0" eaLnBrk="1" fontAlgn="base" hangingPunct="1">
        <a:spcBef>
          <a:spcPct val="20000"/>
        </a:spcBef>
        <a:spcAft>
          <a:spcPct val="0"/>
        </a:spcAft>
        <a:buClr>
          <a:srgbClr val="00C0B5"/>
        </a:buClr>
        <a:buChar char="•"/>
        <a:defRPr sz="2954">
          <a:solidFill>
            <a:schemeClr val="tx1"/>
          </a:solidFill>
          <a:latin typeface="+mn-lt"/>
          <a:ea typeface="+mn-ea"/>
          <a:cs typeface="+mn-cs"/>
        </a:defRPr>
      </a:lvl1pPr>
      <a:lvl2pPr marL="914446" indent="-351710" algn="l" rtl="0" eaLnBrk="1" fontAlgn="base" hangingPunct="1">
        <a:spcBef>
          <a:spcPct val="20000"/>
        </a:spcBef>
        <a:spcAft>
          <a:spcPct val="0"/>
        </a:spcAft>
        <a:buClr>
          <a:srgbClr val="00C0B5"/>
        </a:buClr>
        <a:buChar char="–"/>
        <a:defRPr sz="2462">
          <a:solidFill>
            <a:schemeClr val="tx1"/>
          </a:solidFill>
          <a:latin typeface="+mn-lt"/>
        </a:defRPr>
      </a:lvl2pPr>
      <a:lvl3pPr marL="1406839" indent="-281368" algn="l" rtl="0" eaLnBrk="1" fontAlgn="base" hangingPunct="1">
        <a:spcBef>
          <a:spcPct val="20000"/>
        </a:spcBef>
        <a:spcAft>
          <a:spcPct val="0"/>
        </a:spcAft>
        <a:buClr>
          <a:srgbClr val="00C0B5"/>
        </a:buClr>
        <a:buChar char="•"/>
        <a:defRPr>
          <a:solidFill>
            <a:schemeClr val="tx1"/>
          </a:solidFill>
          <a:latin typeface="+mn-lt"/>
        </a:defRPr>
      </a:lvl3pPr>
      <a:lvl4pPr marL="1969575" indent="-281368" algn="l" rtl="0" eaLnBrk="1" fontAlgn="base" hangingPunct="1">
        <a:spcBef>
          <a:spcPct val="20000"/>
        </a:spcBef>
        <a:spcAft>
          <a:spcPct val="0"/>
        </a:spcAft>
        <a:buClr>
          <a:srgbClr val="00C0B5"/>
        </a:buClr>
        <a:buChar char="–"/>
        <a:defRPr sz="1969">
          <a:solidFill>
            <a:schemeClr val="tx1"/>
          </a:solidFill>
          <a:latin typeface="+mn-lt"/>
        </a:defRPr>
      </a:lvl4pPr>
      <a:lvl5pPr marL="2532312" indent="-281368" algn="l" rtl="0" eaLnBrk="1" fontAlgn="base" hangingPunct="1">
        <a:spcBef>
          <a:spcPct val="20000"/>
        </a:spcBef>
        <a:spcAft>
          <a:spcPct val="0"/>
        </a:spcAft>
        <a:buClr>
          <a:srgbClr val="00C0B5"/>
        </a:buClr>
        <a:buChar char="»"/>
        <a:defRPr sz="1969">
          <a:solidFill>
            <a:schemeClr val="tx1"/>
          </a:solidFill>
          <a:latin typeface="+mn-lt"/>
        </a:defRPr>
      </a:lvl5pPr>
      <a:lvl6pPr marL="3095047" indent="-281368" algn="l" rtl="0" eaLnBrk="1" fontAlgn="base" hangingPunct="1">
        <a:spcBef>
          <a:spcPct val="20000"/>
        </a:spcBef>
        <a:spcAft>
          <a:spcPct val="0"/>
        </a:spcAft>
        <a:buClr>
          <a:srgbClr val="00C0B5"/>
        </a:buClr>
        <a:buChar char="»"/>
        <a:defRPr sz="1969">
          <a:solidFill>
            <a:schemeClr val="tx1"/>
          </a:solidFill>
          <a:latin typeface="+mn-lt"/>
        </a:defRPr>
      </a:lvl6pPr>
      <a:lvl7pPr marL="3657783" indent="-281368" algn="l" rtl="0" eaLnBrk="1" fontAlgn="base" hangingPunct="1">
        <a:spcBef>
          <a:spcPct val="20000"/>
        </a:spcBef>
        <a:spcAft>
          <a:spcPct val="0"/>
        </a:spcAft>
        <a:buClr>
          <a:srgbClr val="00C0B5"/>
        </a:buClr>
        <a:buChar char="»"/>
        <a:defRPr sz="1969">
          <a:solidFill>
            <a:schemeClr val="tx1"/>
          </a:solidFill>
          <a:latin typeface="+mn-lt"/>
        </a:defRPr>
      </a:lvl7pPr>
      <a:lvl8pPr marL="4220519" indent="-281368" algn="l" rtl="0" eaLnBrk="1" fontAlgn="base" hangingPunct="1">
        <a:spcBef>
          <a:spcPct val="20000"/>
        </a:spcBef>
        <a:spcAft>
          <a:spcPct val="0"/>
        </a:spcAft>
        <a:buClr>
          <a:srgbClr val="00C0B5"/>
        </a:buClr>
        <a:buChar char="»"/>
        <a:defRPr sz="1969">
          <a:solidFill>
            <a:schemeClr val="tx1"/>
          </a:solidFill>
          <a:latin typeface="+mn-lt"/>
        </a:defRPr>
      </a:lvl8pPr>
      <a:lvl9pPr marL="4783254" indent="-281368" algn="l" rtl="0" eaLnBrk="1" fontAlgn="base" hangingPunct="1">
        <a:spcBef>
          <a:spcPct val="20000"/>
        </a:spcBef>
        <a:spcAft>
          <a:spcPct val="0"/>
        </a:spcAft>
        <a:buClr>
          <a:srgbClr val="00C0B5"/>
        </a:buClr>
        <a:buChar char="»"/>
        <a:defRPr sz="1969">
          <a:solidFill>
            <a:schemeClr val="tx1"/>
          </a:solidFill>
          <a:latin typeface="+mn-lt"/>
        </a:defRPr>
      </a:lvl9pPr>
    </p:bodyStyle>
    <p:otherStyle>
      <a:defPPr>
        <a:defRPr lang="en-US"/>
      </a:defPPr>
      <a:lvl1pPr marL="0" algn="l" defTabSz="1125472" rtl="0" eaLnBrk="1" latinLnBrk="0" hangingPunct="1">
        <a:defRPr sz="2215" kern="1200">
          <a:solidFill>
            <a:schemeClr val="tx1"/>
          </a:solidFill>
          <a:latin typeface="+mn-lt"/>
          <a:ea typeface="+mn-ea"/>
          <a:cs typeface="+mn-cs"/>
        </a:defRPr>
      </a:lvl1pPr>
      <a:lvl2pPr marL="562737" algn="l" defTabSz="1125472" rtl="0" eaLnBrk="1" latinLnBrk="0" hangingPunct="1">
        <a:defRPr sz="2215" kern="1200">
          <a:solidFill>
            <a:schemeClr val="tx1"/>
          </a:solidFill>
          <a:latin typeface="+mn-lt"/>
          <a:ea typeface="+mn-ea"/>
          <a:cs typeface="+mn-cs"/>
        </a:defRPr>
      </a:lvl2pPr>
      <a:lvl3pPr marL="1125472" algn="l" defTabSz="1125472" rtl="0" eaLnBrk="1" latinLnBrk="0" hangingPunct="1">
        <a:defRPr sz="2215" kern="1200">
          <a:solidFill>
            <a:schemeClr val="tx1"/>
          </a:solidFill>
          <a:latin typeface="+mn-lt"/>
          <a:ea typeface="+mn-ea"/>
          <a:cs typeface="+mn-cs"/>
        </a:defRPr>
      </a:lvl3pPr>
      <a:lvl4pPr marL="1688207" algn="l" defTabSz="1125472" rtl="0" eaLnBrk="1" latinLnBrk="0" hangingPunct="1">
        <a:defRPr sz="2215" kern="1200">
          <a:solidFill>
            <a:schemeClr val="tx1"/>
          </a:solidFill>
          <a:latin typeface="+mn-lt"/>
          <a:ea typeface="+mn-ea"/>
          <a:cs typeface="+mn-cs"/>
        </a:defRPr>
      </a:lvl4pPr>
      <a:lvl5pPr marL="2250944" algn="l" defTabSz="1125472" rtl="0" eaLnBrk="1" latinLnBrk="0" hangingPunct="1">
        <a:defRPr sz="2215" kern="1200">
          <a:solidFill>
            <a:schemeClr val="tx1"/>
          </a:solidFill>
          <a:latin typeface="+mn-lt"/>
          <a:ea typeface="+mn-ea"/>
          <a:cs typeface="+mn-cs"/>
        </a:defRPr>
      </a:lvl5pPr>
      <a:lvl6pPr marL="2813679" algn="l" defTabSz="1125472" rtl="0" eaLnBrk="1" latinLnBrk="0" hangingPunct="1">
        <a:defRPr sz="2215" kern="1200">
          <a:solidFill>
            <a:schemeClr val="tx1"/>
          </a:solidFill>
          <a:latin typeface="+mn-lt"/>
          <a:ea typeface="+mn-ea"/>
          <a:cs typeface="+mn-cs"/>
        </a:defRPr>
      </a:lvl6pPr>
      <a:lvl7pPr marL="3376415" algn="l" defTabSz="1125472" rtl="0" eaLnBrk="1" latinLnBrk="0" hangingPunct="1">
        <a:defRPr sz="2215" kern="1200">
          <a:solidFill>
            <a:schemeClr val="tx1"/>
          </a:solidFill>
          <a:latin typeface="+mn-lt"/>
          <a:ea typeface="+mn-ea"/>
          <a:cs typeface="+mn-cs"/>
        </a:defRPr>
      </a:lvl7pPr>
      <a:lvl8pPr marL="3939151" algn="l" defTabSz="1125472" rtl="0" eaLnBrk="1" latinLnBrk="0" hangingPunct="1">
        <a:defRPr sz="2215" kern="1200">
          <a:solidFill>
            <a:schemeClr val="tx1"/>
          </a:solidFill>
          <a:latin typeface="+mn-lt"/>
          <a:ea typeface="+mn-ea"/>
          <a:cs typeface="+mn-cs"/>
        </a:defRPr>
      </a:lvl8pPr>
      <a:lvl9pPr marL="4501886" algn="l" defTabSz="1125472" rtl="0" eaLnBrk="1" latinLnBrk="0" hangingPunct="1">
        <a:defRPr sz="221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08567" y="414338"/>
            <a:ext cx="10972800" cy="100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808567"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8"/>
          <p:cNvSpPr>
            <a:spLocks noChangeArrowheads="1"/>
          </p:cNvSpPr>
          <p:nvPr/>
        </p:nvSpPr>
        <p:spPr bwMode="auto">
          <a:xfrm>
            <a:off x="1" y="0"/>
            <a:ext cx="359833" cy="3778250"/>
          </a:xfrm>
          <a:prstGeom prst="rect">
            <a:avLst/>
          </a:prstGeom>
          <a:solidFill>
            <a:srgbClr val="00C0B5"/>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en-US" altLang="en-US" sz="1800">
              <a:solidFill>
                <a:srgbClr val="FFFFFF"/>
              </a:solidFill>
            </a:endParaRPr>
          </a:p>
        </p:txBody>
      </p:sp>
      <p:sp>
        <p:nvSpPr>
          <p:cNvPr id="1029" name="Line 8"/>
          <p:cNvSpPr>
            <a:spLocks noChangeShapeType="1"/>
          </p:cNvSpPr>
          <p:nvPr/>
        </p:nvSpPr>
        <p:spPr bwMode="auto">
          <a:xfrm>
            <a:off x="395818" y="6502400"/>
            <a:ext cx="11385550" cy="0"/>
          </a:xfrm>
          <a:prstGeom prst="line">
            <a:avLst/>
          </a:prstGeom>
          <a:noFill/>
          <a:ln w="9525">
            <a:solidFill>
              <a:srgbClr val="00C0B5"/>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sz="1800"/>
          </a:p>
        </p:txBody>
      </p:sp>
      <p:sp>
        <p:nvSpPr>
          <p:cNvPr id="13" name="Slide Number Placeholder 5"/>
          <p:cNvSpPr txBox="1">
            <a:spLocks/>
          </p:cNvSpPr>
          <p:nvPr/>
        </p:nvSpPr>
        <p:spPr bwMode="auto">
          <a:xfrm>
            <a:off x="11104035" y="6535741"/>
            <a:ext cx="677333"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C0B5"/>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defTabSz="914400" eaLnBrk="1" hangingPunct="1">
              <a:lnSpc>
                <a:spcPct val="110000"/>
              </a:lnSpc>
              <a:spcBef>
                <a:spcPct val="50000"/>
              </a:spcBef>
              <a:buClr>
                <a:srgbClr val="000000"/>
              </a:buClr>
            </a:pPr>
            <a:fld id="{52E78A61-634B-4DF0-9808-CCEF5456BE81}" type="slidenum">
              <a:rPr lang="en-GB" altLang="en-US" sz="1000" b="1">
                <a:solidFill>
                  <a:srgbClr val="00C0B5"/>
                </a:solidFill>
                <a:cs typeface="Arial" panose="020B0604020202020204" pitchFamily="34" charset="0"/>
              </a:rPr>
              <a:pPr algn="r" defTabSz="914400" eaLnBrk="1" hangingPunct="1">
                <a:lnSpc>
                  <a:spcPct val="110000"/>
                </a:lnSpc>
                <a:spcBef>
                  <a:spcPct val="50000"/>
                </a:spcBef>
                <a:buClr>
                  <a:srgbClr val="000000"/>
                </a:buClr>
              </a:pPr>
              <a:t>‹#›</a:t>
            </a:fld>
            <a:endParaRPr lang="en-GB" altLang="en-US" sz="1000" b="1">
              <a:solidFill>
                <a:srgbClr val="00C0B5"/>
              </a:solidFill>
              <a:cs typeface="Arial" panose="020B0604020202020204" pitchFamily="34" charset="0"/>
            </a:endParaRPr>
          </a:p>
        </p:txBody>
      </p:sp>
      <p:sp>
        <p:nvSpPr>
          <p:cNvPr id="8" name="Text Box 9"/>
          <p:cNvSpPr txBox="1">
            <a:spLocks noChangeArrowheads="1"/>
          </p:cNvSpPr>
          <p:nvPr/>
        </p:nvSpPr>
        <p:spPr bwMode="auto">
          <a:xfrm>
            <a:off x="395819" y="6526213"/>
            <a:ext cx="1865895" cy="15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fontAlgn="base">
              <a:spcBef>
                <a:spcPct val="0"/>
              </a:spcBef>
              <a:spcAft>
                <a:spcPct val="0"/>
              </a:spcAft>
              <a:defRPr>
                <a:solidFill>
                  <a:schemeClr val="tx1"/>
                </a:solidFill>
                <a:latin typeface="Arial" charset="0"/>
              </a:defRPr>
            </a:lvl6pPr>
            <a:lvl7pPr fontAlgn="base">
              <a:spcBef>
                <a:spcPct val="0"/>
              </a:spcBef>
              <a:spcAft>
                <a:spcPct val="0"/>
              </a:spcAft>
              <a:defRPr>
                <a:solidFill>
                  <a:schemeClr val="tx1"/>
                </a:solidFill>
                <a:latin typeface="Arial" charset="0"/>
              </a:defRPr>
            </a:lvl7pPr>
            <a:lvl8pPr fontAlgn="base">
              <a:spcBef>
                <a:spcPct val="0"/>
              </a:spcBef>
              <a:spcAft>
                <a:spcPct val="0"/>
              </a:spcAft>
              <a:defRPr>
                <a:solidFill>
                  <a:schemeClr val="tx1"/>
                </a:solidFill>
                <a:latin typeface="Arial" charset="0"/>
              </a:defRPr>
            </a:lvl8pPr>
            <a:lvl9pPr fontAlgn="base">
              <a:spcBef>
                <a:spcPct val="0"/>
              </a:spcBef>
              <a:spcAft>
                <a:spcPct val="0"/>
              </a:spcAft>
              <a:defRPr>
                <a:solidFill>
                  <a:schemeClr val="tx1"/>
                </a:solidFill>
                <a:latin typeface="Arial" charset="0"/>
              </a:defRPr>
            </a:lvl9pPr>
          </a:lstStyle>
          <a:p>
            <a:pPr defTabSz="914400" eaLnBrk="1" hangingPunct="1">
              <a:defRPr/>
            </a:pPr>
            <a:r>
              <a:rPr lang="en-GB" sz="1000"/>
              <a:t>Department for Work &amp; Pensions</a:t>
            </a:r>
          </a:p>
        </p:txBody>
      </p:sp>
      <p:sp>
        <p:nvSpPr>
          <p:cNvPr id="4" name="TextBox 3">
            <a:extLst>
              <a:ext uri="{FF2B5EF4-FFF2-40B4-BE49-F238E27FC236}">
                <a16:creationId xmlns:a16="http://schemas.microsoft.com/office/drawing/2014/main" id="{AFAD6848-700F-7D94-79DD-1066B3996FA3}"/>
              </a:ext>
            </a:extLst>
          </p:cNvPr>
          <p:cNvSpPr txBox="1"/>
          <p:nvPr userDrawn="1">
            <p:extLst>
              <p:ext uri="{1162E1C5-73C7-4A58-AE30-91384D911F3F}">
                <p184:classification xmlns:p184="http://schemas.microsoft.com/office/powerpoint/2018/4/main" val="hdr"/>
              </p:ext>
            </p:extLst>
          </p:nvPr>
        </p:nvSpPr>
        <p:spPr>
          <a:xfrm>
            <a:off x="5579237" y="63500"/>
            <a:ext cx="1068388" cy="182880"/>
          </a:xfrm>
          <a:prstGeom prst="rect">
            <a:avLst/>
          </a:prstGeom>
        </p:spPr>
        <p:txBody>
          <a:bodyPr horzOverflow="overflow" lIns="0" tIns="0" rIns="0" bIns="0">
            <a:spAutoFit/>
          </a:bodyPr>
          <a:lstStyle/>
          <a:p>
            <a:pPr algn="l"/>
            <a:r>
              <a:rPr lang="en-GB" sz="1200">
                <a:solidFill>
                  <a:srgbClr val="000000"/>
                </a:solidFill>
                <a:latin typeface="Calibri" panose="020F0502020204030204" pitchFamily="34" charset="0"/>
                <a:cs typeface="Calibri" panose="020F0502020204030204" pitchFamily="34" charset="0"/>
              </a:rPr>
              <a:t>Official-Sensitive</a:t>
            </a:r>
          </a:p>
        </p:txBody>
      </p:sp>
      <p:sp>
        <p:nvSpPr>
          <p:cNvPr id="5" name="TextBox 4">
            <a:extLst>
              <a:ext uri="{FF2B5EF4-FFF2-40B4-BE49-F238E27FC236}">
                <a16:creationId xmlns:a16="http://schemas.microsoft.com/office/drawing/2014/main" id="{5A5073EB-4769-FF0F-B98F-84BC98967660}"/>
              </a:ext>
            </a:extLst>
          </p:cNvPr>
          <p:cNvSpPr txBox="1"/>
          <p:nvPr userDrawn="1">
            <p:extLst>
              <p:ext uri="{1162E1C5-73C7-4A58-AE30-91384D911F3F}">
                <p184:classification xmlns:p184="http://schemas.microsoft.com/office/powerpoint/2018/4/main" val="ftr"/>
              </p:ext>
            </p:extLst>
          </p:nvPr>
        </p:nvSpPr>
        <p:spPr>
          <a:xfrm>
            <a:off x="5579237" y="6611620"/>
            <a:ext cx="1068388" cy="182880"/>
          </a:xfrm>
          <a:prstGeom prst="rect">
            <a:avLst/>
          </a:prstGeom>
        </p:spPr>
        <p:txBody>
          <a:bodyPr horzOverflow="overflow" lIns="0" tIns="0" rIns="0" bIns="0">
            <a:spAutoFit/>
          </a:bodyPr>
          <a:lstStyle/>
          <a:p>
            <a:pPr algn="l"/>
            <a:r>
              <a:rPr lang="en-GB" sz="1200">
                <a:solidFill>
                  <a:srgbClr val="000000"/>
                </a:solidFill>
                <a:latin typeface="Calibri" panose="020F0502020204030204" pitchFamily="34" charset="0"/>
                <a:cs typeface="Calibri" panose="020F0502020204030204" pitchFamily="34" charset="0"/>
              </a:rPr>
              <a:t>Official-Sensitive</a:t>
            </a:r>
          </a:p>
        </p:txBody>
      </p:sp>
    </p:spTree>
    <p:extLst>
      <p:ext uri="{BB962C8B-B14F-4D97-AF65-F5344CB8AC3E}">
        <p14:creationId xmlns:p14="http://schemas.microsoft.com/office/powerpoint/2010/main" val="3822647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hf hdr="0" ftr="0" dt="0"/>
  <p:txStyles>
    <p:titleStyle>
      <a:lvl1pPr algn="l" rtl="0" eaLnBrk="1" fontAlgn="base" hangingPunct="1">
        <a:spcBef>
          <a:spcPct val="0"/>
        </a:spcBef>
        <a:spcAft>
          <a:spcPct val="0"/>
        </a:spcAft>
        <a:defRPr sz="3600">
          <a:solidFill>
            <a:srgbClr val="00C0B5"/>
          </a:solidFill>
          <a:latin typeface="+mj-lt"/>
          <a:ea typeface="+mj-ea"/>
          <a:cs typeface="+mj-cs"/>
        </a:defRPr>
      </a:lvl1pPr>
      <a:lvl2pPr algn="l" rtl="0" eaLnBrk="1" fontAlgn="base" hangingPunct="1">
        <a:spcBef>
          <a:spcPct val="0"/>
        </a:spcBef>
        <a:spcAft>
          <a:spcPct val="0"/>
        </a:spcAft>
        <a:defRPr sz="3600">
          <a:solidFill>
            <a:srgbClr val="00C0B5"/>
          </a:solidFill>
          <a:latin typeface="Arial" charset="0"/>
        </a:defRPr>
      </a:lvl2pPr>
      <a:lvl3pPr algn="l" rtl="0" eaLnBrk="1" fontAlgn="base" hangingPunct="1">
        <a:spcBef>
          <a:spcPct val="0"/>
        </a:spcBef>
        <a:spcAft>
          <a:spcPct val="0"/>
        </a:spcAft>
        <a:defRPr sz="3600">
          <a:solidFill>
            <a:srgbClr val="00C0B5"/>
          </a:solidFill>
          <a:latin typeface="Arial" charset="0"/>
        </a:defRPr>
      </a:lvl3pPr>
      <a:lvl4pPr algn="l" rtl="0" eaLnBrk="1" fontAlgn="base" hangingPunct="1">
        <a:spcBef>
          <a:spcPct val="0"/>
        </a:spcBef>
        <a:spcAft>
          <a:spcPct val="0"/>
        </a:spcAft>
        <a:defRPr sz="3600">
          <a:solidFill>
            <a:srgbClr val="00C0B5"/>
          </a:solidFill>
          <a:latin typeface="Arial" charset="0"/>
        </a:defRPr>
      </a:lvl4pPr>
      <a:lvl5pPr algn="l" rtl="0" eaLnBrk="1" fontAlgn="base" hangingPunct="1">
        <a:spcBef>
          <a:spcPct val="0"/>
        </a:spcBef>
        <a:spcAft>
          <a:spcPct val="0"/>
        </a:spcAft>
        <a:defRPr sz="3600">
          <a:solidFill>
            <a:srgbClr val="00C0B5"/>
          </a:solidFill>
          <a:latin typeface="Arial" charset="0"/>
        </a:defRPr>
      </a:lvl5pPr>
      <a:lvl6pPr marL="457200" algn="l" rtl="0" eaLnBrk="1" fontAlgn="base" hangingPunct="1">
        <a:spcBef>
          <a:spcPct val="0"/>
        </a:spcBef>
        <a:spcAft>
          <a:spcPct val="0"/>
        </a:spcAft>
        <a:defRPr sz="3600">
          <a:solidFill>
            <a:srgbClr val="00C0B5"/>
          </a:solidFill>
          <a:latin typeface="Arial" charset="0"/>
        </a:defRPr>
      </a:lvl6pPr>
      <a:lvl7pPr marL="914400" algn="l" rtl="0" eaLnBrk="1" fontAlgn="base" hangingPunct="1">
        <a:spcBef>
          <a:spcPct val="0"/>
        </a:spcBef>
        <a:spcAft>
          <a:spcPct val="0"/>
        </a:spcAft>
        <a:defRPr sz="3600">
          <a:solidFill>
            <a:srgbClr val="00C0B5"/>
          </a:solidFill>
          <a:latin typeface="Arial" charset="0"/>
        </a:defRPr>
      </a:lvl7pPr>
      <a:lvl8pPr marL="1371600" algn="l" rtl="0" eaLnBrk="1" fontAlgn="base" hangingPunct="1">
        <a:spcBef>
          <a:spcPct val="0"/>
        </a:spcBef>
        <a:spcAft>
          <a:spcPct val="0"/>
        </a:spcAft>
        <a:defRPr sz="3600">
          <a:solidFill>
            <a:srgbClr val="00C0B5"/>
          </a:solidFill>
          <a:latin typeface="Arial" charset="0"/>
        </a:defRPr>
      </a:lvl8pPr>
      <a:lvl9pPr marL="1828800" algn="l" rtl="0" eaLnBrk="1" fontAlgn="base" hangingPunct="1">
        <a:spcBef>
          <a:spcPct val="0"/>
        </a:spcBef>
        <a:spcAft>
          <a:spcPct val="0"/>
        </a:spcAft>
        <a:defRPr sz="3600">
          <a:solidFill>
            <a:srgbClr val="00C0B5"/>
          </a:solidFill>
          <a:latin typeface="Arial" charset="0"/>
        </a:defRPr>
      </a:lvl9pPr>
    </p:titleStyle>
    <p:bodyStyle>
      <a:lvl1pPr marL="342900" indent="-342900" algn="l" rtl="0" eaLnBrk="1" fontAlgn="base" hangingPunct="1">
        <a:spcBef>
          <a:spcPct val="20000"/>
        </a:spcBef>
        <a:spcAft>
          <a:spcPct val="0"/>
        </a:spcAft>
        <a:buClr>
          <a:srgbClr val="00C0B5"/>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rgbClr val="00C0B5"/>
        </a:buClr>
        <a:buChar char="–"/>
        <a:defRPr sz="2000">
          <a:solidFill>
            <a:schemeClr val="tx1"/>
          </a:solidFill>
          <a:latin typeface="+mn-lt"/>
        </a:defRPr>
      </a:lvl2pPr>
      <a:lvl3pPr marL="1143000" indent="-228600" algn="l" rtl="0" eaLnBrk="1" fontAlgn="base" hangingPunct="1">
        <a:spcBef>
          <a:spcPct val="20000"/>
        </a:spcBef>
        <a:spcAft>
          <a:spcPct val="0"/>
        </a:spcAft>
        <a:buClr>
          <a:srgbClr val="00C0B5"/>
        </a:buClr>
        <a:buChar char="•"/>
        <a:defRPr>
          <a:solidFill>
            <a:schemeClr val="tx1"/>
          </a:solidFill>
          <a:latin typeface="+mn-lt"/>
        </a:defRPr>
      </a:lvl3pPr>
      <a:lvl4pPr marL="1600200" indent="-228600" algn="l" rtl="0" eaLnBrk="1" fontAlgn="base" hangingPunct="1">
        <a:spcBef>
          <a:spcPct val="20000"/>
        </a:spcBef>
        <a:spcAft>
          <a:spcPct val="0"/>
        </a:spcAft>
        <a:buClr>
          <a:srgbClr val="00C0B5"/>
        </a:buClr>
        <a:buChar char="–"/>
        <a:defRPr sz="1600">
          <a:solidFill>
            <a:schemeClr val="tx1"/>
          </a:solidFill>
          <a:latin typeface="+mn-lt"/>
        </a:defRPr>
      </a:lvl4pPr>
      <a:lvl5pPr marL="2057400" indent="-228600" algn="l" rtl="0" eaLnBrk="1" fontAlgn="base" hangingPunct="1">
        <a:spcBef>
          <a:spcPct val="20000"/>
        </a:spcBef>
        <a:spcAft>
          <a:spcPct val="0"/>
        </a:spcAft>
        <a:buClr>
          <a:srgbClr val="00C0B5"/>
        </a:buClr>
        <a:buChar char="»"/>
        <a:defRPr sz="1600">
          <a:solidFill>
            <a:schemeClr val="tx1"/>
          </a:solidFill>
          <a:latin typeface="+mn-lt"/>
        </a:defRPr>
      </a:lvl5pPr>
      <a:lvl6pPr marL="2514600" indent="-228600" algn="l" rtl="0" eaLnBrk="1" fontAlgn="base" hangingPunct="1">
        <a:spcBef>
          <a:spcPct val="20000"/>
        </a:spcBef>
        <a:spcAft>
          <a:spcPct val="0"/>
        </a:spcAft>
        <a:buClr>
          <a:srgbClr val="00C0B5"/>
        </a:buClr>
        <a:buChar char="»"/>
        <a:defRPr sz="1600">
          <a:solidFill>
            <a:schemeClr val="tx1"/>
          </a:solidFill>
          <a:latin typeface="+mn-lt"/>
        </a:defRPr>
      </a:lvl6pPr>
      <a:lvl7pPr marL="2971800" indent="-228600" algn="l" rtl="0" eaLnBrk="1" fontAlgn="base" hangingPunct="1">
        <a:spcBef>
          <a:spcPct val="20000"/>
        </a:spcBef>
        <a:spcAft>
          <a:spcPct val="0"/>
        </a:spcAft>
        <a:buClr>
          <a:srgbClr val="00C0B5"/>
        </a:buClr>
        <a:buChar char="»"/>
        <a:defRPr sz="1600">
          <a:solidFill>
            <a:schemeClr val="tx1"/>
          </a:solidFill>
          <a:latin typeface="+mn-lt"/>
        </a:defRPr>
      </a:lvl7pPr>
      <a:lvl8pPr marL="3429000" indent="-228600" algn="l" rtl="0" eaLnBrk="1" fontAlgn="base" hangingPunct="1">
        <a:spcBef>
          <a:spcPct val="20000"/>
        </a:spcBef>
        <a:spcAft>
          <a:spcPct val="0"/>
        </a:spcAft>
        <a:buClr>
          <a:srgbClr val="00C0B5"/>
        </a:buClr>
        <a:buChar char="»"/>
        <a:defRPr sz="1600">
          <a:solidFill>
            <a:schemeClr val="tx1"/>
          </a:solidFill>
          <a:latin typeface="+mn-lt"/>
        </a:defRPr>
      </a:lvl8pPr>
      <a:lvl9pPr marL="3886200" indent="-228600" algn="l" rtl="0" eaLnBrk="1" fontAlgn="base" hangingPunct="1">
        <a:spcBef>
          <a:spcPct val="20000"/>
        </a:spcBef>
        <a:spcAft>
          <a:spcPct val="0"/>
        </a:spcAft>
        <a:buClr>
          <a:srgbClr val="00C0B5"/>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17439-4351-C3AC-F36C-90B6EC16CF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BDCAFB-749A-550C-217C-05877E51F4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DB6FF3-DC57-EAC0-9B08-49759F183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4185ACAB-7290-5D8F-7A82-48639A1669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06141A2-DA02-A568-F372-1E40267524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DC14CD-D652-47CF-AE2F-6302D4CD9223}" type="slidenum">
              <a:rPr lang="en-GB" smtClean="0"/>
              <a:t>‹#›</a:t>
            </a:fld>
            <a:endParaRPr lang="en-GB"/>
          </a:p>
        </p:txBody>
      </p:sp>
    </p:spTree>
    <p:extLst>
      <p:ext uri="{BB962C8B-B14F-4D97-AF65-F5344CB8AC3E}">
        <p14:creationId xmlns:p14="http://schemas.microsoft.com/office/powerpoint/2010/main" val="231123183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998474-1632-BDD5-FADB-3E3E71939C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9382180-E8FB-DE05-AFA5-9367D9DBE6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5CBCB3F-0BCB-A73F-9D0F-3BFAA6D71A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F08C152-3309-4489-852F-D560FA7007C2}" type="datetimeFigureOut">
              <a:rPr lang="en-GB" smtClean="0"/>
              <a:t>05/12/2025</a:t>
            </a:fld>
            <a:endParaRPr lang="en-GB"/>
          </a:p>
        </p:txBody>
      </p:sp>
      <p:sp>
        <p:nvSpPr>
          <p:cNvPr id="5" name="Footer Placeholder 4">
            <a:extLst>
              <a:ext uri="{FF2B5EF4-FFF2-40B4-BE49-F238E27FC236}">
                <a16:creationId xmlns:a16="http://schemas.microsoft.com/office/drawing/2014/main" id="{FEA69335-496A-22EA-935F-B80184B5C7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6000F04-0923-E74D-6486-FA6BA4AA15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041ED0-3D3A-4AA0-AACE-4FCA55848329}" type="slidenum">
              <a:rPr lang="en-GB" smtClean="0"/>
              <a:t>‹#›</a:t>
            </a:fld>
            <a:endParaRPr lang="en-GB"/>
          </a:p>
        </p:txBody>
      </p:sp>
    </p:spTree>
    <p:extLst>
      <p:ext uri="{BB962C8B-B14F-4D97-AF65-F5344CB8AC3E}">
        <p14:creationId xmlns:p14="http://schemas.microsoft.com/office/powerpoint/2010/main" val="46877413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17439-4351-C3AC-F36C-90B6EC16CF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EBDCAFB-749A-550C-217C-05877E51F4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DB6FF3-DC57-EAC0-9B08-49759F1836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801B8CE-B05A-4FDC-AF3C-49EB0E913AFD}" type="datetimeFigureOut">
              <a:rPr lang="en-GB" smtClean="0"/>
              <a:t>05/12/2025</a:t>
            </a:fld>
            <a:endParaRPr lang="en-GB"/>
          </a:p>
        </p:txBody>
      </p:sp>
      <p:sp>
        <p:nvSpPr>
          <p:cNvPr id="5" name="Footer Placeholder 4">
            <a:extLst>
              <a:ext uri="{FF2B5EF4-FFF2-40B4-BE49-F238E27FC236}">
                <a16:creationId xmlns:a16="http://schemas.microsoft.com/office/drawing/2014/main" id="{4185ACAB-7290-5D8F-7A82-48639A1669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06141A2-DA02-A568-F372-1E40267524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DC14CD-D652-47CF-AE2F-6302D4CD9223}" type="slidenum">
              <a:rPr lang="en-GB" smtClean="0"/>
              <a:t>‹#›</a:t>
            </a:fld>
            <a:endParaRPr lang="en-GB"/>
          </a:p>
        </p:txBody>
      </p:sp>
    </p:spTree>
    <p:extLst>
      <p:ext uri="{BB962C8B-B14F-4D97-AF65-F5344CB8AC3E}">
        <p14:creationId xmlns:p14="http://schemas.microsoft.com/office/powerpoint/2010/main" val="405843888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8727650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9.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3.xml"/><Relationship Id="rId4" Type="http://schemas.openxmlformats.org/officeDocument/2006/relationships/image" Target="../media/image47.sv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6.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8.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4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6.xml"/><Relationship Id="rId5" Type="http://schemas.openxmlformats.org/officeDocument/2006/relationships/image" Target="../media/image7.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pn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49.png"/><Relationship Id="rId1" Type="http://schemas.openxmlformats.org/officeDocument/2006/relationships/slideLayout" Target="../slideLayouts/slideLayout46.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9.png"/><Relationship Id="rId1" Type="http://schemas.openxmlformats.org/officeDocument/2006/relationships/slideLayout" Target="../slideLayouts/slideLayout5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9.png"/><Relationship Id="rId1" Type="http://schemas.openxmlformats.org/officeDocument/2006/relationships/slideLayout" Target="../slideLayouts/slideLayout5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84.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3.xml"/><Relationship Id="rId1" Type="http://schemas.openxmlformats.org/officeDocument/2006/relationships/slideLayout" Target="../slideLayouts/slideLayout84.xml"/><Relationship Id="rId6" Type="http://schemas.openxmlformats.org/officeDocument/2006/relationships/image" Target="../media/image64.png"/><Relationship Id="rId5" Type="http://schemas.openxmlformats.org/officeDocument/2006/relationships/image" Target="../media/image70.jpeg"/><Relationship Id="rId4" Type="http://schemas.openxmlformats.org/officeDocument/2006/relationships/image" Target="../media/image69.jpe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84.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7.jpeg"/><Relationship Id="rId4" Type="http://schemas.openxmlformats.org/officeDocument/2006/relationships/image" Target="../media/image72.jpeg"/><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8.pn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84.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13" Type="http://schemas.openxmlformats.org/officeDocument/2006/relationships/image" Target="../media/image90.png"/><Relationship Id="rId18" Type="http://schemas.openxmlformats.org/officeDocument/2006/relationships/image" Target="../media/image95.png"/><Relationship Id="rId26" Type="http://schemas.openxmlformats.org/officeDocument/2006/relationships/image" Target="../media/image103.png"/><Relationship Id="rId39" Type="http://schemas.openxmlformats.org/officeDocument/2006/relationships/image" Target="../media/image116.jpeg"/><Relationship Id="rId21" Type="http://schemas.openxmlformats.org/officeDocument/2006/relationships/image" Target="../media/image98.png"/><Relationship Id="rId34" Type="http://schemas.openxmlformats.org/officeDocument/2006/relationships/image" Target="../media/image111.png"/><Relationship Id="rId42" Type="http://schemas.openxmlformats.org/officeDocument/2006/relationships/image" Target="../media/image119.png"/><Relationship Id="rId47" Type="http://schemas.openxmlformats.org/officeDocument/2006/relationships/image" Target="../media/image123.svg"/><Relationship Id="rId7" Type="http://schemas.openxmlformats.org/officeDocument/2006/relationships/image" Target="../media/image85.jpeg"/><Relationship Id="rId2" Type="http://schemas.openxmlformats.org/officeDocument/2006/relationships/notesSlide" Target="../notesSlides/notesSlide16.xml"/><Relationship Id="rId16" Type="http://schemas.openxmlformats.org/officeDocument/2006/relationships/image" Target="../media/image93.png"/><Relationship Id="rId29" Type="http://schemas.openxmlformats.org/officeDocument/2006/relationships/image" Target="../media/image106.png"/><Relationship Id="rId1" Type="http://schemas.openxmlformats.org/officeDocument/2006/relationships/slideLayout" Target="../slideLayouts/slideLayout84.xml"/><Relationship Id="rId6" Type="http://schemas.openxmlformats.org/officeDocument/2006/relationships/image" Target="../media/image84.png"/><Relationship Id="rId11" Type="http://schemas.openxmlformats.org/officeDocument/2006/relationships/image" Target="../media/image88.jpeg"/><Relationship Id="rId24" Type="http://schemas.openxmlformats.org/officeDocument/2006/relationships/image" Target="../media/image101.svg"/><Relationship Id="rId32" Type="http://schemas.openxmlformats.org/officeDocument/2006/relationships/image" Target="../media/image109.png"/><Relationship Id="rId37" Type="http://schemas.openxmlformats.org/officeDocument/2006/relationships/image" Target="../media/image114.png"/><Relationship Id="rId40" Type="http://schemas.openxmlformats.org/officeDocument/2006/relationships/image" Target="../media/image117.png"/><Relationship Id="rId45" Type="http://schemas.openxmlformats.org/officeDocument/2006/relationships/image" Target="../media/image64.png"/><Relationship Id="rId5" Type="http://schemas.openxmlformats.org/officeDocument/2006/relationships/image" Target="../media/image83.png"/><Relationship Id="rId15" Type="http://schemas.openxmlformats.org/officeDocument/2006/relationships/image" Target="../media/image92.png"/><Relationship Id="rId23" Type="http://schemas.openxmlformats.org/officeDocument/2006/relationships/image" Target="../media/image100.png"/><Relationship Id="rId28" Type="http://schemas.openxmlformats.org/officeDocument/2006/relationships/image" Target="../media/image105.jpeg"/><Relationship Id="rId36" Type="http://schemas.openxmlformats.org/officeDocument/2006/relationships/image" Target="../media/image113.jpeg"/><Relationship Id="rId10" Type="http://schemas.openxmlformats.org/officeDocument/2006/relationships/image" Target="../media/image87.png"/><Relationship Id="rId19" Type="http://schemas.openxmlformats.org/officeDocument/2006/relationships/image" Target="../media/image96.png"/><Relationship Id="rId31" Type="http://schemas.openxmlformats.org/officeDocument/2006/relationships/image" Target="../media/image108.png"/><Relationship Id="rId44" Type="http://schemas.openxmlformats.org/officeDocument/2006/relationships/image" Target="../media/image121.png"/><Relationship Id="rId4" Type="http://schemas.openxmlformats.org/officeDocument/2006/relationships/image" Target="../media/image82.png"/><Relationship Id="rId9" Type="http://schemas.openxmlformats.org/officeDocument/2006/relationships/image" Target="../media/image86.jpeg"/><Relationship Id="rId14" Type="http://schemas.openxmlformats.org/officeDocument/2006/relationships/image" Target="../media/image91.png"/><Relationship Id="rId22" Type="http://schemas.openxmlformats.org/officeDocument/2006/relationships/image" Target="../media/image99.png"/><Relationship Id="rId27" Type="http://schemas.openxmlformats.org/officeDocument/2006/relationships/image" Target="../media/image104.png"/><Relationship Id="rId30" Type="http://schemas.openxmlformats.org/officeDocument/2006/relationships/image" Target="../media/image107.png"/><Relationship Id="rId35" Type="http://schemas.openxmlformats.org/officeDocument/2006/relationships/image" Target="../media/image112.jpeg"/><Relationship Id="rId43" Type="http://schemas.openxmlformats.org/officeDocument/2006/relationships/image" Target="../media/image120.png"/><Relationship Id="rId48" Type="http://schemas.openxmlformats.org/officeDocument/2006/relationships/image" Target="../media/image124.png"/><Relationship Id="rId8" Type="http://schemas.openxmlformats.org/officeDocument/2006/relationships/image" Target="../media/image66.png"/><Relationship Id="rId3" Type="http://schemas.openxmlformats.org/officeDocument/2006/relationships/image" Target="../media/image81.png"/><Relationship Id="rId12" Type="http://schemas.openxmlformats.org/officeDocument/2006/relationships/image" Target="../media/image89.png"/><Relationship Id="rId17" Type="http://schemas.openxmlformats.org/officeDocument/2006/relationships/image" Target="../media/image94.png"/><Relationship Id="rId25" Type="http://schemas.openxmlformats.org/officeDocument/2006/relationships/image" Target="../media/image102.png"/><Relationship Id="rId33" Type="http://schemas.openxmlformats.org/officeDocument/2006/relationships/image" Target="../media/image110.svg"/><Relationship Id="rId38" Type="http://schemas.openxmlformats.org/officeDocument/2006/relationships/image" Target="../media/image115.png"/><Relationship Id="rId46" Type="http://schemas.openxmlformats.org/officeDocument/2006/relationships/image" Target="../media/image122.png"/><Relationship Id="rId20" Type="http://schemas.openxmlformats.org/officeDocument/2006/relationships/image" Target="../media/image97.png"/><Relationship Id="rId41" Type="http://schemas.openxmlformats.org/officeDocument/2006/relationships/image" Target="../media/image118.png"/></Relationships>
</file>

<file path=ppt/slides/_rels/slide33.xml.rels><?xml version="1.0" encoding="UTF-8" standalone="yes"?>
<Relationships xmlns="http://schemas.openxmlformats.org/package/2006/relationships"><Relationship Id="rId13" Type="http://schemas.openxmlformats.org/officeDocument/2006/relationships/image" Target="../media/image95.png"/><Relationship Id="rId18" Type="http://schemas.openxmlformats.org/officeDocument/2006/relationships/image" Target="../media/image100.png"/><Relationship Id="rId26" Type="http://schemas.openxmlformats.org/officeDocument/2006/relationships/image" Target="../media/image108.png"/><Relationship Id="rId39" Type="http://schemas.openxmlformats.org/officeDocument/2006/relationships/image" Target="../media/image121.png"/><Relationship Id="rId21" Type="http://schemas.openxmlformats.org/officeDocument/2006/relationships/image" Target="../media/image103.png"/><Relationship Id="rId34" Type="http://schemas.openxmlformats.org/officeDocument/2006/relationships/image" Target="../media/image116.jpeg"/><Relationship Id="rId42" Type="http://schemas.openxmlformats.org/officeDocument/2006/relationships/image" Target="../media/image124.png"/><Relationship Id="rId7" Type="http://schemas.openxmlformats.org/officeDocument/2006/relationships/image" Target="../media/image89.png"/><Relationship Id="rId2" Type="http://schemas.openxmlformats.org/officeDocument/2006/relationships/notesSlide" Target="../notesSlides/notesSlide17.xml"/><Relationship Id="rId16" Type="http://schemas.openxmlformats.org/officeDocument/2006/relationships/image" Target="../media/image98.png"/><Relationship Id="rId20" Type="http://schemas.openxmlformats.org/officeDocument/2006/relationships/image" Target="../media/image102.png"/><Relationship Id="rId29" Type="http://schemas.openxmlformats.org/officeDocument/2006/relationships/image" Target="../media/image111.png"/><Relationship Id="rId41" Type="http://schemas.openxmlformats.org/officeDocument/2006/relationships/image" Target="../media/image125.svg"/><Relationship Id="rId1" Type="http://schemas.openxmlformats.org/officeDocument/2006/relationships/slideLayout" Target="../slideLayouts/slideLayout84.xml"/><Relationship Id="rId6" Type="http://schemas.openxmlformats.org/officeDocument/2006/relationships/image" Target="../media/image88.jpeg"/><Relationship Id="rId11" Type="http://schemas.openxmlformats.org/officeDocument/2006/relationships/image" Target="../media/image93.png"/><Relationship Id="rId24" Type="http://schemas.openxmlformats.org/officeDocument/2006/relationships/image" Target="../media/image106.png"/><Relationship Id="rId32" Type="http://schemas.openxmlformats.org/officeDocument/2006/relationships/image" Target="../media/image114.png"/><Relationship Id="rId37" Type="http://schemas.openxmlformats.org/officeDocument/2006/relationships/image" Target="../media/image119.png"/><Relationship Id="rId40" Type="http://schemas.openxmlformats.org/officeDocument/2006/relationships/image" Target="../media/image122.png"/><Relationship Id="rId5" Type="http://schemas.openxmlformats.org/officeDocument/2006/relationships/image" Target="../media/image87.png"/><Relationship Id="rId15" Type="http://schemas.openxmlformats.org/officeDocument/2006/relationships/image" Target="../media/image97.png"/><Relationship Id="rId23" Type="http://schemas.openxmlformats.org/officeDocument/2006/relationships/image" Target="../media/image105.jpeg"/><Relationship Id="rId28" Type="http://schemas.openxmlformats.org/officeDocument/2006/relationships/image" Target="../media/image110.svg"/><Relationship Id="rId36" Type="http://schemas.openxmlformats.org/officeDocument/2006/relationships/image" Target="../media/image118.png"/><Relationship Id="rId10" Type="http://schemas.openxmlformats.org/officeDocument/2006/relationships/image" Target="../media/image92.png"/><Relationship Id="rId19" Type="http://schemas.openxmlformats.org/officeDocument/2006/relationships/image" Target="../media/image101.svg"/><Relationship Id="rId31" Type="http://schemas.openxmlformats.org/officeDocument/2006/relationships/image" Target="../media/image113.jpeg"/><Relationship Id="rId4" Type="http://schemas.openxmlformats.org/officeDocument/2006/relationships/hyperlink" Target="https://www.google.com/maps/d/edit?hl=en&amp;mid=1cdZt3p3gFxkqQmZZzKW3YAEDIA_K46A&amp;ll=54.1307337570248%2C-1.4550880999999949&amp;z=10" TargetMode="External"/><Relationship Id="rId9" Type="http://schemas.openxmlformats.org/officeDocument/2006/relationships/image" Target="../media/image91.png"/><Relationship Id="rId14" Type="http://schemas.openxmlformats.org/officeDocument/2006/relationships/image" Target="../media/image96.png"/><Relationship Id="rId22" Type="http://schemas.openxmlformats.org/officeDocument/2006/relationships/image" Target="../media/image104.png"/><Relationship Id="rId27" Type="http://schemas.openxmlformats.org/officeDocument/2006/relationships/image" Target="../media/image109.png"/><Relationship Id="rId30" Type="http://schemas.openxmlformats.org/officeDocument/2006/relationships/image" Target="../media/image112.jpeg"/><Relationship Id="rId35" Type="http://schemas.openxmlformats.org/officeDocument/2006/relationships/image" Target="../media/image117.png"/><Relationship Id="rId8" Type="http://schemas.openxmlformats.org/officeDocument/2006/relationships/image" Target="../media/image90.png"/><Relationship Id="rId3" Type="http://schemas.openxmlformats.org/officeDocument/2006/relationships/image" Target="../media/image64.png"/><Relationship Id="rId12" Type="http://schemas.openxmlformats.org/officeDocument/2006/relationships/image" Target="../media/image94.png"/><Relationship Id="rId17" Type="http://schemas.openxmlformats.org/officeDocument/2006/relationships/image" Target="../media/image99.png"/><Relationship Id="rId25" Type="http://schemas.openxmlformats.org/officeDocument/2006/relationships/image" Target="../media/image107.png"/><Relationship Id="rId33" Type="http://schemas.openxmlformats.org/officeDocument/2006/relationships/image" Target="../media/image115.png"/><Relationship Id="rId38" Type="http://schemas.openxmlformats.org/officeDocument/2006/relationships/image" Target="../media/image120.png"/></Relationships>
</file>

<file path=ppt/slides/_rels/slide34.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6.png"/><Relationship Id="rId7"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84.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35.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1.jpeg"/><Relationship Id="rId7" Type="http://schemas.openxmlformats.org/officeDocument/2006/relationships/image" Target="../media/image134.png"/><Relationship Id="rId12" Type="http://schemas.openxmlformats.org/officeDocument/2006/relationships/image" Target="../media/image139.png"/><Relationship Id="rId2" Type="http://schemas.openxmlformats.org/officeDocument/2006/relationships/notesSlide" Target="../notesSlides/notesSlide19.xml"/><Relationship Id="rId1" Type="http://schemas.openxmlformats.org/officeDocument/2006/relationships/slideLayout" Target="../slideLayouts/slideLayout84.xml"/><Relationship Id="rId6" Type="http://schemas.openxmlformats.org/officeDocument/2006/relationships/image" Target="../media/image133.png"/><Relationship Id="rId11" Type="http://schemas.openxmlformats.org/officeDocument/2006/relationships/image" Target="../media/image138.png"/><Relationship Id="rId5" Type="http://schemas.openxmlformats.org/officeDocument/2006/relationships/image" Target="../media/image64.png"/><Relationship Id="rId10" Type="http://schemas.openxmlformats.org/officeDocument/2006/relationships/image" Target="../media/image137.png"/><Relationship Id="rId4" Type="http://schemas.openxmlformats.org/officeDocument/2006/relationships/image" Target="../media/image132.jpeg"/><Relationship Id="rId9" Type="http://schemas.openxmlformats.org/officeDocument/2006/relationships/image" Target="../media/image136.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84.xml"/><Relationship Id="rId5" Type="http://schemas.openxmlformats.org/officeDocument/2006/relationships/image" Target="../media/image141.png"/><Relationship Id="rId4" Type="http://schemas.openxmlformats.org/officeDocument/2006/relationships/image" Target="../media/image140.png"/></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84.xml"/><Relationship Id="rId5" Type="http://schemas.openxmlformats.org/officeDocument/2006/relationships/image" Target="../media/image143.png"/><Relationship Id="rId4" Type="http://schemas.openxmlformats.org/officeDocument/2006/relationships/image" Target="../media/image142.png"/></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84.xml"/><Relationship Id="rId5" Type="http://schemas.openxmlformats.org/officeDocument/2006/relationships/image" Target="../media/image145.png"/><Relationship Id="rId4" Type="http://schemas.openxmlformats.org/officeDocument/2006/relationships/image" Target="../media/image144.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84.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152.png"/><Relationship Id="rId2" Type="http://schemas.openxmlformats.org/officeDocument/2006/relationships/notesSlide" Target="../notesSlides/notesSlide24.xml"/><Relationship Id="rId1" Type="http://schemas.openxmlformats.org/officeDocument/2006/relationships/slideLayout" Target="../slideLayouts/slideLayout84.xml"/><Relationship Id="rId6" Type="http://schemas.openxmlformats.org/officeDocument/2006/relationships/image" Target="../media/image151.png"/><Relationship Id="rId5" Type="http://schemas.openxmlformats.org/officeDocument/2006/relationships/image" Target="../media/image150.svg"/><Relationship Id="rId4" Type="http://schemas.openxmlformats.org/officeDocument/2006/relationships/image" Target="../media/image149.png"/></Relationships>
</file>

<file path=ppt/slides/_rels/slide41.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5.xml"/><Relationship Id="rId1" Type="http://schemas.openxmlformats.org/officeDocument/2006/relationships/slideLayout" Target="../slideLayouts/slideLayout84.xml"/><Relationship Id="rId6" Type="http://schemas.openxmlformats.org/officeDocument/2006/relationships/image" Target="../media/image155.jpeg"/><Relationship Id="rId5" Type="http://schemas.openxmlformats.org/officeDocument/2006/relationships/image" Target="../media/image64.png"/><Relationship Id="rId4" Type="http://schemas.openxmlformats.org/officeDocument/2006/relationships/image" Target="../media/image154.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4.xml"/><Relationship Id="rId1" Type="http://schemas.openxmlformats.org/officeDocument/2006/relationships/video" Target="https://www.youtube.com/embed/Er3HOq60yLA?feature=oembed" TargetMode="External"/><Relationship Id="rId5" Type="http://schemas.openxmlformats.org/officeDocument/2006/relationships/image" Target="../media/image156.jpeg"/><Relationship Id="rId4" Type="http://schemas.openxmlformats.org/officeDocument/2006/relationships/image" Target="../media/image64.png"/></Relationships>
</file>

<file path=ppt/slides/_rels/slide43.xml.rels><?xml version="1.0" encoding="UTF-8" standalone="yes"?>
<Relationships xmlns="http://schemas.openxmlformats.org/package/2006/relationships"><Relationship Id="rId3" Type="http://schemas.openxmlformats.org/officeDocument/2006/relationships/image" Target="../media/image157.jpeg"/><Relationship Id="rId7"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84.xml"/><Relationship Id="rId6" Type="http://schemas.openxmlformats.org/officeDocument/2006/relationships/image" Target="../media/image159.jpeg"/><Relationship Id="rId5" Type="http://schemas.openxmlformats.org/officeDocument/2006/relationships/image" Target="../media/image127.jpeg"/><Relationship Id="rId4" Type="http://schemas.openxmlformats.org/officeDocument/2006/relationships/image" Target="../media/image158.jpeg"/></Relationships>
</file>

<file path=ppt/slides/_rels/slide4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64.png"/><Relationship Id="rId1" Type="http://schemas.openxmlformats.org/officeDocument/2006/relationships/slideLayout" Target="../slideLayouts/slideLayout84.xml"/><Relationship Id="rId5" Type="http://schemas.openxmlformats.org/officeDocument/2006/relationships/image" Target="../media/image162.svg"/><Relationship Id="rId4" Type="http://schemas.openxmlformats.org/officeDocument/2006/relationships/image" Target="../media/image161.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63.jpeg"/><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pn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pn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png"/><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9.pn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7.png"/><Relationship Id="rId1" Type="http://schemas.openxmlformats.org/officeDocument/2006/relationships/slideLayout" Target="../slideLayouts/slideLayout57.xml"/><Relationship Id="rId6" Type="http://schemas.openxmlformats.org/officeDocument/2006/relationships/image" Target="../media/image166.jpeg"/><Relationship Id="rId5" Type="http://schemas.openxmlformats.org/officeDocument/2006/relationships/image" Target="../media/image6.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45.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hyperlink" Target="mailto:interchange@yorknorthyorks-ca.gov.uk"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27.sv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sv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5.sv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svg"/><Relationship Id="rId4" Type="http://schemas.openxmlformats.org/officeDocument/2006/relationships/image" Target="../media/image33.svg"/><Relationship Id="rId9"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24431A-D876-FCE0-87CE-626575FC8117}"/>
              </a:ext>
            </a:extLst>
          </p:cNvPr>
          <p:cNvPicPr>
            <a:picLocks noChangeAspect="1"/>
          </p:cNvPicPr>
          <p:nvPr/>
        </p:nvPicPr>
        <p:blipFill>
          <a:blip r:embed="rId2">
            <a:duotone>
              <a:prstClr val="black"/>
              <a:srgbClr val="008577">
                <a:tint val="45000"/>
                <a:satMod val="400000"/>
              </a:srgbClr>
            </a:duotone>
          </a:blip>
          <a:srcRect l="7539" r="7539"/>
          <a:stretch/>
        </p:blipFill>
        <p:spPr>
          <a:xfrm flipH="1">
            <a:off x="3454400" y="0"/>
            <a:ext cx="8737600" cy="6858000"/>
          </a:xfrm>
          <a:prstGeom prst="rect">
            <a:avLst/>
          </a:prstGeom>
        </p:spPr>
      </p:pic>
      <p:pic>
        <p:nvPicPr>
          <p:cNvPr id="3" name="Picture 2" descr="A blue and black rectangle&#10;&#10;AI-generated content may be incorrect.">
            <a:extLst>
              <a:ext uri="{FF2B5EF4-FFF2-40B4-BE49-F238E27FC236}">
                <a16:creationId xmlns:a16="http://schemas.microsoft.com/office/drawing/2014/main" id="{7BB5ECD5-BA2C-80C4-AE22-9F54D9DC4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
            <a:ext cx="7217229" cy="6858000"/>
          </a:xfrm>
          <a:prstGeom prst="rect">
            <a:avLst/>
          </a:prstGeom>
        </p:spPr>
      </p:pic>
      <p:pic>
        <p:nvPicPr>
          <p:cNvPr id="25" name="Picture 24" descr="A black and white logo&#10;&#10;AI-generated content may be incorrect.">
            <a:extLst>
              <a:ext uri="{FF2B5EF4-FFF2-40B4-BE49-F238E27FC236}">
                <a16:creationId xmlns:a16="http://schemas.microsoft.com/office/drawing/2014/main" id="{9A344B91-0889-541B-2D8C-157F39F5B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747" y="630885"/>
            <a:ext cx="1722639" cy="620686"/>
          </a:xfrm>
          <a:prstGeom prst="rect">
            <a:avLst/>
          </a:prstGeom>
        </p:spPr>
      </p:pic>
      <p:grpSp>
        <p:nvGrpSpPr>
          <p:cNvPr id="5" name="Group 4">
            <a:extLst>
              <a:ext uri="{FF2B5EF4-FFF2-40B4-BE49-F238E27FC236}">
                <a16:creationId xmlns:a16="http://schemas.microsoft.com/office/drawing/2014/main" id="{9045B163-E31F-C270-2DFD-334CDCBEFB7D}"/>
              </a:ext>
            </a:extLst>
          </p:cNvPr>
          <p:cNvGrpSpPr/>
          <p:nvPr/>
        </p:nvGrpSpPr>
        <p:grpSpPr>
          <a:xfrm>
            <a:off x="6587307" y="0"/>
            <a:ext cx="1023747" cy="7114584"/>
            <a:chOff x="7294879" y="-97812"/>
            <a:chExt cx="1023747" cy="7114584"/>
          </a:xfrm>
        </p:grpSpPr>
        <p:pic>
          <p:nvPicPr>
            <p:cNvPr id="6" name="Picture 5" descr="A black background with green dots&#10;&#10;AI-generated content may be incorrect.">
              <a:extLst>
                <a:ext uri="{FF2B5EF4-FFF2-40B4-BE49-F238E27FC236}">
                  <a16:creationId xmlns:a16="http://schemas.microsoft.com/office/drawing/2014/main" id="{B8E386A0-86AA-5DA4-8324-FCFA231498BE}"/>
                </a:ext>
              </a:extLst>
            </p:cNvPr>
            <p:cNvPicPr/>
            <p:nvPr/>
          </p:nvPicPr>
          <p:blipFill>
            <a:blip r:embed="rId5">
              <a:extLst>
                <a:ext uri="{28A0092B-C50C-407E-A947-70E740481C1C}">
                  <a14:useLocalDpi xmlns:a14="http://schemas.microsoft.com/office/drawing/2010/main" val="0"/>
                </a:ext>
              </a:extLst>
            </a:blip>
            <a:srcRect l="73636"/>
            <a:stretch/>
          </p:blipFill>
          <p:spPr>
            <a:xfrm>
              <a:off x="7294879" y="-97812"/>
              <a:ext cx="1023747" cy="3169920"/>
            </a:xfrm>
            <a:prstGeom prst="rect">
              <a:avLst/>
            </a:prstGeom>
          </p:spPr>
        </p:pic>
        <p:pic>
          <p:nvPicPr>
            <p:cNvPr id="7" name="Picture 6" descr="A black background with green dots&#10;&#10;AI-generated content may be incorrect.">
              <a:extLst>
                <a:ext uri="{FF2B5EF4-FFF2-40B4-BE49-F238E27FC236}">
                  <a16:creationId xmlns:a16="http://schemas.microsoft.com/office/drawing/2014/main" id="{EB99CC09-E7F4-F8FA-E4ED-338EB8B14644}"/>
                </a:ext>
              </a:extLst>
            </p:cNvPr>
            <p:cNvPicPr/>
            <p:nvPr/>
          </p:nvPicPr>
          <p:blipFill>
            <a:blip r:embed="rId5">
              <a:extLst>
                <a:ext uri="{28A0092B-C50C-407E-A947-70E740481C1C}">
                  <a14:useLocalDpi xmlns:a14="http://schemas.microsoft.com/office/drawing/2010/main" val="0"/>
                </a:ext>
              </a:extLst>
            </a:blip>
            <a:srcRect l="73636"/>
            <a:stretch/>
          </p:blipFill>
          <p:spPr>
            <a:xfrm>
              <a:off x="7294879" y="3230880"/>
              <a:ext cx="1023747" cy="3169920"/>
            </a:xfrm>
            <a:prstGeom prst="rect">
              <a:avLst/>
            </a:prstGeom>
          </p:spPr>
        </p:pic>
        <p:pic>
          <p:nvPicPr>
            <p:cNvPr id="8" name="Picture 7" descr="A black background with green dots&#10;&#10;AI-generated content may be incorrect.">
              <a:extLst>
                <a:ext uri="{FF2B5EF4-FFF2-40B4-BE49-F238E27FC236}">
                  <a16:creationId xmlns:a16="http://schemas.microsoft.com/office/drawing/2014/main" id="{B0C13485-C1C9-1EE3-E0C4-344BE565FF3C}"/>
                </a:ext>
              </a:extLst>
            </p:cNvPr>
            <p:cNvPicPr/>
            <p:nvPr/>
          </p:nvPicPr>
          <p:blipFill>
            <a:blip r:embed="rId5">
              <a:extLst>
                <a:ext uri="{28A0092B-C50C-407E-A947-70E740481C1C}">
                  <a14:useLocalDpi xmlns:a14="http://schemas.microsoft.com/office/drawing/2010/main" val="0"/>
                </a:ext>
              </a:extLst>
            </a:blip>
            <a:srcRect l="73636" b="85577"/>
            <a:stretch/>
          </p:blipFill>
          <p:spPr>
            <a:xfrm>
              <a:off x="7294879" y="6559572"/>
              <a:ext cx="1023747" cy="457200"/>
            </a:xfrm>
            <a:prstGeom prst="rect">
              <a:avLst/>
            </a:prstGeom>
          </p:spPr>
        </p:pic>
      </p:grpSp>
      <p:sp>
        <p:nvSpPr>
          <p:cNvPr id="2" name="TextBox 1">
            <a:extLst>
              <a:ext uri="{FF2B5EF4-FFF2-40B4-BE49-F238E27FC236}">
                <a16:creationId xmlns:a16="http://schemas.microsoft.com/office/drawing/2014/main" id="{D8C50131-2D52-5F66-E1DB-4AE86E4EE2C2}"/>
              </a:ext>
            </a:extLst>
          </p:cNvPr>
          <p:cNvSpPr txBox="1"/>
          <p:nvPr/>
        </p:nvSpPr>
        <p:spPr>
          <a:xfrm>
            <a:off x="616824" y="1584960"/>
            <a:ext cx="5983579" cy="4391010"/>
          </a:xfrm>
          <a:prstGeom prst="rect">
            <a:avLst/>
          </a:prstGeom>
          <a:noFill/>
        </p:spPr>
        <p:txBody>
          <a:bodyPr wrap="square" rtlCol="0">
            <a:spAutoFit/>
          </a:bodyPr>
          <a:lstStyle/>
          <a:p>
            <a:pPr algn="ctr" defTabSz="914458">
              <a:defRPr/>
            </a:pPr>
            <a:r>
              <a:rPr lang="en-GB" sz="4000" b="1" dirty="0">
                <a:solidFill>
                  <a:srgbClr val="34C68A"/>
                </a:solidFill>
                <a:latin typeface="Aptos" panose="020B0004020202020204" pitchFamily="34" charset="0"/>
              </a:rPr>
              <a:t>Get York &amp; North Yorkshire Working Event</a:t>
            </a:r>
            <a:endParaRPr lang="en-GB" sz="2133" b="1" i="1" dirty="0">
              <a:solidFill>
                <a:srgbClr val="34C68A"/>
              </a:solidFill>
              <a:latin typeface="Aptos" panose="020B0004020202020204" pitchFamily="34" charset="0"/>
            </a:endParaRPr>
          </a:p>
          <a:p>
            <a:pPr defTabSz="914458">
              <a:defRPr/>
            </a:pPr>
            <a:br>
              <a:rPr lang="en-GB" sz="2133" i="1" dirty="0">
                <a:solidFill>
                  <a:prstClr val="black"/>
                </a:solidFill>
                <a:latin typeface="Aptos" panose="020B0004020202020204" pitchFamily="34" charset="0"/>
              </a:rPr>
            </a:br>
            <a:endParaRPr lang="en-GB" sz="4000" b="1" dirty="0">
              <a:solidFill>
                <a:srgbClr val="34C68A"/>
              </a:solidFill>
              <a:latin typeface="Plus Jakarta Sans SemiBold" pitchFamily="2" charset="0"/>
              <a:cs typeface="Plus Jakarta Sans SemiBold" pitchFamily="2" charset="0"/>
            </a:endParaRPr>
          </a:p>
          <a:p>
            <a:pPr defTabSz="914458">
              <a:defRPr/>
            </a:pPr>
            <a:endParaRPr lang="en-GB" sz="4000" b="1" dirty="0">
              <a:solidFill>
                <a:srgbClr val="34C68A"/>
              </a:solidFill>
              <a:latin typeface="Plus Jakarta Sans SemiBold" pitchFamily="2" charset="0"/>
              <a:cs typeface="Plus Jakarta Sans SemiBold" pitchFamily="2" charset="0"/>
            </a:endParaRPr>
          </a:p>
          <a:p>
            <a:pPr algn="ctr" defTabSz="914458">
              <a:defRPr/>
            </a:pPr>
            <a:r>
              <a:rPr lang="en-GB" sz="4000" b="1" dirty="0">
                <a:solidFill>
                  <a:schemeClr val="bg1"/>
                </a:solidFill>
                <a:latin typeface="Plus Jakarta Sans SemiBold" pitchFamily="2" charset="0"/>
                <a:cs typeface="Plus Jakarta Sans SemiBold" pitchFamily="2" charset="0"/>
              </a:rPr>
              <a:t>WELCOME</a:t>
            </a:r>
          </a:p>
          <a:p>
            <a:pPr algn="ctr" defTabSz="914458">
              <a:defRPr/>
            </a:pPr>
            <a:endParaRPr lang="en-GB" sz="4000" b="1" dirty="0">
              <a:solidFill>
                <a:schemeClr val="bg1"/>
              </a:solidFill>
              <a:latin typeface="Plus Jakarta Sans SemiBold" pitchFamily="2" charset="0"/>
              <a:cs typeface="Plus Jakarta Sans SemiBold" pitchFamily="2" charset="0"/>
            </a:endParaRPr>
          </a:p>
          <a:p>
            <a:pPr algn="ctr" defTabSz="914458">
              <a:defRPr/>
            </a:pPr>
            <a:r>
              <a:rPr lang="en-GB" sz="1801" b="1" dirty="0">
                <a:solidFill>
                  <a:schemeClr val="bg1"/>
                </a:solidFill>
                <a:latin typeface="Plus Jakarta Sans SemiBold" pitchFamily="2" charset="0"/>
                <a:cs typeface="Plus Jakarta Sans SemiBold" pitchFamily="2" charset="0"/>
              </a:rPr>
              <a:t>04/12/2025</a:t>
            </a:r>
          </a:p>
        </p:txBody>
      </p:sp>
    </p:spTree>
    <p:extLst>
      <p:ext uri="{BB962C8B-B14F-4D97-AF65-F5344CB8AC3E}">
        <p14:creationId xmlns:p14="http://schemas.microsoft.com/office/powerpoint/2010/main" val="36009276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F75680-D37A-64DA-435F-12FF7AF61B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F661DB-D742-CF6F-006E-EB74D498BCC8}"/>
              </a:ext>
            </a:extLst>
          </p:cNvPr>
          <p:cNvSpPr>
            <a:spLocks noGrp="1"/>
          </p:cNvSpPr>
          <p:nvPr>
            <p:ph type="title"/>
          </p:nvPr>
        </p:nvSpPr>
        <p:spPr>
          <a:xfrm>
            <a:off x="257726" y="0"/>
            <a:ext cx="11071488" cy="386312"/>
          </a:xfrm>
        </p:spPr>
        <p:txBody>
          <a:bodyPr/>
          <a:lstStyle/>
          <a:p>
            <a:pPr>
              <a:lnSpc>
                <a:spcPct val="150000"/>
              </a:lnSpc>
            </a:pPr>
            <a:r>
              <a:rPr lang="en-GB" sz="2600" b="1">
                <a:solidFill>
                  <a:schemeClr val="tx1"/>
                </a:solidFill>
                <a:cs typeface="Arial"/>
              </a:rPr>
              <a:t>Integrating Work and Health Systems</a:t>
            </a:r>
            <a:endParaRPr lang="en-GB">
              <a:solidFill>
                <a:schemeClr val="tx1"/>
              </a:solidFill>
              <a:cs typeface="Arial"/>
            </a:endParaRPr>
          </a:p>
        </p:txBody>
      </p:sp>
      <p:sp>
        <p:nvSpPr>
          <p:cNvPr id="3" name="Content Placeholder 2">
            <a:extLst>
              <a:ext uri="{FF2B5EF4-FFF2-40B4-BE49-F238E27FC236}">
                <a16:creationId xmlns:a16="http://schemas.microsoft.com/office/drawing/2014/main" id="{5DD655E3-1B5D-30EF-F54A-4AF24F534F29}"/>
              </a:ext>
            </a:extLst>
          </p:cNvPr>
          <p:cNvSpPr>
            <a:spLocks noGrp="1"/>
          </p:cNvSpPr>
          <p:nvPr>
            <p:ph idx="1"/>
          </p:nvPr>
        </p:nvSpPr>
        <p:spPr>
          <a:xfrm>
            <a:off x="0" y="580843"/>
            <a:ext cx="12192000" cy="2438401"/>
          </a:xfrm>
        </p:spPr>
        <p:txBody>
          <a:bodyPr/>
          <a:lstStyle/>
          <a:p>
            <a:pPr>
              <a:lnSpc>
                <a:spcPct val="150000"/>
              </a:lnSpc>
            </a:pPr>
            <a:r>
              <a:rPr lang="en-GB" sz="1600">
                <a:cs typeface="Arial"/>
              </a:rPr>
              <a:t>DWP cannot deliver our economic growth ambitions without the support of the health system - Government's 10-year health plan committed to providing joined-up support across work, health, and skills systems to help people enter, stay, and thrive in work.</a:t>
            </a:r>
            <a:r>
              <a:rPr lang="en-GB" sz="1600">
                <a:ea typeface="+mn-lt"/>
                <a:cs typeface="+mn-lt"/>
              </a:rPr>
              <a:t> </a:t>
            </a:r>
          </a:p>
          <a:p>
            <a:pPr>
              <a:lnSpc>
                <a:spcPct val="150000"/>
              </a:lnSpc>
            </a:pPr>
            <a:r>
              <a:rPr lang="en-GB" sz="1600">
                <a:ea typeface="+mn-lt"/>
                <a:cs typeface="+mn-lt"/>
              </a:rPr>
              <a:t>Integrated care boards (ICBs) play a central role in transforming the NHS into a more devolved, outcome-focused, and integrated system ensuring services are better aligned to local needs. </a:t>
            </a:r>
          </a:p>
          <a:p>
            <a:pPr>
              <a:lnSpc>
                <a:spcPct val="150000"/>
              </a:lnSpc>
            </a:pPr>
            <a:r>
              <a:rPr lang="en-GB" sz="1600">
                <a:ea typeface="+mn-lt"/>
                <a:cs typeface="+mn-lt"/>
              </a:rPr>
              <a:t>We are collaborating with the health system across several programmes, reviews, and initiatives to address these challenges.</a:t>
            </a:r>
            <a:endParaRPr lang="en-GB" sz="1600">
              <a:cs typeface="Arial"/>
            </a:endParaRPr>
          </a:p>
          <a:p>
            <a:pPr>
              <a:lnSpc>
                <a:spcPct val="150000"/>
              </a:lnSpc>
            </a:pPr>
            <a:r>
              <a:rPr lang="en-GB" sz="1600">
                <a:ea typeface="+mn-lt"/>
                <a:cs typeface="+mn-lt"/>
              </a:rPr>
              <a:t>To understand more about the role of employers, we have launched the </a:t>
            </a:r>
            <a:r>
              <a:rPr lang="en-GB" sz="1600" b="1">
                <a:ea typeface="+mn-lt"/>
                <a:cs typeface="+mn-lt"/>
              </a:rPr>
              <a:t>Keep Britain Working review</a:t>
            </a:r>
            <a:r>
              <a:rPr lang="en-GB" sz="1600">
                <a:ea typeface="+mn-lt"/>
                <a:cs typeface="+mn-lt"/>
              </a:rPr>
              <a:t>.</a:t>
            </a:r>
            <a:endParaRPr lang="en-GB" sz="1600">
              <a:cs typeface="Arial"/>
            </a:endParaRPr>
          </a:p>
        </p:txBody>
      </p:sp>
      <p:sp>
        <p:nvSpPr>
          <p:cNvPr id="4" name="Rectangle 3">
            <a:extLst>
              <a:ext uri="{FF2B5EF4-FFF2-40B4-BE49-F238E27FC236}">
                <a16:creationId xmlns:a16="http://schemas.microsoft.com/office/drawing/2014/main" id="{F47DB12D-2ACE-03F6-B3C9-E45B5D481B20}"/>
              </a:ext>
            </a:extLst>
          </p:cNvPr>
          <p:cNvSpPr/>
          <p:nvPr/>
        </p:nvSpPr>
        <p:spPr>
          <a:xfrm>
            <a:off x="5244859" y="3019246"/>
            <a:ext cx="6793987" cy="37352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a:ea typeface="+mn-ea"/>
                <a:cs typeface="Arial"/>
              </a:rPr>
              <a:t>NHS Accelerators: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a:ea typeface="+mn-ea"/>
                <a:cs typeface="Arial"/>
              </a:rPr>
              <a:t>A new approach to prevent health issues from driving people out of work.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a:ea typeface="+mn-ea"/>
                <a:cs typeface="Arial"/>
              </a:rPr>
              <a:t>The NHS is working with local government and voluntary partners to;</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a:ea typeface="+mn-ea"/>
                <a:cs typeface="Arial"/>
              </a:rPr>
              <a:t>provide early support for common health conditions, </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a:ea typeface="+mn-ea"/>
                <a:cs typeface="Arial"/>
              </a:rPr>
              <a:t>connect people to wider services, and;</a:t>
            </a:r>
          </a:p>
          <a:p>
            <a:pPr marL="742950" marR="0" lvl="1"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a:ea typeface="+mn-ea"/>
                <a:cs typeface="Arial"/>
              </a:rPr>
              <a:t>improve workplace health.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a:ea typeface="+mn-ea"/>
                <a:cs typeface="Arial"/>
              </a:rPr>
              <a:t>ICBs developed their own delivery plans, exercising autonomy over how best to deliver locally, while coordinating collectively where this supports shared learning and evidence-building.</a:t>
            </a:r>
          </a:p>
        </p:txBody>
      </p:sp>
      <p:sp>
        <p:nvSpPr>
          <p:cNvPr id="6" name="Rectangle 5">
            <a:extLst>
              <a:ext uri="{FF2B5EF4-FFF2-40B4-BE49-F238E27FC236}">
                <a16:creationId xmlns:a16="http://schemas.microsoft.com/office/drawing/2014/main" id="{CA6BEAB2-3A3C-F63B-8EC1-8BEAF8FC3812}"/>
              </a:ext>
            </a:extLst>
          </p:cNvPr>
          <p:cNvSpPr/>
          <p:nvPr/>
        </p:nvSpPr>
        <p:spPr>
          <a:xfrm>
            <a:off x="153153" y="3019245"/>
            <a:ext cx="4988190" cy="373523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a:ea typeface="+mn-lt"/>
                <a:cs typeface="Arial"/>
              </a:rPr>
              <a:t>WorkWell pilot:</a:t>
            </a:r>
            <a:r>
              <a:rPr kumimoji="0" lang="en-GB" sz="1600" b="0" i="0" u="none" strike="noStrike" kern="1200" cap="none" spc="0" normalizeH="0" baseline="0" noProof="0">
                <a:ln>
                  <a:noFill/>
                </a:ln>
                <a:solidFill>
                  <a:srgbClr val="000000"/>
                </a:solidFill>
                <a:effectLst/>
                <a:uLnTx/>
                <a:uFillTx/>
                <a:latin typeface="Arial"/>
                <a:ea typeface="+mn-lt"/>
                <a:cs typeface="Arial"/>
              </a:rPr>
              <a:t>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a:ea typeface="+mn-lt"/>
                <a:cs typeface="Arial"/>
              </a:rPr>
              <a:t>Locally designed, integrated work and health support offer for people with health conditions and disabled people.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a:ea typeface="+mn-lt"/>
                <a:cs typeface="Arial"/>
              </a:rPr>
              <a:t>Led by ICBs in 15 areas across England.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a:ea typeface="+mn-lt"/>
                <a:cs typeface="Arial"/>
              </a:rPr>
              <a:t>Provides low intensity holistic support and a single joined up gateway to local work and health service provision. </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a:ea typeface="+mn-lt"/>
                <a:cs typeface="Arial"/>
              </a:rPr>
              <a:t>Referrals come from a range of sources including health systems, employers and job centres.</a:t>
            </a:r>
          </a:p>
        </p:txBody>
      </p:sp>
    </p:spTree>
    <p:extLst>
      <p:ext uri="{BB962C8B-B14F-4D97-AF65-F5344CB8AC3E}">
        <p14:creationId xmlns:p14="http://schemas.microsoft.com/office/powerpoint/2010/main" val="2754786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43EB2-7DA0-CD2D-B69E-1BD58A6CCC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9E36FA-5469-574E-8C63-FF184FA9A11E}"/>
              </a:ext>
            </a:extLst>
          </p:cNvPr>
          <p:cNvSpPr>
            <a:spLocks noGrp="1"/>
          </p:cNvSpPr>
          <p:nvPr>
            <p:ph type="title"/>
          </p:nvPr>
        </p:nvSpPr>
        <p:spPr>
          <a:xfrm>
            <a:off x="609600" y="187844"/>
            <a:ext cx="10972800" cy="427195"/>
          </a:xfrm>
        </p:spPr>
        <p:txBody>
          <a:bodyPr/>
          <a:lstStyle/>
          <a:p>
            <a:pPr>
              <a:lnSpc>
                <a:spcPct val="150000"/>
              </a:lnSpc>
            </a:pPr>
            <a:r>
              <a:rPr lang="en-GB" sz="2600" b="1">
                <a:solidFill>
                  <a:schemeClr val="tx1"/>
                </a:solidFill>
              </a:rPr>
              <a:t>A new Jobs and Careers Service (</a:t>
            </a:r>
            <a:r>
              <a:rPr lang="en-GB" sz="2800" b="1">
                <a:solidFill>
                  <a:schemeClr val="tx1"/>
                </a:solidFill>
                <a:ea typeface="Calibri"/>
                <a:cs typeface="Arial"/>
              </a:rPr>
              <a:t>Great Britain)</a:t>
            </a:r>
            <a:endParaRPr lang="en-GB" sz="2600" b="1">
              <a:solidFill>
                <a:schemeClr val="tx1"/>
              </a:solidFill>
            </a:endParaRPr>
          </a:p>
        </p:txBody>
      </p:sp>
      <p:sp>
        <p:nvSpPr>
          <p:cNvPr id="6" name="Content Placeholder 2">
            <a:extLst>
              <a:ext uri="{FF2B5EF4-FFF2-40B4-BE49-F238E27FC236}">
                <a16:creationId xmlns:a16="http://schemas.microsoft.com/office/drawing/2014/main" id="{5CCAF2AA-A9AC-C6CA-FAEC-99F624CAF0CE}"/>
              </a:ext>
            </a:extLst>
          </p:cNvPr>
          <p:cNvSpPr>
            <a:spLocks noGrp="1"/>
          </p:cNvSpPr>
          <p:nvPr>
            <p:ph idx="1"/>
          </p:nvPr>
        </p:nvSpPr>
        <p:spPr>
          <a:xfrm>
            <a:off x="434028" y="861604"/>
            <a:ext cx="10911112" cy="1598407"/>
          </a:xfrm>
        </p:spPr>
        <p:txBody>
          <a:bodyPr/>
          <a:lstStyle/>
          <a:p>
            <a:pPr>
              <a:lnSpc>
                <a:spcPct val="150000"/>
              </a:lnSpc>
              <a:spcBef>
                <a:spcPts val="0"/>
              </a:spcBef>
              <a:spcAft>
                <a:spcPts val="0"/>
              </a:spcAft>
            </a:pPr>
            <a:r>
              <a:rPr lang="en-GB" sz="2000">
                <a:latin typeface="+mj-lt"/>
                <a:ea typeface="Calibri"/>
                <a:cs typeface="Arial"/>
              </a:rPr>
              <a:t>We are bringing together </a:t>
            </a:r>
            <a:r>
              <a:rPr lang="en-GB" sz="2000">
                <a:effectLst/>
                <a:latin typeface="+mj-lt"/>
                <a:ea typeface="Calibri"/>
                <a:cs typeface="Arial"/>
              </a:rPr>
              <a:t>Jobcentre Plus and the National Careers Service </a:t>
            </a:r>
            <a:r>
              <a:rPr lang="en-GB" sz="2000">
                <a:latin typeface="+mj-lt"/>
                <a:ea typeface="Calibri"/>
                <a:cs typeface="Arial"/>
              </a:rPr>
              <a:t>in </a:t>
            </a:r>
            <a:r>
              <a:rPr lang="en-GB" sz="2000" b="1">
                <a:latin typeface="+mj-lt"/>
                <a:ea typeface="Calibri"/>
                <a:cs typeface="Arial"/>
              </a:rPr>
              <a:t>England</a:t>
            </a:r>
            <a:r>
              <a:rPr lang="en-GB" sz="2000">
                <a:effectLst/>
                <a:latin typeface="+mj-lt"/>
                <a:ea typeface="Calibri"/>
                <a:cs typeface="Arial"/>
              </a:rPr>
              <a:t>. </a:t>
            </a:r>
          </a:p>
          <a:p>
            <a:pPr>
              <a:lnSpc>
                <a:spcPct val="150000"/>
              </a:lnSpc>
              <a:spcBef>
                <a:spcPts val="0"/>
              </a:spcBef>
              <a:spcAft>
                <a:spcPts val="0"/>
              </a:spcAft>
            </a:pPr>
            <a:r>
              <a:rPr lang="en-GB" sz="2000">
                <a:effectLst/>
                <a:latin typeface="+mj-lt"/>
                <a:ea typeface="Calibri"/>
                <a:cs typeface="Arial"/>
              </a:rPr>
              <a:t>In </a:t>
            </a:r>
            <a:r>
              <a:rPr lang="en-GB" sz="2000" b="1">
                <a:effectLst/>
                <a:latin typeface="+mj-lt"/>
                <a:ea typeface="Calibri"/>
                <a:cs typeface="Arial"/>
              </a:rPr>
              <a:t>Scotland</a:t>
            </a:r>
            <a:r>
              <a:rPr lang="en-GB" sz="2000">
                <a:effectLst/>
                <a:latin typeface="+mj-lt"/>
                <a:ea typeface="Calibri"/>
                <a:cs typeface="Arial"/>
              </a:rPr>
              <a:t> </a:t>
            </a:r>
            <a:r>
              <a:rPr lang="en-GB" sz="2000">
                <a:latin typeface="+mj-lt"/>
                <a:ea typeface="Calibri"/>
                <a:cs typeface="Arial"/>
              </a:rPr>
              <a:t>and</a:t>
            </a:r>
            <a:r>
              <a:rPr lang="en-GB" sz="2000">
                <a:effectLst/>
                <a:latin typeface="+mj-lt"/>
                <a:ea typeface="Calibri"/>
                <a:cs typeface="Arial"/>
              </a:rPr>
              <a:t> </a:t>
            </a:r>
            <a:r>
              <a:rPr lang="en-GB" sz="2000" b="1">
                <a:effectLst/>
                <a:latin typeface="+mj-lt"/>
                <a:ea typeface="Calibri"/>
                <a:cs typeface="Arial"/>
              </a:rPr>
              <a:t>Wales</a:t>
            </a:r>
            <a:r>
              <a:rPr lang="en-GB" sz="2000" b="1">
                <a:latin typeface="+mj-lt"/>
                <a:ea typeface="Calibri"/>
                <a:cs typeface="Arial"/>
              </a:rPr>
              <a:t>, </a:t>
            </a:r>
            <a:r>
              <a:rPr lang="en-GB" sz="2000">
                <a:latin typeface="+mj-lt"/>
                <a:ea typeface="Calibri"/>
                <a:cs typeface="Arial"/>
              </a:rPr>
              <a:t>we will</a:t>
            </a:r>
            <a:r>
              <a:rPr lang="en-GB" sz="2000">
                <a:effectLst/>
                <a:latin typeface="+mj-lt"/>
                <a:ea typeface="Calibri"/>
                <a:cs typeface="Arial"/>
              </a:rPr>
              <a:t> work with Devolved Governments to ensure the service works effectively with their services. </a:t>
            </a:r>
          </a:p>
          <a:p>
            <a:pPr>
              <a:lnSpc>
                <a:spcPct val="150000"/>
              </a:lnSpc>
              <a:spcBef>
                <a:spcPts val="0"/>
              </a:spcBef>
              <a:spcAft>
                <a:spcPts val="0"/>
              </a:spcAft>
            </a:pPr>
            <a:r>
              <a:rPr lang="en-GB" sz="2000">
                <a:latin typeface="+mj-lt"/>
                <a:cs typeface="Arial"/>
              </a:rPr>
              <a:t>The new service will:</a:t>
            </a:r>
            <a:endParaRPr lang="en-GB" sz="2000">
              <a:effectLst/>
              <a:latin typeface="+mj-lt"/>
              <a:ea typeface="Calibri"/>
              <a:cs typeface="Arial"/>
            </a:endParaRPr>
          </a:p>
        </p:txBody>
      </p:sp>
      <p:graphicFrame>
        <p:nvGraphicFramePr>
          <p:cNvPr id="7" name="Table 6">
            <a:extLst>
              <a:ext uri="{FF2B5EF4-FFF2-40B4-BE49-F238E27FC236}">
                <a16:creationId xmlns:a16="http://schemas.microsoft.com/office/drawing/2014/main" id="{BA3D914A-5EF6-F08D-11A1-61D2B564FD73}"/>
              </a:ext>
            </a:extLst>
          </p:cNvPr>
          <p:cNvGraphicFramePr>
            <a:graphicFrameLocks noGrp="1"/>
          </p:cNvGraphicFramePr>
          <p:nvPr/>
        </p:nvGraphicFramePr>
        <p:xfrm>
          <a:off x="671288" y="3008502"/>
          <a:ext cx="10972799" cy="2913638"/>
        </p:xfrm>
        <a:graphic>
          <a:graphicData uri="http://schemas.openxmlformats.org/drawingml/2006/table">
            <a:tbl>
              <a:tblPr firstRow="1" bandRow="1">
                <a:tableStyleId>{5C22544A-7EE6-4342-B048-85BDC9FD1C3A}</a:tableStyleId>
              </a:tblPr>
              <a:tblGrid>
                <a:gridCol w="3102608">
                  <a:extLst>
                    <a:ext uri="{9D8B030D-6E8A-4147-A177-3AD203B41FA5}">
                      <a16:colId xmlns:a16="http://schemas.microsoft.com/office/drawing/2014/main" val="3397187094"/>
                    </a:ext>
                  </a:extLst>
                </a:gridCol>
                <a:gridCol w="1822702">
                  <a:extLst>
                    <a:ext uri="{9D8B030D-6E8A-4147-A177-3AD203B41FA5}">
                      <a16:colId xmlns:a16="http://schemas.microsoft.com/office/drawing/2014/main" val="657994586"/>
                    </a:ext>
                  </a:extLst>
                </a:gridCol>
                <a:gridCol w="2791338">
                  <a:extLst>
                    <a:ext uri="{9D8B030D-6E8A-4147-A177-3AD203B41FA5}">
                      <a16:colId xmlns:a16="http://schemas.microsoft.com/office/drawing/2014/main" val="1296168747"/>
                    </a:ext>
                  </a:extLst>
                </a:gridCol>
                <a:gridCol w="1603978">
                  <a:extLst>
                    <a:ext uri="{9D8B030D-6E8A-4147-A177-3AD203B41FA5}">
                      <a16:colId xmlns:a16="http://schemas.microsoft.com/office/drawing/2014/main" val="3131029564"/>
                    </a:ext>
                  </a:extLst>
                </a:gridCol>
                <a:gridCol w="1652173">
                  <a:extLst>
                    <a:ext uri="{9D8B030D-6E8A-4147-A177-3AD203B41FA5}">
                      <a16:colId xmlns:a16="http://schemas.microsoft.com/office/drawing/2014/main" val="3730407445"/>
                    </a:ext>
                  </a:extLst>
                </a:gridCol>
              </a:tblGrid>
              <a:tr h="2913638">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2000" b="0" i="0" kern="1200">
                          <a:solidFill>
                            <a:schemeClr val="lt1"/>
                          </a:solidFill>
                          <a:effectLst/>
                          <a:latin typeface="+mn-lt"/>
                          <a:ea typeface="+mn-ea"/>
                          <a:cs typeface="+mn-cs"/>
                        </a:rPr>
                        <a:t>Build new and enhanced relationships with employers to better meet their recruitment needs</a:t>
                      </a:r>
                      <a:endParaRPr lang="en-GB" sz="2000" b="0">
                        <a:solidFill>
                          <a:schemeClr val="bg1"/>
                        </a:solidFill>
                      </a:endParaRPr>
                    </a:p>
                  </a:txBody>
                  <a:tcPr>
                    <a:solidFill>
                      <a:srgbClr val="3C8C93"/>
                    </a:solidFill>
                  </a:tcPr>
                </a:tc>
                <a:tc>
                  <a:txBody>
                    <a:bodyPr/>
                    <a:lstStyle/>
                    <a:p>
                      <a:pPr algn="ctr">
                        <a:lnSpc>
                          <a:spcPct val="150000"/>
                        </a:lnSpc>
                      </a:pPr>
                      <a:r>
                        <a:rPr lang="en-GB" sz="2000" b="0" i="0" kern="1200">
                          <a:solidFill>
                            <a:schemeClr val="tx1"/>
                          </a:solidFill>
                          <a:effectLst/>
                          <a:latin typeface="+mn-lt"/>
                          <a:ea typeface="+mn-ea"/>
                          <a:cs typeface="+mn-cs"/>
                        </a:rPr>
                        <a:t>Align employment support with skills and careers advice</a:t>
                      </a:r>
                      <a:endParaRPr lang="en-GB" sz="2000" b="0" strike="noStrike" baseline="0">
                        <a:solidFill>
                          <a:schemeClr val="bg1"/>
                        </a:solidFill>
                      </a:endParaRPr>
                    </a:p>
                  </a:txBody>
                  <a:tcPr>
                    <a:solidFill>
                      <a:schemeClr val="bg2">
                        <a:lumMod val="40000"/>
                        <a:lumOff val="6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2000" b="0" strike="noStrike" kern="1200" baseline="0">
                          <a:solidFill>
                            <a:schemeClr val="bg1"/>
                          </a:solidFill>
                          <a:effectLst/>
                          <a:latin typeface="+mn-lt"/>
                          <a:ea typeface="+mn-ea"/>
                          <a:cs typeface="+mn-cs"/>
                        </a:rPr>
                        <a:t>Be locally responsive, embedded and engaged, as a strong local partner</a:t>
                      </a:r>
                      <a:endParaRPr lang="en-GB" sz="2000" b="0" strike="noStrike" baseline="0">
                        <a:solidFill>
                          <a:schemeClr val="bg1"/>
                        </a:solidFill>
                      </a:endParaRPr>
                    </a:p>
                  </a:txBody>
                  <a:tcPr>
                    <a:solidFill>
                      <a:srgbClr val="3C8C93"/>
                    </a:solidFill>
                  </a:tcPr>
                </a:tc>
                <a:tc>
                  <a:txBody>
                    <a:bodyPr/>
                    <a:lstStyle/>
                    <a:p>
                      <a:pPr lvl="0" algn="ctr">
                        <a:lnSpc>
                          <a:spcPct val="150000"/>
                        </a:lnSpc>
                      </a:pPr>
                      <a:r>
                        <a:rPr lang="en-GB" sz="2000" b="0" u="none" strike="noStrike" kern="1200" baseline="0">
                          <a:solidFill>
                            <a:schemeClr val="tx1"/>
                          </a:solidFill>
                          <a:effectLst/>
                          <a:latin typeface="+mn-lt"/>
                          <a:ea typeface="+mn-ea"/>
                          <a:cs typeface="+mn-cs"/>
                        </a:rPr>
                        <a:t> B</a:t>
                      </a:r>
                      <a:r>
                        <a:rPr lang="en-GB" sz="2000" b="0" i="0" kern="1200">
                          <a:solidFill>
                            <a:schemeClr val="tx1"/>
                          </a:solidFill>
                          <a:effectLst/>
                          <a:latin typeface="+mn-lt"/>
                          <a:ea typeface="+mn-ea"/>
                          <a:cs typeface="+mn-cs"/>
                        </a:rPr>
                        <a:t>e digital, universal and fully inclusive</a:t>
                      </a:r>
                    </a:p>
                  </a:txBody>
                  <a:tcPr>
                    <a:solidFill>
                      <a:schemeClr val="bg2">
                        <a:lumMod val="40000"/>
                        <a:lumOff val="6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GB" sz="2000" b="0" strike="noStrike" kern="1200" baseline="0">
                          <a:solidFill>
                            <a:schemeClr val="bg1"/>
                          </a:solidFill>
                          <a:effectLst/>
                          <a:latin typeface="+mn-lt"/>
                          <a:ea typeface="+mn-ea"/>
                          <a:cs typeface="+mn-cs"/>
                        </a:rPr>
                        <a:t>Be based around personalised support </a:t>
                      </a:r>
                      <a:endParaRPr lang="en-GB" sz="2000" b="0" i="0" kern="1200">
                        <a:solidFill>
                          <a:schemeClr val="lt1"/>
                        </a:solidFill>
                        <a:effectLst/>
                        <a:latin typeface="+mn-lt"/>
                        <a:ea typeface="+mn-ea"/>
                        <a:cs typeface="+mn-cs"/>
                      </a:endParaRPr>
                    </a:p>
                  </a:txBody>
                  <a:tcPr>
                    <a:solidFill>
                      <a:srgbClr val="3C8C93"/>
                    </a:solidFill>
                  </a:tcPr>
                </a:tc>
                <a:extLst>
                  <a:ext uri="{0D108BD9-81ED-4DB2-BD59-A6C34878D82A}">
                    <a16:rowId xmlns:a16="http://schemas.microsoft.com/office/drawing/2014/main" val="3962434917"/>
                  </a:ext>
                </a:extLst>
              </a:tr>
            </a:tbl>
          </a:graphicData>
        </a:graphic>
      </p:graphicFrame>
      <p:pic>
        <p:nvPicPr>
          <p:cNvPr id="4" name="Graphic 3" descr="Briefcase outline">
            <a:extLst>
              <a:ext uri="{FF2B5EF4-FFF2-40B4-BE49-F238E27FC236}">
                <a16:creationId xmlns:a16="http://schemas.microsoft.com/office/drawing/2014/main" id="{963B45F7-2CAA-4DF2-0480-6DE9031957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03959" y="4871989"/>
            <a:ext cx="914400" cy="914400"/>
          </a:xfrm>
          <a:prstGeom prst="rect">
            <a:avLst/>
          </a:prstGeom>
        </p:spPr>
      </p:pic>
      <p:pic>
        <p:nvPicPr>
          <p:cNvPr id="10" name="Graphic 9" descr="Dance outline">
            <a:extLst>
              <a:ext uri="{FF2B5EF4-FFF2-40B4-BE49-F238E27FC236}">
                <a16:creationId xmlns:a16="http://schemas.microsoft.com/office/drawing/2014/main" id="{2BBD06E8-B159-2E88-D7D0-0C0C3C60F6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51119" y="4853474"/>
            <a:ext cx="914400" cy="914400"/>
          </a:xfrm>
          <a:prstGeom prst="rect">
            <a:avLst/>
          </a:prstGeom>
        </p:spPr>
      </p:pic>
    </p:spTree>
    <p:extLst>
      <p:ext uri="{BB962C8B-B14F-4D97-AF65-F5344CB8AC3E}">
        <p14:creationId xmlns:p14="http://schemas.microsoft.com/office/powerpoint/2010/main" val="3225331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0E362-5BDE-53B0-79A9-ACB9A32457FC}"/>
            </a:ext>
          </a:extLst>
        </p:cNvPr>
        <p:cNvGrpSpPr/>
        <p:nvPr/>
      </p:nvGrpSpPr>
      <p:grpSpPr>
        <a:xfrm>
          <a:off x="0" y="0"/>
          <a:ext cx="0" cy="0"/>
          <a:chOff x="0" y="0"/>
          <a:chExt cx="0" cy="0"/>
        </a:xfrm>
      </p:grpSpPr>
      <p:sp>
        <p:nvSpPr>
          <p:cNvPr id="65" name="Title 64">
            <a:extLst>
              <a:ext uri="{FF2B5EF4-FFF2-40B4-BE49-F238E27FC236}">
                <a16:creationId xmlns:a16="http://schemas.microsoft.com/office/drawing/2014/main" id="{521AEEEF-0F0A-B14D-8683-42DDDA227857}"/>
              </a:ext>
            </a:extLst>
          </p:cNvPr>
          <p:cNvSpPr txBox="1">
            <a:spLocks noGrp="1"/>
          </p:cNvSpPr>
          <p:nvPr>
            <p:ph type="title" idx="4294967295"/>
          </p:nvPr>
        </p:nvSpPr>
        <p:spPr>
          <a:xfrm>
            <a:off x="198381" y="-30360"/>
            <a:ext cx="11566043" cy="6183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GB"/>
            </a:defPPr>
            <a:lvl1pPr algn="l" defTabSz="457178" rtl="0" fontAlgn="base">
              <a:spcBef>
                <a:spcPct val="0"/>
              </a:spcBef>
              <a:spcAft>
                <a:spcPct val="0"/>
              </a:spcAft>
              <a:defRPr kern="1200">
                <a:solidFill>
                  <a:schemeClr val="tx1"/>
                </a:solidFill>
                <a:latin typeface="Arial" panose="020B0604020202020204" pitchFamily="34" charset="0"/>
                <a:ea typeface="+mn-ea"/>
                <a:cs typeface="+mn-cs"/>
              </a:defRPr>
            </a:lvl1pPr>
            <a:lvl2pPr marL="457178" algn="l" defTabSz="457178" rtl="0" fontAlgn="base">
              <a:spcBef>
                <a:spcPct val="0"/>
              </a:spcBef>
              <a:spcAft>
                <a:spcPct val="0"/>
              </a:spcAft>
              <a:defRPr kern="1200">
                <a:solidFill>
                  <a:schemeClr val="tx1"/>
                </a:solidFill>
                <a:latin typeface="Arial" panose="020B0604020202020204" pitchFamily="34" charset="0"/>
                <a:ea typeface="+mn-ea"/>
                <a:cs typeface="+mn-cs"/>
              </a:defRPr>
            </a:lvl2pPr>
            <a:lvl3pPr marL="914357" algn="l" defTabSz="457178" rtl="0" fontAlgn="base">
              <a:spcBef>
                <a:spcPct val="0"/>
              </a:spcBef>
              <a:spcAft>
                <a:spcPct val="0"/>
              </a:spcAft>
              <a:defRPr kern="1200">
                <a:solidFill>
                  <a:schemeClr val="tx1"/>
                </a:solidFill>
                <a:latin typeface="Arial" panose="020B0604020202020204" pitchFamily="34" charset="0"/>
                <a:ea typeface="+mn-ea"/>
                <a:cs typeface="+mn-cs"/>
              </a:defRPr>
            </a:lvl3pPr>
            <a:lvl4pPr marL="1371536" algn="l" defTabSz="457178" rtl="0" fontAlgn="base">
              <a:spcBef>
                <a:spcPct val="0"/>
              </a:spcBef>
              <a:spcAft>
                <a:spcPct val="0"/>
              </a:spcAft>
              <a:defRPr kern="1200">
                <a:solidFill>
                  <a:schemeClr val="tx1"/>
                </a:solidFill>
                <a:latin typeface="Arial" panose="020B0604020202020204" pitchFamily="34" charset="0"/>
                <a:ea typeface="+mn-ea"/>
                <a:cs typeface="+mn-cs"/>
              </a:defRPr>
            </a:lvl4pPr>
            <a:lvl5pPr marL="1828714" algn="l" defTabSz="457178" rtl="0" fontAlgn="base">
              <a:spcBef>
                <a:spcPct val="0"/>
              </a:spcBef>
              <a:spcAft>
                <a:spcPct val="0"/>
              </a:spcAft>
              <a:defRPr kern="1200">
                <a:solidFill>
                  <a:schemeClr val="tx1"/>
                </a:solidFill>
                <a:latin typeface="Arial" panose="020B0604020202020204" pitchFamily="34" charset="0"/>
                <a:ea typeface="+mn-ea"/>
                <a:cs typeface="+mn-cs"/>
              </a:defRPr>
            </a:lvl5pPr>
            <a:lvl6pPr marL="2285892" algn="l" defTabSz="914357" rtl="0" eaLnBrk="1" latinLnBrk="0" hangingPunct="1">
              <a:defRPr kern="1200">
                <a:solidFill>
                  <a:schemeClr val="tx1"/>
                </a:solidFill>
                <a:latin typeface="Arial" panose="020B0604020202020204" pitchFamily="34" charset="0"/>
                <a:ea typeface="+mn-ea"/>
                <a:cs typeface="+mn-cs"/>
              </a:defRPr>
            </a:lvl6pPr>
            <a:lvl7pPr marL="2743070" algn="l" defTabSz="914357" rtl="0" eaLnBrk="1" latinLnBrk="0" hangingPunct="1">
              <a:defRPr kern="1200">
                <a:solidFill>
                  <a:schemeClr val="tx1"/>
                </a:solidFill>
                <a:latin typeface="Arial" panose="020B0604020202020204" pitchFamily="34" charset="0"/>
                <a:ea typeface="+mn-ea"/>
                <a:cs typeface="+mn-cs"/>
              </a:defRPr>
            </a:lvl7pPr>
            <a:lvl8pPr marL="3200249" algn="l" defTabSz="914357" rtl="0" eaLnBrk="1" latinLnBrk="0" hangingPunct="1">
              <a:defRPr kern="1200">
                <a:solidFill>
                  <a:schemeClr val="tx1"/>
                </a:solidFill>
                <a:latin typeface="Arial" panose="020B0604020202020204" pitchFamily="34" charset="0"/>
                <a:ea typeface="+mn-ea"/>
                <a:cs typeface="+mn-cs"/>
              </a:defRPr>
            </a:lvl8pPr>
            <a:lvl9pPr marL="3657428" algn="l" defTabSz="914357" rtl="0" eaLnBrk="1" latinLnBrk="0" hangingPunct="1">
              <a:defRPr kern="1200">
                <a:solidFill>
                  <a:schemeClr val="tx1"/>
                </a:solidFill>
                <a:latin typeface="Arial" panose="020B0604020202020204" pitchFamily="34" charset="0"/>
                <a:ea typeface="+mn-ea"/>
                <a:cs typeface="+mn-cs"/>
              </a:defRPr>
            </a:lvl9pPr>
          </a:lstStyle>
          <a:p>
            <a:pPr marL="0" marR="0" lvl="0" indent="0" algn="l" defTabSz="457178" rtl="0" eaLnBrk="1" fontAlgn="base" latinLnBrk="0" hangingPunct="1">
              <a:lnSpc>
                <a:spcPct val="150000"/>
              </a:lnSpc>
              <a:spcBef>
                <a:spcPct val="0"/>
              </a:spcBef>
              <a:spcAft>
                <a:spcPct val="0"/>
              </a:spcAft>
              <a:buClrTx/>
              <a:buSzTx/>
              <a:buFontTx/>
              <a:buNone/>
              <a:tabLst/>
              <a:defRPr/>
            </a:pPr>
            <a:r>
              <a:rPr kumimoji="0" lang="en-GB" sz="2600" b="1" i="0" u="none" strike="noStrike" kern="1200" cap="none" spc="0" normalizeH="0" baseline="0" noProof="0" dirty="0">
                <a:ln>
                  <a:noFill/>
                </a:ln>
                <a:solidFill>
                  <a:schemeClr val="tx1"/>
                </a:solidFill>
                <a:effectLst/>
                <a:uLnTx/>
                <a:uFillTx/>
                <a:latin typeface="Arial"/>
                <a:ea typeface="+mn-ea"/>
                <a:cs typeface="Arial"/>
              </a:rPr>
              <a:t>Keep Britain Working</a:t>
            </a:r>
          </a:p>
        </p:txBody>
      </p:sp>
      <p:sp>
        <p:nvSpPr>
          <p:cNvPr id="2" name="Rectangle 1">
            <a:extLst>
              <a:ext uri="{FF2B5EF4-FFF2-40B4-BE49-F238E27FC236}">
                <a16:creationId xmlns:a16="http://schemas.microsoft.com/office/drawing/2014/main" id="{FFAFEDD5-6C09-D589-2BAD-94D1D96E7222}"/>
              </a:ext>
            </a:extLst>
          </p:cNvPr>
          <p:cNvSpPr/>
          <p:nvPr/>
        </p:nvSpPr>
        <p:spPr>
          <a:xfrm>
            <a:off x="3080064" y="1665169"/>
            <a:ext cx="5184540" cy="3965609"/>
          </a:xfrm>
          <a:prstGeom prst="rect">
            <a:avLst/>
          </a:prstGeom>
          <a:solidFill>
            <a:srgbClr val="DAEDEF"/>
          </a:solidFill>
          <a:ln>
            <a:no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defPPr>
              <a:defRPr lang="en-GB"/>
            </a:defPPr>
            <a:lvl1pPr algn="l" defTabSz="457178" rtl="0" fontAlgn="base">
              <a:spcBef>
                <a:spcPct val="0"/>
              </a:spcBef>
              <a:spcAft>
                <a:spcPct val="0"/>
              </a:spcAft>
              <a:defRPr kern="1200">
                <a:solidFill>
                  <a:schemeClr val="tx1"/>
                </a:solidFill>
                <a:latin typeface="Arial" panose="020B0604020202020204" pitchFamily="34" charset="0"/>
                <a:ea typeface="+mn-ea"/>
                <a:cs typeface="+mn-cs"/>
              </a:defRPr>
            </a:lvl1pPr>
            <a:lvl2pPr marL="457178" algn="l" defTabSz="457178" rtl="0" fontAlgn="base">
              <a:spcBef>
                <a:spcPct val="0"/>
              </a:spcBef>
              <a:spcAft>
                <a:spcPct val="0"/>
              </a:spcAft>
              <a:defRPr kern="1200">
                <a:solidFill>
                  <a:schemeClr val="tx1"/>
                </a:solidFill>
                <a:latin typeface="Arial" panose="020B0604020202020204" pitchFamily="34" charset="0"/>
                <a:ea typeface="+mn-ea"/>
                <a:cs typeface="+mn-cs"/>
              </a:defRPr>
            </a:lvl2pPr>
            <a:lvl3pPr marL="914357" algn="l" defTabSz="457178" rtl="0" fontAlgn="base">
              <a:spcBef>
                <a:spcPct val="0"/>
              </a:spcBef>
              <a:spcAft>
                <a:spcPct val="0"/>
              </a:spcAft>
              <a:defRPr kern="1200">
                <a:solidFill>
                  <a:schemeClr val="tx1"/>
                </a:solidFill>
                <a:latin typeface="Arial" panose="020B0604020202020204" pitchFamily="34" charset="0"/>
                <a:ea typeface="+mn-ea"/>
                <a:cs typeface="+mn-cs"/>
              </a:defRPr>
            </a:lvl3pPr>
            <a:lvl4pPr marL="1371536" algn="l" defTabSz="457178" rtl="0" fontAlgn="base">
              <a:spcBef>
                <a:spcPct val="0"/>
              </a:spcBef>
              <a:spcAft>
                <a:spcPct val="0"/>
              </a:spcAft>
              <a:defRPr kern="1200">
                <a:solidFill>
                  <a:schemeClr val="tx1"/>
                </a:solidFill>
                <a:latin typeface="Arial" panose="020B0604020202020204" pitchFamily="34" charset="0"/>
                <a:ea typeface="+mn-ea"/>
                <a:cs typeface="+mn-cs"/>
              </a:defRPr>
            </a:lvl4pPr>
            <a:lvl5pPr marL="1828714" algn="l" defTabSz="457178" rtl="0" fontAlgn="base">
              <a:spcBef>
                <a:spcPct val="0"/>
              </a:spcBef>
              <a:spcAft>
                <a:spcPct val="0"/>
              </a:spcAft>
              <a:defRPr kern="1200">
                <a:solidFill>
                  <a:schemeClr val="tx1"/>
                </a:solidFill>
                <a:latin typeface="Arial" panose="020B0604020202020204" pitchFamily="34" charset="0"/>
                <a:ea typeface="+mn-ea"/>
                <a:cs typeface="+mn-cs"/>
              </a:defRPr>
            </a:lvl5pPr>
            <a:lvl6pPr marL="2285892" algn="l" defTabSz="914357" rtl="0" eaLnBrk="1" latinLnBrk="0" hangingPunct="1">
              <a:defRPr kern="1200">
                <a:solidFill>
                  <a:schemeClr val="tx1"/>
                </a:solidFill>
                <a:latin typeface="Arial" panose="020B0604020202020204" pitchFamily="34" charset="0"/>
                <a:ea typeface="+mn-ea"/>
                <a:cs typeface="+mn-cs"/>
              </a:defRPr>
            </a:lvl6pPr>
            <a:lvl7pPr marL="2743070" algn="l" defTabSz="914357" rtl="0" eaLnBrk="1" latinLnBrk="0" hangingPunct="1">
              <a:defRPr kern="1200">
                <a:solidFill>
                  <a:schemeClr val="tx1"/>
                </a:solidFill>
                <a:latin typeface="Arial" panose="020B0604020202020204" pitchFamily="34" charset="0"/>
                <a:ea typeface="+mn-ea"/>
                <a:cs typeface="+mn-cs"/>
              </a:defRPr>
            </a:lvl7pPr>
            <a:lvl8pPr marL="3200249" algn="l" defTabSz="914357" rtl="0" eaLnBrk="1" latinLnBrk="0" hangingPunct="1">
              <a:defRPr kern="1200">
                <a:solidFill>
                  <a:schemeClr val="tx1"/>
                </a:solidFill>
                <a:latin typeface="Arial" panose="020B0604020202020204" pitchFamily="34" charset="0"/>
                <a:ea typeface="+mn-ea"/>
                <a:cs typeface="+mn-cs"/>
              </a:defRPr>
            </a:lvl8pPr>
            <a:lvl9pPr marL="3657428" algn="l" defTabSz="914357" rtl="0" eaLnBrk="1" latinLnBrk="0" hangingPunct="1">
              <a:defRPr kern="1200">
                <a:solidFill>
                  <a:schemeClr val="tx1"/>
                </a:solidFill>
                <a:latin typeface="Arial" panose="020B0604020202020204" pitchFamily="34" charset="0"/>
                <a:ea typeface="+mn-ea"/>
                <a:cs typeface="+mn-cs"/>
              </a:defRPr>
            </a:lvl9pPr>
          </a:lstStyle>
          <a:p>
            <a:pPr marL="0" marR="0" lvl="0" indent="0" algn="ctr" defTabSz="457178"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Segoe UI"/>
              </a:rPr>
              <a:t>Launched Sir Charlie Mayfield’s independent </a:t>
            </a:r>
            <a:r>
              <a:rPr kumimoji="0" lang="en-GB" sz="1800" b="1" i="0" u="none" strike="noStrike" kern="1200" cap="none" spc="0" normalizeH="0" baseline="0" noProof="0">
                <a:ln>
                  <a:noFill/>
                </a:ln>
                <a:solidFill>
                  <a:srgbClr val="000000"/>
                </a:solidFill>
                <a:effectLst/>
                <a:uLnTx/>
                <a:uFillTx/>
                <a:latin typeface="Arial"/>
                <a:ea typeface="+mn-ea"/>
                <a:cs typeface="Segoe UI"/>
              </a:rPr>
              <a:t>Keep Britain Working </a:t>
            </a:r>
            <a:r>
              <a:rPr kumimoji="0" lang="en-GB" sz="1800" b="0" i="0" u="none" strike="noStrike" kern="1200" cap="none" spc="0" normalizeH="0" baseline="0" noProof="0">
                <a:ln>
                  <a:noFill/>
                </a:ln>
                <a:solidFill>
                  <a:srgbClr val="000000"/>
                </a:solidFill>
                <a:effectLst/>
                <a:uLnTx/>
                <a:uFillTx/>
                <a:latin typeface="Arial"/>
                <a:ea typeface="+mn-ea"/>
                <a:cs typeface="Segoe UI"/>
              </a:rPr>
              <a:t>review. Recommendations will;</a:t>
            </a:r>
          </a:p>
          <a:p>
            <a:pPr marL="285750" marR="0" lvl="0" indent="-285750" algn="ctr" defTabSz="457178"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Segoe UI"/>
              </a:rPr>
              <a:t>support employers to promote healthy, inclusive workplaces e.g. recruiting and retaining more disabled people and people with health conditions.  </a:t>
            </a:r>
          </a:p>
          <a:p>
            <a:pPr marL="285750" marR="0" lvl="0" indent="-285750" algn="ctr" defTabSz="457178"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Segoe UI"/>
              </a:rPr>
              <a:t>Support individuals to stay in or return to work from periods of sickness absence.</a:t>
            </a: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43E78D37-8906-32D9-7C03-820B7B087215}"/>
              </a:ext>
            </a:extLst>
          </p:cNvPr>
          <p:cNvSpPr/>
          <p:nvPr/>
        </p:nvSpPr>
        <p:spPr>
          <a:xfrm>
            <a:off x="1559292" y="1665169"/>
            <a:ext cx="1305942" cy="3965610"/>
          </a:xfrm>
          <a:prstGeom prst="rect">
            <a:avLst/>
          </a:prstGeom>
          <a:solidFill>
            <a:srgbClr val="9ED3D7"/>
          </a:solidFill>
          <a:ln>
            <a:solidFill>
              <a:srgbClr val="9ED3D7"/>
            </a:solidFill>
          </a:ln>
        </p:spPr>
        <p:style>
          <a:lnRef idx="2">
            <a:schemeClr val="accent3">
              <a:shade val="15000"/>
            </a:schemeClr>
          </a:lnRef>
          <a:fillRef idx="1">
            <a:schemeClr val="accent3"/>
          </a:fillRef>
          <a:effectRef idx="0">
            <a:schemeClr val="accent3"/>
          </a:effectRef>
          <a:fontRef idx="minor">
            <a:schemeClr val="lt1"/>
          </a:fontRef>
        </p:style>
        <p:txBody>
          <a:bodyPr lIns="91440" tIns="45720" rIns="91440" bIns="45720" rtlCol="0" anchor="ctr"/>
          <a:lstStyle>
            <a:defPPr>
              <a:defRPr lang="en-GB"/>
            </a:defPPr>
            <a:lvl1pPr algn="l" defTabSz="457178" rtl="0" fontAlgn="base">
              <a:spcBef>
                <a:spcPct val="0"/>
              </a:spcBef>
              <a:spcAft>
                <a:spcPct val="0"/>
              </a:spcAft>
              <a:defRPr kern="1200">
                <a:solidFill>
                  <a:schemeClr val="tx1"/>
                </a:solidFill>
                <a:latin typeface="Arial" panose="020B0604020202020204" pitchFamily="34" charset="0"/>
                <a:ea typeface="+mn-ea"/>
                <a:cs typeface="+mn-cs"/>
              </a:defRPr>
            </a:lvl1pPr>
            <a:lvl2pPr marL="457178" algn="l" defTabSz="457178" rtl="0" fontAlgn="base">
              <a:spcBef>
                <a:spcPct val="0"/>
              </a:spcBef>
              <a:spcAft>
                <a:spcPct val="0"/>
              </a:spcAft>
              <a:defRPr kern="1200">
                <a:solidFill>
                  <a:schemeClr val="tx1"/>
                </a:solidFill>
                <a:latin typeface="Arial" panose="020B0604020202020204" pitchFamily="34" charset="0"/>
                <a:ea typeface="+mn-ea"/>
                <a:cs typeface="+mn-cs"/>
              </a:defRPr>
            </a:lvl2pPr>
            <a:lvl3pPr marL="914357" algn="l" defTabSz="457178" rtl="0" fontAlgn="base">
              <a:spcBef>
                <a:spcPct val="0"/>
              </a:spcBef>
              <a:spcAft>
                <a:spcPct val="0"/>
              </a:spcAft>
              <a:defRPr kern="1200">
                <a:solidFill>
                  <a:schemeClr val="tx1"/>
                </a:solidFill>
                <a:latin typeface="Arial" panose="020B0604020202020204" pitchFamily="34" charset="0"/>
                <a:ea typeface="+mn-ea"/>
                <a:cs typeface="+mn-cs"/>
              </a:defRPr>
            </a:lvl3pPr>
            <a:lvl4pPr marL="1371536" algn="l" defTabSz="457178" rtl="0" fontAlgn="base">
              <a:spcBef>
                <a:spcPct val="0"/>
              </a:spcBef>
              <a:spcAft>
                <a:spcPct val="0"/>
              </a:spcAft>
              <a:defRPr kern="1200">
                <a:solidFill>
                  <a:schemeClr val="tx1"/>
                </a:solidFill>
                <a:latin typeface="Arial" panose="020B0604020202020204" pitchFamily="34" charset="0"/>
                <a:ea typeface="+mn-ea"/>
                <a:cs typeface="+mn-cs"/>
              </a:defRPr>
            </a:lvl4pPr>
            <a:lvl5pPr marL="1828714" algn="l" defTabSz="457178" rtl="0" fontAlgn="base">
              <a:spcBef>
                <a:spcPct val="0"/>
              </a:spcBef>
              <a:spcAft>
                <a:spcPct val="0"/>
              </a:spcAft>
              <a:defRPr kern="1200">
                <a:solidFill>
                  <a:schemeClr val="tx1"/>
                </a:solidFill>
                <a:latin typeface="Arial" panose="020B0604020202020204" pitchFamily="34" charset="0"/>
                <a:ea typeface="+mn-ea"/>
                <a:cs typeface="+mn-cs"/>
              </a:defRPr>
            </a:lvl5pPr>
            <a:lvl6pPr marL="2285892" algn="l" defTabSz="914357" rtl="0" eaLnBrk="1" latinLnBrk="0" hangingPunct="1">
              <a:defRPr kern="1200">
                <a:solidFill>
                  <a:schemeClr val="tx1"/>
                </a:solidFill>
                <a:latin typeface="Arial" panose="020B0604020202020204" pitchFamily="34" charset="0"/>
                <a:ea typeface="+mn-ea"/>
                <a:cs typeface="+mn-cs"/>
              </a:defRPr>
            </a:lvl6pPr>
            <a:lvl7pPr marL="2743070" algn="l" defTabSz="914357" rtl="0" eaLnBrk="1" latinLnBrk="0" hangingPunct="1">
              <a:defRPr kern="1200">
                <a:solidFill>
                  <a:schemeClr val="tx1"/>
                </a:solidFill>
                <a:latin typeface="Arial" panose="020B0604020202020204" pitchFamily="34" charset="0"/>
                <a:ea typeface="+mn-ea"/>
                <a:cs typeface="+mn-cs"/>
              </a:defRPr>
            </a:lvl7pPr>
            <a:lvl8pPr marL="3200249" algn="l" defTabSz="914357" rtl="0" eaLnBrk="1" latinLnBrk="0" hangingPunct="1">
              <a:defRPr kern="1200">
                <a:solidFill>
                  <a:schemeClr val="tx1"/>
                </a:solidFill>
                <a:latin typeface="Arial" panose="020B0604020202020204" pitchFamily="34" charset="0"/>
                <a:ea typeface="+mn-ea"/>
                <a:cs typeface="+mn-cs"/>
              </a:defRPr>
            </a:lvl8pPr>
            <a:lvl9pPr marL="3657428" algn="l" defTabSz="914357" rtl="0" eaLnBrk="1" latinLnBrk="0" hangingPunct="1">
              <a:defRPr kern="1200">
                <a:solidFill>
                  <a:schemeClr val="tx1"/>
                </a:solidFill>
                <a:latin typeface="Arial" panose="020B0604020202020204" pitchFamily="34" charset="0"/>
                <a:ea typeface="+mn-ea"/>
                <a:cs typeface="+mn-cs"/>
              </a:defRPr>
            </a:lvl9pPr>
          </a:lstStyle>
          <a:p>
            <a:pPr marL="0" marR="0" lvl="0" indent="0" algn="ctr" defTabSz="457178" rtl="0" eaLnBrk="1" fontAlgn="base" latinLnBrk="0" hangingPunct="1">
              <a:lnSpc>
                <a:spcPct val="150000"/>
              </a:lnSpc>
              <a:spcBef>
                <a:spcPct val="0"/>
              </a:spcBef>
              <a:spcAft>
                <a:spcPct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Arial"/>
                <a:ea typeface="+mn-ea"/>
                <a:cs typeface="Arial"/>
              </a:rPr>
              <a:t>Keep Britain Working Review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17" name="Graphic 16" descr="Briefcase outline">
            <a:extLst>
              <a:ext uri="{FF2B5EF4-FFF2-40B4-BE49-F238E27FC236}">
                <a16:creationId xmlns:a16="http://schemas.microsoft.com/office/drawing/2014/main" id="{DC130908-C74D-3D48-0287-84AB28A718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74121" y="4681808"/>
            <a:ext cx="876284" cy="623704"/>
          </a:xfrm>
          <a:prstGeom prst="rect">
            <a:avLst/>
          </a:prstGeom>
        </p:spPr>
      </p:pic>
    </p:spTree>
    <p:extLst>
      <p:ext uri="{BB962C8B-B14F-4D97-AF65-F5344CB8AC3E}">
        <p14:creationId xmlns:p14="http://schemas.microsoft.com/office/powerpoint/2010/main" val="17029488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black rectangle&#10;&#10;AI-generated content may be incorrect.">
            <a:extLst>
              <a:ext uri="{FF2B5EF4-FFF2-40B4-BE49-F238E27FC236}">
                <a16:creationId xmlns:a16="http://schemas.microsoft.com/office/drawing/2014/main" id="{7BB5ECD5-BA2C-80C4-AE22-9F54D9DC4E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662" y="19438"/>
            <a:ext cx="6669741" cy="6858000"/>
          </a:xfrm>
          <a:prstGeom prst="rect">
            <a:avLst/>
          </a:prstGeom>
        </p:spPr>
      </p:pic>
      <p:sp>
        <p:nvSpPr>
          <p:cNvPr id="22" name="TextBox 21">
            <a:extLst>
              <a:ext uri="{FF2B5EF4-FFF2-40B4-BE49-F238E27FC236}">
                <a16:creationId xmlns:a16="http://schemas.microsoft.com/office/drawing/2014/main" id="{9BB3B60E-4FF3-AB1F-E468-3559BED240F1}"/>
              </a:ext>
            </a:extLst>
          </p:cNvPr>
          <p:cNvSpPr txBox="1"/>
          <p:nvPr/>
        </p:nvSpPr>
        <p:spPr>
          <a:xfrm>
            <a:off x="217955" y="1987611"/>
            <a:ext cx="5983578" cy="2882777"/>
          </a:xfrm>
          <a:prstGeom prst="rect">
            <a:avLst/>
          </a:prstGeom>
          <a:noFill/>
        </p:spPr>
        <p:txBody>
          <a:bodyPr wrap="square" rtlCol="0">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34C68A"/>
                </a:solidFill>
                <a:effectLst/>
                <a:uLnTx/>
                <a:uFillTx/>
                <a:latin typeface="Aptos" panose="020B0004020202020204" pitchFamily="34" charset="0"/>
                <a:ea typeface="+mn-ea"/>
                <a:cs typeface="+mn-cs"/>
              </a:rPr>
              <a:t>Get York &amp; North Yorkshire Working </a:t>
            </a:r>
            <a:endParaRPr kumimoji="0" lang="en-GB" sz="2133" b="1" i="1" u="none" strike="noStrike" kern="1200" cap="none" spc="0" normalizeH="0" baseline="0" noProof="0" dirty="0">
              <a:ln>
                <a:noFill/>
              </a:ln>
              <a:solidFill>
                <a:srgbClr val="34C68A"/>
              </a:solidFill>
              <a:effectLst/>
              <a:uLnTx/>
              <a:uFillTx/>
              <a:latin typeface="Aptos" panose="020B0004020202020204" pitchFamily="34" charset="0"/>
              <a:ea typeface="+mn-ea"/>
              <a:cs typeface="+mn-cs"/>
            </a:endParaRPr>
          </a:p>
          <a:p>
            <a:pPr marL="0" marR="0" lvl="0" indent="0" algn="l" defTabSz="914446" rtl="0" eaLnBrk="1" fontAlgn="auto" latinLnBrk="0" hangingPunct="1">
              <a:lnSpc>
                <a:spcPct val="100000"/>
              </a:lnSpc>
              <a:spcBef>
                <a:spcPts val="0"/>
              </a:spcBef>
              <a:spcAft>
                <a:spcPts val="0"/>
              </a:spcAft>
              <a:buClrTx/>
              <a:buSzTx/>
              <a:buFontTx/>
              <a:buNone/>
              <a:tabLst/>
              <a:defRPr/>
            </a:pPr>
            <a:br>
              <a:rPr kumimoji="0" lang="en-GB" sz="2133" b="0" i="1" u="none" strike="noStrike" kern="1200" cap="none" spc="0" normalizeH="0" baseline="0" noProof="0" dirty="0">
                <a:ln>
                  <a:noFill/>
                </a:ln>
                <a:solidFill>
                  <a:prstClr val="black"/>
                </a:solidFill>
                <a:effectLst/>
                <a:uLnTx/>
                <a:uFillTx/>
                <a:latin typeface="Aptos" panose="020B0004020202020204" pitchFamily="34" charset="0"/>
                <a:ea typeface="+mn-ea"/>
                <a:cs typeface="+mn-cs"/>
              </a:rPr>
            </a:br>
            <a:endParaRPr kumimoji="0" lang="en-GB" sz="4000" b="1" i="0" u="none" strike="noStrike" kern="1200" cap="none" spc="0" normalizeH="0" baseline="0" noProof="0" dirty="0">
              <a:ln>
                <a:noFill/>
              </a:ln>
              <a:solidFill>
                <a:srgbClr val="34C68A"/>
              </a:solidFill>
              <a:effectLst/>
              <a:uLnTx/>
              <a:uFillTx/>
              <a:latin typeface="Plus Jakarta Sans SemiBold" pitchFamily="2" charset="0"/>
              <a:ea typeface="+mn-ea"/>
              <a:cs typeface="Plus Jakarta Sans SemiBold" pitchFamily="2" charset="0"/>
            </a:endParaRPr>
          </a:p>
          <a:p>
            <a:pPr marL="0" marR="0" lvl="0" indent="0" algn="l" defTabSz="914446"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34C68A"/>
              </a:solidFill>
              <a:effectLst/>
              <a:uLnTx/>
              <a:uFillTx/>
              <a:latin typeface="Plus Jakarta Sans SemiBold" pitchFamily="2" charset="0"/>
              <a:ea typeface="+mn-ea"/>
              <a:cs typeface="Plus Jakarta Sans SemiBold" pitchFamily="2" charset="0"/>
            </a:endParaRPr>
          </a:p>
        </p:txBody>
      </p:sp>
      <p:pic>
        <p:nvPicPr>
          <p:cNvPr id="25" name="Picture 24" descr="A black and white logo&#10;&#10;AI-generated content may be incorrect.">
            <a:extLst>
              <a:ext uri="{FF2B5EF4-FFF2-40B4-BE49-F238E27FC236}">
                <a16:creationId xmlns:a16="http://schemas.microsoft.com/office/drawing/2014/main" id="{9A344B91-0889-541B-2D8C-157F39F5B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748" y="630886"/>
            <a:ext cx="1722639" cy="620686"/>
          </a:xfrm>
          <a:prstGeom prst="rect">
            <a:avLst/>
          </a:prstGeom>
        </p:spPr>
      </p:pic>
      <p:grpSp>
        <p:nvGrpSpPr>
          <p:cNvPr id="5" name="Group 4">
            <a:extLst>
              <a:ext uri="{FF2B5EF4-FFF2-40B4-BE49-F238E27FC236}">
                <a16:creationId xmlns:a16="http://schemas.microsoft.com/office/drawing/2014/main" id="{9045B163-E31F-C270-2DFD-334CDCBEFB7D}"/>
              </a:ext>
            </a:extLst>
          </p:cNvPr>
          <p:cNvGrpSpPr/>
          <p:nvPr/>
        </p:nvGrpSpPr>
        <p:grpSpPr>
          <a:xfrm>
            <a:off x="11168253" y="0"/>
            <a:ext cx="1023747" cy="7114584"/>
            <a:chOff x="7294879" y="-97812"/>
            <a:chExt cx="1023747" cy="7114584"/>
          </a:xfrm>
        </p:grpSpPr>
        <p:pic>
          <p:nvPicPr>
            <p:cNvPr id="6" name="Picture 5" descr="A black background with green dots&#10;&#10;AI-generated content may be incorrect.">
              <a:extLst>
                <a:ext uri="{FF2B5EF4-FFF2-40B4-BE49-F238E27FC236}">
                  <a16:creationId xmlns:a16="http://schemas.microsoft.com/office/drawing/2014/main" id="{B8E386A0-86AA-5DA4-8324-FCFA231498BE}"/>
                </a:ext>
              </a:extLst>
            </p:cNvPr>
            <p:cNvPicPr/>
            <p:nvPr/>
          </p:nvPicPr>
          <p:blipFill>
            <a:blip r:embed="rId4">
              <a:extLst>
                <a:ext uri="{28A0092B-C50C-407E-A947-70E740481C1C}">
                  <a14:useLocalDpi xmlns:a14="http://schemas.microsoft.com/office/drawing/2010/main" val="0"/>
                </a:ext>
              </a:extLst>
            </a:blip>
            <a:srcRect l="73636"/>
            <a:stretch/>
          </p:blipFill>
          <p:spPr>
            <a:xfrm>
              <a:off x="7294879" y="-97812"/>
              <a:ext cx="1023747" cy="3169920"/>
            </a:xfrm>
            <a:prstGeom prst="rect">
              <a:avLst/>
            </a:prstGeom>
          </p:spPr>
        </p:pic>
        <p:pic>
          <p:nvPicPr>
            <p:cNvPr id="7" name="Picture 6" descr="A black background with green dots&#10;&#10;AI-generated content may be incorrect.">
              <a:extLst>
                <a:ext uri="{FF2B5EF4-FFF2-40B4-BE49-F238E27FC236}">
                  <a16:creationId xmlns:a16="http://schemas.microsoft.com/office/drawing/2014/main" id="{EB99CC09-E7F4-F8FA-E4ED-338EB8B14644}"/>
                </a:ext>
              </a:extLst>
            </p:cNvPr>
            <p:cNvPicPr/>
            <p:nvPr/>
          </p:nvPicPr>
          <p:blipFill>
            <a:blip r:embed="rId4">
              <a:extLst>
                <a:ext uri="{28A0092B-C50C-407E-A947-70E740481C1C}">
                  <a14:useLocalDpi xmlns:a14="http://schemas.microsoft.com/office/drawing/2010/main" val="0"/>
                </a:ext>
              </a:extLst>
            </a:blip>
            <a:srcRect l="73636"/>
            <a:stretch/>
          </p:blipFill>
          <p:spPr>
            <a:xfrm>
              <a:off x="7294879" y="3230880"/>
              <a:ext cx="1023747" cy="3169920"/>
            </a:xfrm>
            <a:prstGeom prst="rect">
              <a:avLst/>
            </a:prstGeom>
          </p:spPr>
        </p:pic>
        <p:pic>
          <p:nvPicPr>
            <p:cNvPr id="8" name="Picture 7" descr="A black background with green dots&#10;&#10;AI-generated content may be incorrect.">
              <a:extLst>
                <a:ext uri="{FF2B5EF4-FFF2-40B4-BE49-F238E27FC236}">
                  <a16:creationId xmlns:a16="http://schemas.microsoft.com/office/drawing/2014/main" id="{B0C13485-C1C9-1EE3-E0C4-344BE565FF3C}"/>
                </a:ext>
              </a:extLst>
            </p:cNvPr>
            <p:cNvPicPr/>
            <p:nvPr/>
          </p:nvPicPr>
          <p:blipFill>
            <a:blip r:embed="rId4">
              <a:extLst>
                <a:ext uri="{28A0092B-C50C-407E-A947-70E740481C1C}">
                  <a14:useLocalDpi xmlns:a14="http://schemas.microsoft.com/office/drawing/2010/main" val="0"/>
                </a:ext>
              </a:extLst>
            </a:blip>
            <a:srcRect l="73636" b="85577"/>
            <a:stretch/>
          </p:blipFill>
          <p:spPr>
            <a:xfrm>
              <a:off x="7294879" y="6559572"/>
              <a:ext cx="1023747" cy="457200"/>
            </a:xfrm>
            <a:prstGeom prst="rect">
              <a:avLst/>
            </a:prstGeom>
          </p:spPr>
        </p:pic>
      </p:grpSp>
      <p:sp>
        <p:nvSpPr>
          <p:cNvPr id="2" name="TextBox 1">
            <a:extLst>
              <a:ext uri="{FF2B5EF4-FFF2-40B4-BE49-F238E27FC236}">
                <a16:creationId xmlns:a16="http://schemas.microsoft.com/office/drawing/2014/main" id="{375E8E7F-02E2-79AB-4579-E008BEAE745F}"/>
              </a:ext>
            </a:extLst>
          </p:cNvPr>
          <p:cNvSpPr txBox="1"/>
          <p:nvPr/>
        </p:nvSpPr>
        <p:spPr>
          <a:xfrm>
            <a:off x="7606996" y="878515"/>
            <a:ext cx="4585005" cy="5078313"/>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Plus Jakarta Sans"/>
                <a:ea typeface="+mn-ea"/>
                <a:cs typeface="+mn-cs"/>
              </a:rPr>
              <a:t>Collaboration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Plus Jakarta Sans"/>
                <a:ea typeface="+mn-ea"/>
                <a:cs typeface="+mn-cs"/>
              </a:rPr>
              <a:t>Innovation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Plus Jakarta Sans"/>
                <a:ea typeface="+mn-ea"/>
                <a:cs typeface="+mn-cs"/>
              </a:rPr>
              <a:t>Cohesion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Plus Jakarta Sans"/>
                <a:ea typeface="+mn-ea"/>
                <a:cs typeface="+mn-cs"/>
              </a:rPr>
              <a:t>Evolution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Plus Jakarta Sans"/>
                <a:ea typeface="+mn-ea"/>
                <a:cs typeface="+mn-cs"/>
              </a:rPr>
              <a:t>Equity</a:t>
            </a:r>
          </a:p>
        </p:txBody>
      </p:sp>
      <p:sp>
        <p:nvSpPr>
          <p:cNvPr id="13" name="TextBox 12">
            <a:extLst>
              <a:ext uri="{FF2B5EF4-FFF2-40B4-BE49-F238E27FC236}">
                <a16:creationId xmlns:a16="http://schemas.microsoft.com/office/drawing/2014/main" id="{E245E900-9106-7DBF-9CBC-F98969773D3F}"/>
              </a:ext>
            </a:extLst>
          </p:cNvPr>
          <p:cNvSpPr txBox="1"/>
          <p:nvPr/>
        </p:nvSpPr>
        <p:spPr>
          <a:xfrm>
            <a:off x="6707072" y="1994022"/>
            <a:ext cx="4868524" cy="22467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8577"/>
                </a:solidFill>
                <a:effectLst/>
                <a:uLnTx/>
                <a:uFillTx/>
                <a:latin typeface="Aptos" panose="020B0004020202020204" pitchFamily="34" charset="0"/>
                <a:ea typeface="+mn-ea"/>
                <a:cs typeface="+mn-cs"/>
              </a:rPr>
              <a:t>Good Work, Health and Skills Forum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srgbClr val="008577"/>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8577"/>
                </a:solidFill>
                <a:effectLst/>
                <a:uLnTx/>
                <a:uFillTx/>
                <a:latin typeface="Aptos" panose="020B0004020202020204" pitchFamily="34" charset="0"/>
                <a:ea typeface="+mn-ea"/>
                <a:cs typeface="+mn-cs"/>
              </a:rPr>
              <a:t>Get York &amp; North Yorkshire Working Plan</a:t>
            </a:r>
          </a:p>
        </p:txBody>
      </p:sp>
    </p:spTree>
    <p:extLst>
      <p:ext uri="{BB962C8B-B14F-4D97-AF65-F5344CB8AC3E}">
        <p14:creationId xmlns:p14="http://schemas.microsoft.com/office/powerpoint/2010/main" val="3480942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C3853-76BA-EF3B-20AC-12C22E3F5814}"/>
            </a:ext>
          </a:extLst>
        </p:cNvPr>
        <p:cNvGrpSpPr/>
        <p:nvPr/>
      </p:nvGrpSpPr>
      <p:grpSpPr>
        <a:xfrm>
          <a:off x="0" y="0"/>
          <a:ext cx="0" cy="0"/>
          <a:chOff x="0" y="0"/>
          <a:chExt cx="0" cy="0"/>
        </a:xfrm>
      </p:grpSpPr>
      <p:pic>
        <p:nvPicPr>
          <p:cNvPr id="6" name="Picture 5" descr="A black background with blue text&#10;&#10;AI-generated content may be incorrect.">
            <a:extLst>
              <a:ext uri="{FF2B5EF4-FFF2-40B4-BE49-F238E27FC236}">
                <a16:creationId xmlns:a16="http://schemas.microsoft.com/office/drawing/2014/main" id="{D3BF2DE9-C64D-355F-21F1-463F3E3E2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8" y="6002977"/>
            <a:ext cx="1938539" cy="698477"/>
          </a:xfrm>
          <a:prstGeom prst="rect">
            <a:avLst/>
          </a:prstGeom>
        </p:spPr>
      </p:pic>
      <p:sp>
        <p:nvSpPr>
          <p:cNvPr id="11" name="TextBox 10">
            <a:extLst>
              <a:ext uri="{FF2B5EF4-FFF2-40B4-BE49-F238E27FC236}">
                <a16:creationId xmlns:a16="http://schemas.microsoft.com/office/drawing/2014/main" id="{9B995446-B61A-D791-4D50-C39F40972821}"/>
              </a:ext>
            </a:extLst>
          </p:cNvPr>
          <p:cNvSpPr txBox="1"/>
          <p:nvPr/>
        </p:nvSpPr>
        <p:spPr>
          <a:xfrm>
            <a:off x="498763" y="655310"/>
            <a:ext cx="11461668" cy="54168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8577"/>
                </a:solidFill>
                <a:effectLst/>
                <a:uLnTx/>
                <a:uFillTx/>
                <a:latin typeface="Plus Jakarta Sans"/>
                <a:ea typeface="+mn-ea"/>
                <a:cs typeface="+mn-cs"/>
              </a:rPr>
              <a:t>Good Work Health &amp; Skills Forum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dirty="0">
              <a:ln>
                <a:noFill/>
              </a:ln>
              <a:solidFill>
                <a:srgbClr val="008577"/>
              </a:solidFill>
              <a:effectLst/>
              <a:uLnTx/>
              <a:uFillTx/>
              <a:latin typeface="Plus Jakarta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Facilitate two-way communication across the wider stakeholder community, including those representing the lived experience voice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Disseminate and </a:t>
            </a:r>
            <a:r>
              <a:rPr kumimoji="0" lang="en-GB" sz="2000" b="0" i="0" u="none" strike="noStrike" kern="1200" cap="none" spc="0" normalizeH="0" baseline="0" noProof="0">
                <a:ln>
                  <a:noFill/>
                </a:ln>
                <a:solidFill>
                  <a:prstClr val="black"/>
                </a:solidFill>
                <a:effectLst/>
                <a:uLnTx/>
                <a:uFillTx/>
                <a:latin typeface="Aptos" panose="020B0004020202020204" pitchFamily="34" charset="0"/>
                <a:ea typeface="+mn-ea"/>
                <a:cs typeface="+mn-cs"/>
              </a:rPr>
              <a:t>share</a:t>
            </a: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ideas and updates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Providing a feedback loop on work, health and skills activities/programmes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Opportunities for co-design, mapping and planning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x2 meetings per year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8577"/>
              </a:solidFill>
              <a:effectLst/>
              <a:uLnTx/>
              <a:uFillTx/>
              <a:latin typeface="Plus Jakarta Sans SemiBold" pitchFamily="2" charset="0"/>
              <a:ea typeface="+mn-ea"/>
              <a:cs typeface="Plus Jakarta Sans SemiBold" pitchFamily="2" charset="0"/>
            </a:endParaRPr>
          </a:p>
        </p:txBody>
      </p:sp>
      <p:pic>
        <p:nvPicPr>
          <p:cNvPr id="2" name="Content Placeholder 4" descr="A blue and black background&#10;&#10;AI-generated content may be incorrect.">
            <a:extLst>
              <a:ext uri="{FF2B5EF4-FFF2-40B4-BE49-F238E27FC236}">
                <a16:creationId xmlns:a16="http://schemas.microsoft.com/office/drawing/2014/main" id="{59E94B88-816E-F17C-EFB7-11F6F1042598}"/>
              </a:ext>
            </a:extLst>
          </p:cNvPr>
          <p:cNvPicPr/>
          <p:nvPr/>
        </p:nvPicPr>
        <p:blipFill>
          <a:blip r:embed="rId3">
            <a:alphaModFix amt="5000"/>
            <a:extLst>
              <a:ext uri="{28A0092B-C50C-407E-A947-70E740481C1C}">
                <a14:useLocalDpi xmlns:a14="http://schemas.microsoft.com/office/drawing/2010/main" val="0"/>
              </a:ext>
            </a:extLst>
          </a:blip>
          <a:stretch>
            <a:fillRect/>
          </a:stretch>
        </p:blipFill>
        <p:spPr>
          <a:xfrm>
            <a:off x="6668984" y="0"/>
            <a:ext cx="6870698" cy="6858000"/>
          </a:xfrm>
          <a:prstGeom prst="rect">
            <a:avLst/>
          </a:prstGeom>
        </p:spPr>
      </p:pic>
    </p:spTree>
    <p:extLst>
      <p:ext uri="{BB962C8B-B14F-4D97-AF65-F5344CB8AC3E}">
        <p14:creationId xmlns:p14="http://schemas.microsoft.com/office/powerpoint/2010/main" val="3149331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33764B9-999C-D8EF-4989-4FB5C25814AC}"/>
            </a:ext>
          </a:extLst>
        </p:cNvPr>
        <p:cNvGrpSpPr/>
        <p:nvPr/>
      </p:nvGrpSpPr>
      <p:grpSpPr>
        <a:xfrm>
          <a:off x="0" y="0"/>
          <a:ext cx="0" cy="0"/>
          <a:chOff x="0" y="0"/>
          <a:chExt cx="0" cy="0"/>
        </a:xfrm>
      </p:grpSpPr>
      <p:pic>
        <p:nvPicPr>
          <p:cNvPr id="6" name="Picture 5" descr="A black background with blue text&#10;&#10;AI-generated content may be incorrect.">
            <a:extLst>
              <a:ext uri="{FF2B5EF4-FFF2-40B4-BE49-F238E27FC236}">
                <a16:creationId xmlns:a16="http://schemas.microsoft.com/office/drawing/2014/main" id="{57B7B75D-55FA-5303-48B8-61CB2139F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031" y="5933145"/>
            <a:ext cx="1938539" cy="698477"/>
          </a:xfrm>
          <a:prstGeom prst="rect">
            <a:avLst/>
          </a:prstGeom>
        </p:spPr>
      </p:pic>
      <p:sp>
        <p:nvSpPr>
          <p:cNvPr id="11" name="TextBox 10">
            <a:extLst>
              <a:ext uri="{FF2B5EF4-FFF2-40B4-BE49-F238E27FC236}">
                <a16:creationId xmlns:a16="http://schemas.microsoft.com/office/drawing/2014/main" id="{C2162CD7-FCDC-7322-6749-E6DAF3D2FD62}"/>
              </a:ext>
            </a:extLst>
          </p:cNvPr>
          <p:cNvSpPr txBox="1"/>
          <p:nvPr/>
        </p:nvSpPr>
        <p:spPr>
          <a:xfrm>
            <a:off x="144235" y="210026"/>
            <a:ext cx="7981949" cy="62170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8577"/>
                </a:solidFill>
                <a:effectLst/>
                <a:uLnTx/>
                <a:uFillTx/>
                <a:latin typeface="Plus Jakarta Sans SemiBold" pitchFamily="2" charset="0"/>
                <a:ea typeface="+mn-ea"/>
                <a:cs typeface="Plus Jakarta Sans SemiBold" pitchFamily="2" charset="0"/>
              </a:rPr>
              <a:t>Get Britain Working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8577"/>
              </a:solidFill>
              <a:effectLst/>
              <a:uLnTx/>
              <a:uFillTx/>
              <a:latin typeface="Plus Jakarta Sans SemiBold" pitchFamily="2" charset="0"/>
              <a:ea typeface="+mn-ea"/>
              <a:cs typeface="Plus Jakarta Sans SemiBold" pitchFamily="2"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Roboto" panose="02000000000000000000" pitchFamily="2" charset="0"/>
                <a:cs typeface="Roboto" panose="02000000000000000000" pitchFamily="2" charset="0"/>
              </a:rPr>
              <a:t>Part of a suite of </a:t>
            </a:r>
            <a:r>
              <a:rPr kumimoji="0" lang="en-GB" sz="2000" b="0" i="0" u="none" strike="noStrike" kern="1200" cap="none" spc="0" normalizeH="0" baseline="0" noProof="0" dirty="0">
                <a:ln>
                  <a:noFill/>
                </a:ln>
                <a:solidFill>
                  <a:srgbClr val="0B0C0C"/>
                </a:solidFill>
                <a:effectLst/>
                <a:uLnTx/>
                <a:uFillTx/>
                <a:latin typeface="Aptos" panose="020B0004020202020204" pitchFamily="34" charset="0"/>
                <a:ea typeface="Times New Roman" panose="02020603050405020304" pitchFamily="18" charset="0"/>
                <a:cs typeface="Arial" panose="020B0604020202020204" pitchFamily="34" charset="0"/>
              </a:rPr>
              <a:t>Support for local areas to shape an effective work health and skills offer for local people:</a:t>
            </a:r>
          </a:p>
          <a:p>
            <a:pPr marL="742950" marR="0" lvl="1"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B0C0C"/>
                </a:solidFill>
                <a:effectLst/>
                <a:uLnTx/>
                <a:uFillTx/>
                <a:latin typeface="Aptos" panose="020B0004020202020204" pitchFamily="34" charset="0"/>
                <a:ea typeface="Times New Roman" panose="02020603050405020304" pitchFamily="18" charset="0"/>
                <a:cs typeface="Arial" panose="020B0604020202020204" pitchFamily="34" charset="0"/>
              </a:rPr>
              <a:t>Economic Inactivity </a:t>
            </a:r>
            <a:r>
              <a:rPr kumimoji="0" lang="en-US" sz="2000" b="0" i="0" u="none" strike="noStrike" kern="1200" cap="none" spc="0" normalizeH="0" baseline="0" noProof="0" dirty="0">
                <a:ln>
                  <a:noFill/>
                </a:ln>
                <a:solidFill>
                  <a:prstClr val="black"/>
                </a:solidFill>
                <a:effectLst/>
                <a:uLnTx/>
                <a:uFillTx/>
                <a:latin typeface="Aptos" panose="020B0004020202020204" pitchFamily="34" charset="0"/>
                <a:ea typeface="Times New Roman" panose="02020603050405020304" pitchFamily="18" charset="0"/>
                <a:cs typeface="Arial" panose="020B0604020202020204" pitchFamily="34" charset="0"/>
              </a:rPr>
              <a:t>Trailblazers</a:t>
            </a:r>
          </a:p>
          <a:p>
            <a:pPr marL="742950" marR="0" lvl="1"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B0C0C"/>
                </a:solidFill>
                <a:effectLst/>
                <a:uLnTx/>
                <a:uFillTx/>
                <a:latin typeface="Aptos" panose="020B0004020202020204" pitchFamily="34" charset="0"/>
                <a:ea typeface="Times New Roman" panose="02020603050405020304" pitchFamily="18" charset="0"/>
                <a:cs typeface="Arial" panose="020B0604020202020204" pitchFamily="34" charset="0"/>
              </a:rPr>
              <a:t>Connect to Work Programme</a:t>
            </a:r>
          </a:p>
          <a:p>
            <a:pPr marL="742950" marR="0" lvl="1"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r>
              <a:rPr kumimoji="0" lang="en-GB" sz="2000" b="0" i="0" u="none" strike="noStrike" kern="1200" cap="none" spc="0" normalizeH="0" baseline="0" noProof="0" dirty="0">
                <a:ln>
                  <a:noFill/>
                </a:ln>
                <a:solidFill>
                  <a:srgbClr val="0B0C0C"/>
                </a:solidFill>
                <a:effectLst/>
                <a:uLnTx/>
                <a:uFillTx/>
                <a:latin typeface="Aptos" panose="020B0004020202020204" pitchFamily="34" charset="0"/>
                <a:ea typeface="Times New Roman" panose="02020603050405020304" pitchFamily="18" charset="0"/>
                <a:cs typeface="Arial" panose="020B0604020202020204" pitchFamily="34" charset="0"/>
              </a:rPr>
              <a:t>Get Britain Working Plans</a:t>
            </a:r>
          </a:p>
          <a:p>
            <a:pPr marL="742950" marR="0" lvl="1" indent="-285750" algn="l" defTabSz="914400" rtl="0" eaLnBrk="1" fontAlgn="base" latinLnBrk="0" hangingPunct="1">
              <a:lnSpc>
                <a:spcPct val="100000"/>
              </a:lnSpc>
              <a:spcBef>
                <a:spcPts val="0"/>
              </a:spcBef>
              <a:spcAft>
                <a:spcPts val="0"/>
              </a:spcAft>
              <a:buClrTx/>
              <a:buSzTx/>
              <a:buFont typeface="Wingdings" panose="05000000000000000000" pitchFamily="2" charset="2"/>
              <a:buChar char="Ø"/>
              <a:tabLst/>
              <a:defRPr/>
            </a:pPr>
            <a:endParaRPr kumimoji="0" lang="en-GB" sz="2000" b="0" i="0" u="none" strike="noStrike" kern="1200" cap="none" spc="0" normalizeH="0" baseline="0" noProof="0" dirty="0">
              <a:ln>
                <a:noFill/>
              </a:ln>
              <a:solidFill>
                <a:srgbClr val="0B0C0C"/>
              </a:solidFill>
              <a:effectLst/>
              <a:uLnTx/>
              <a:uFillTx/>
              <a:latin typeface="Aptos" panose="020B0004020202020204" pitchFamily="34" charset="0"/>
              <a:ea typeface="Times New Roman" panose="02020603050405020304" pitchFamily="18"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All Strategic/Local Authorities have been tasked by Government as part of the Get Britain Working White paper to produce Local Get Britain Working Plans.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YNYCA is the accountable body responsible for leading the development of the Plan alongside local authorities, Department for Work and Pensions (DWP) and the Integrated Care Board (ICB).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Plus Jakarta Sans SemiBold" pitchFamily="2" charset="0"/>
            </a:endParaRPr>
          </a:p>
        </p:txBody>
      </p:sp>
    </p:spTree>
    <p:extLst>
      <p:ext uri="{BB962C8B-B14F-4D97-AF65-F5344CB8AC3E}">
        <p14:creationId xmlns:p14="http://schemas.microsoft.com/office/powerpoint/2010/main" val="16407035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blue text&#10;&#10;AI-generated content may be incorrect.">
            <a:extLst>
              <a:ext uri="{FF2B5EF4-FFF2-40B4-BE49-F238E27FC236}">
                <a16:creationId xmlns:a16="http://schemas.microsoft.com/office/drawing/2014/main" id="{B616774F-EA46-EC8C-4186-0B762DBA0B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021" y="5490490"/>
            <a:ext cx="1938539" cy="698477"/>
          </a:xfrm>
          <a:prstGeom prst="rect">
            <a:avLst/>
          </a:prstGeom>
        </p:spPr>
      </p:pic>
      <p:sp>
        <p:nvSpPr>
          <p:cNvPr id="9" name="TextBox 8">
            <a:extLst>
              <a:ext uri="{FF2B5EF4-FFF2-40B4-BE49-F238E27FC236}">
                <a16:creationId xmlns:a16="http://schemas.microsoft.com/office/drawing/2014/main" id="{DC265D3B-B603-8834-9654-85065894A76D}"/>
              </a:ext>
            </a:extLst>
          </p:cNvPr>
          <p:cNvSpPr txBox="1"/>
          <p:nvPr/>
        </p:nvSpPr>
        <p:spPr>
          <a:xfrm>
            <a:off x="293914" y="226130"/>
            <a:ext cx="11811000" cy="5816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8577"/>
                </a:solidFill>
                <a:effectLst/>
                <a:uLnTx/>
                <a:uFillTx/>
                <a:latin typeface="Roboto" panose="02000000000000000000" pitchFamily="2" charset="0"/>
                <a:ea typeface="Roboto" panose="02000000000000000000" pitchFamily="2" charset="0"/>
                <a:cs typeface="Roboto" panose="02000000000000000000" pitchFamily="2" charset="0"/>
              </a:rPr>
              <a:t>Get Britain Working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Roboto" panose="02000000000000000000" pitchFamily="2" charset="0"/>
                <a:cs typeface="Roboto" panose="02000000000000000000" pitchFamily="2" charset="0"/>
              </a:rPr>
              <a:t>10 Year ambition of reaching the 80% employment rate focussing on participation, progression, earnings and job quality. Six key issues flagged in the Great Britain Working White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Roboto" panose="02000000000000000000" pitchFamily="2" charset="0"/>
              <a:cs typeface="Roboto" panose="02000000000000000000"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Roboto" panose="02000000000000000000" pitchFamily="2" charset="0"/>
                <a:cs typeface="Roboto" panose="02000000000000000000" pitchFamily="2" charset="0"/>
              </a:rPr>
              <a:t>exclusion from the labour market – especially those with health conditions, caring responsibilities or lower skill levels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Roboto" panose="02000000000000000000" pitchFamily="2" charset="0"/>
                <a:cs typeface="Roboto" panose="02000000000000000000" pitchFamily="2" charset="0"/>
              </a:rPr>
              <a:t>young people leaving school without essential skills or access to high quality further learning, an apprenticeship or support to work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Roboto" panose="02000000000000000000" pitchFamily="2" charset="0"/>
                <a:cs typeface="Roboto" panose="02000000000000000000" pitchFamily="2" charset="0"/>
              </a:rPr>
              <a:t>people stuck in insecure, poor quality and often low-paying work, contributing to a weaker economy and affecting their health and wellbeing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Roboto" panose="02000000000000000000" pitchFamily="2" charset="0"/>
                <a:cs typeface="Roboto" panose="02000000000000000000" pitchFamily="2" charset="0"/>
              </a:rPr>
              <a:t>women who care for their families still experiencing challenges staying in and progressing in 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Roboto" panose="02000000000000000000" pitchFamily="2" charset="0"/>
                <a:cs typeface="Roboto" panose="02000000000000000000" pitchFamily="2" charset="0"/>
              </a:rPr>
              <a:t>employers unable to fill their vacancies due to labour and skills shortages,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Roboto" panose="02000000000000000000" pitchFamily="2" charset="0"/>
                <a:cs typeface="Roboto" panose="02000000000000000000" pitchFamily="2" charset="0"/>
              </a:rPr>
              <a:t>disparity in labour market outcomes between different places and for different groups of people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srgbClr val="004C48"/>
              </a:solidFill>
              <a:effectLst/>
              <a:uLnTx/>
              <a:uFillTx/>
              <a:latin typeface="Aptos" panose="020B0004020202020204" pitchFamily="34" charset="0"/>
              <a:ea typeface="+mn-ea"/>
              <a:cs typeface="Plus Jakarta Sans SemiBold"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4C48"/>
              </a:solidFill>
              <a:effectLst/>
              <a:uLnTx/>
              <a:uFillTx/>
              <a:latin typeface="Plus Jakarta Sans SemiBold" pitchFamily="2" charset="0"/>
              <a:ea typeface="+mn-ea"/>
              <a:cs typeface="Plus Jakarta Sans SemiBold"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4C48"/>
              </a:solidFill>
              <a:effectLst/>
              <a:uLnTx/>
              <a:uFillTx/>
              <a:latin typeface="Plus Jakarta Sans SemiBold" pitchFamily="2" charset="0"/>
              <a:ea typeface="+mn-ea"/>
              <a:cs typeface="Plus Jakarta Sans SemiBold"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4C48"/>
              </a:solidFill>
              <a:effectLst/>
              <a:uLnTx/>
              <a:uFillTx/>
              <a:latin typeface="Plus Jakarta Sans SemiBold" pitchFamily="2" charset="0"/>
              <a:ea typeface="+mn-ea"/>
              <a:cs typeface="Plus Jakarta Sans SemiBold" pitchFamily="2"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4C48"/>
              </a:solidFill>
              <a:effectLst/>
              <a:uLnTx/>
              <a:uFillTx/>
              <a:latin typeface="Plus Jakarta Sans SemiBold" pitchFamily="2" charset="0"/>
              <a:ea typeface="+mn-ea"/>
              <a:cs typeface="Plus Jakarta Sans SemiBold" pitchFamily="2" charset="0"/>
            </a:endParaRPr>
          </a:p>
        </p:txBody>
      </p:sp>
      <p:pic>
        <p:nvPicPr>
          <p:cNvPr id="2" name="Content Placeholder 4" descr="A blue and black background&#10;&#10;AI-generated content may be incorrect.">
            <a:extLst>
              <a:ext uri="{FF2B5EF4-FFF2-40B4-BE49-F238E27FC236}">
                <a16:creationId xmlns:a16="http://schemas.microsoft.com/office/drawing/2014/main" id="{8950E3F8-56EB-4957-EAB9-E3CBEDDBDE56}"/>
              </a:ext>
            </a:extLst>
          </p:cNvPr>
          <p:cNvPicPr/>
          <p:nvPr/>
        </p:nvPicPr>
        <p:blipFill>
          <a:blip r:embed="rId3">
            <a:alphaModFix amt="5000"/>
            <a:extLst>
              <a:ext uri="{28A0092B-C50C-407E-A947-70E740481C1C}">
                <a14:useLocalDpi xmlns:a14="http://schemas.microsoft.com/office/drawing/2010/main" val="0"/>
              </a:ext>
            </a:extLst>
          </a:blip>
          <a:stretch>
            <a:fillRect/>
          </a:stretch>
        </p:blipFill>
        <p:spPr>
          <a:xfrm>
            <a:off x="6668984" y="0"/>
            <a:ext cx="6870698" cy="6858000"/>
          </a:xfrm>
          <a:prstGeom prst="rect">
            <a:avLst/>
          </a:prstGeom>
        </p:spPr>
      </p:pic>
    </p:spTree>
    <p:extLst>
      <p:ext uri="{BB962C8B-B14F-4D97-AF65-F5344CB8AC3E}">
        <p14:creationId xmlns:p14="http://schemas.microsoft.com/office/powerpoint/2010/main" val="613546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blue text&#10;&#10;AI-generated content may be incorrect.">
            <a:extLst>
              <a:ext uri="{FF2B5EF4-FFF2-40B4-BE49-F238E27FC236}">
                <a16:creationId xmlns:a16="http://schemas.microsoft.com/office/drawing/2014/main" id="{B616774F-EA46-EC8C-4186-0B762DBA0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21" y="5490490"/>
            <a:ext cx="1938539" cy="698477"/>
          </a:xfrm>
          <a:prstGeom prst="rect">
            <a:avLst/>
          </a:prstGeom>
        </p:spPr>
      </p:pic>
      <p:sp>
        <p:nvSpPr>
          <p:cNvPr id="9" name="TextBox 8">
            <a:extLst>
              <a:ext uri="{FF2B5EF4-FFF2-40B4-BE49-F238E27FC236}">
                <a16:creationId xmlns:a16="http://schemas.microsoft.com/office/drawing/2014/main" id="{DC265D3B-B603-8834-9654-85065894A76D}"/>
              </a:ext>
            </a:extLst>
          </p:cNvPr>
          <p:cNvSpPr txBox="1"/>
          <p:nvPr/>
        </p:nvSpPr>
        <p:spPr>
          <a:xfrm>
            <a:off x="301833" y="186640"/>
            <a:ext cx="11407237"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8577"/>
                </a:solidFill>
                <a:effectLst/>
                <a:uLnTx/>
                <a:uFillTx/>
                <a:latin typeface="Plus Jakarta Sans"/>
                <a:ea typeface="+mn-ea"/>
                <a:cs typeface="+mn-cs"/>
              </a:rPr>
              <a:t>Get York &amp; North Yorkshire Working Plan – Journey so far…</a:t>
            </a:r>
            <a:endParaRPr kumimoji="0" lang="en-GB" sz="2400" b="0" i="0" u="none" strike="noStrike" kern="1200" cap="none" spc="0" normalizeH="0" baseline="0" noProof="0" dirty="0">
              <a:ln>
                <a:noFill/>
              </a:ln>
              <a:solidFill>
                <a:srgbClr val="008577"/>
              </a:solidFill>
              <a:effectLst/>
              <a:uLnTx/>
              <a:uFillTx/>
              <a:latin typeface="Plus Jakarta Sans"/>
              <a:ea typeface="+mn-ea"/>
              <a:cs typeface="+mn-cs"/>
            </a:endParaRPr>
          </a:p>
        </p:txBody>
      </p:sp>
      <p:graphicFrame>
        <p:nvGraphicFramePr>
          <p:cNvPr id="3" name="Diagram 2">
            <a:extLst>
              <a:ext uri="{FF2B5EF4-FFF2-40B4-BE49-F238E27FC236}">
                <a16:creationId xmlns:a16="http://schemas.microsoft.com/office/drawing/2014/main" id="{45406071-63ED-8B3D-58CC-F77CEA01F790}"/>
              </a:ext>
            </a:extLst>
          </p:cNvPr>
          <p:cNvGraphicFramePr/>
          <p:nvPr/>
        </p:nvGraphicFramePr>
        <p:xfrm>
          <a:off x="99124" y="2446316"/>
          <a:ext cx="12092876" cy="31528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extBox 1">
            <a:extLst>
              <a:ext uri="{FF2B5EF4-FFF2-40B4-BE49-F238E27FC236}">
                <a16:creationId xmlns:a16="http://schemas.microsoft.com/office/drawing/2014/main" id="{350CB2C9-C3AD-B02E-48E6-56380E2E4D38}"/>
              </a:ext>
            </a:extLst>
          </p:cNvPr>
          <p:cNvSpPr txBox="1"/>
          <p:nvPr/>
        </p:nvSpPr>
        <p:spPr>
          <a:xfrm>
            <a:off x="391886" y="961420"/>
            <a:ext cx="11317184" cy="203132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Identify Local Labour Market 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Map existing provision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Alignment with Local Growth Plan and other local plans and strategies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Set out Local governance arrangements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Outlines priority actions for next 12-24months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Monitor and review the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p:txBody>
      </p:sp>
    </p:spTree>
    <p:extLst>
      <p:ext uri="{BB962C8B-B14F-4D97-AF65-F5344CB8AC3E}">
        <p14:creationId xmlns:p14="http://schemas.microsoft.com/office/powerpoint/2010/main" val="3304562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324431A-D876-FCE0-87CE-626575FC8117}"/>
              </a:ext>
            </a:extLst>
          </p:cNvPr>
          <p:cNvPicPr>
            <a:picLocks noChangeAspect="1"/>
          </p:cNvPicPr>
          <p:nvPr/>
        </p:nvPicPr>
        <p:blipFill>
          <a:blip r:embed="rId2">
            <a:duotone>
              <a:prstClr val="black"/>
              <a:srgbClr val="008577">
                <a:tint val="45000"/>
                <a:satMod val="400000"/>
              </a:srgbClr>
            </a:duotone>
          </a:blip>
          <a:srcRect l="7539" r="7539"/>
          <a:stretch/>
        </p:blipFill>
        <p:spPr>
          <a:xfrm flipH="1">
            <a:off x="3454400" y="0"/>
            <a:ext cx="8737600" cy="6858000"/>
          </a:xfrm>
          <a:prstGeom prst="rect">
            <a:avLst/>
          </a:prstGeom>
        </p:spPr>
      </p:pic>
      <p:pic>
        <p:nvPicPr>
          <p:cNvPr id="3" name="Picture 2" descr="A blue and black rectangle&#10;&#10;AI-generated content may be incorrect.">
            <a:extLst>
              <a:ext uri="{FF2B5EF4-FFF2-40B4-BE49-F238E27FC236}">
                <a16:creationId xmlns:a16="http://schemas.microsoft.com/office/drawing/2014/main" id="{7BB5ECD5-BA2C-80C4-AE22-9F54D9DC4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372"/>
            <a:ext cx="7217229" cy="6858000"/>
          </a:xfrm>
          <a:prstGeom prst="rect">
            <a:avLst/>
          </a:prstGeom>
        </p:spPr>
      </p:pic>
      <p:sp>
        <p:nvSpPr>
          <p:cNvPr id="22" name="TextBox 21">
            <a:extLst>
              <a:ext uri="{FF2B5EF4-FFF2-40B4-BE49-F238E27FC236}">
                <a16:creationId xmlns:a16="http://schemas.microsoft.com/office/drawing/2014/main" id="{9BB3B60E-4FF3-AB1F-E468-3559BED240F1}"/>
              </a:ext>
            </a:extLst>
          </p:cNvPr>
          <p:cNvSpPr txBox="1"/>
          <p:nvPr/>
        </p:nvSpPr>
        <p:spPr>
          <a:xfrm>
            <a:off x="733765" y="2855267"/>
            <a:ext cx="5769066" cy="209288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a:ln>
                  <a:noFill/>
                </a:ln>
                <a:solidFill>
                  <a:srgbClr val="1CC2AE"/>
                </a:solidFill>
                <a:effectLst/>
                <a:uLnTx/>
                <a:uFillTx/>
                <a:latin typeface="Plus Jakarta Sans SemiBold"/>
                <a:ea typeface="+mn-ea"/>
                <a:cs typeface="Plus Jakarta Sans SemiBold" pitchFamily="2" charset="0"/>
              </a:rPr>
              <a:t>Enabling more people in York &amp; North Yorkshire to enter, remain and progress in good quality and secure work that supports healthy and thriving communities and businesses</a:t>
            </a:r>
            <a:endParaRPr kumimoji="0" lang="en-GB" sz="3200" b="1" i="0" u="none" strike="noStrike" kern="1200" cap="none" spc="0" normalizeH="0" baseline="0" noProof="0" dirty="0">
              <a:ln>
                <a:noFill/>
              </a:ln>
              <a:solidFill>
                <a:srgbClr val="1CC2AE"/>
              </a:solidFill>
              <a:effectLst/>
              <a:uLnTx/>
              <a:uFillTx/>
              <a:latin typeface="Plus Jakarta Sans SemiBold"/>
              <a:ea typeface="+mn-ea"/>
              <a:cs typeface="Plus Jakarta Sans SemiBold" pitchFamily="2" charset="0"/>
            </a:endParaRPr>
          </a:p>
        </p:txBody>
      </p:sp>
      <p:pic>
        <p:nvPicPr>
          <p:cNvPr id="25" name="Picture 24" descr="A black and white logo&#10;&#10;AI-generated content may be incorrect.">
            <a:extLst>
              <a:ext uri="{FF2B5EF4-FFF2-40B4-BE49-F238E27FC236}">
                <a16:creationId xmlns:a16="http://schemas.microsoft.com/office/drawing/2014/main" id="{9A344B91-0889-541B-2D8C-157F39F5B6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747" y="630885"/>
            <a:ext cx="1722639" cy="620686"/>
          </a:xfrm>
          <a:prstGeom prst="rect">
            <a:avLst/>
          </a:prstGeom>
        </p:spPr>
      </p:pic>
      <p:grpSp>
        <p:nvGrpSpPr>
          <p:cNvPr id="5" name="Group 4">
            <a:extLst>
              <a:ext uri="{FF2B5EF4-FFF2-40B4-BE49-F238E27FC236}">
                <a16:creationId xmlns:a16="http://schemas.microsoft.com/office/drawing/2014/main" id="{9045B163-E31F-C270-2DFD-334CDCBEFB7D}"/>
              </a:ext>
            </a:extLst>
          </p:cNvPr>
          <p:cNvGrpSpPr/>
          <p:nvPr/>
        </p:nvGrpSpPr>
        <p:grpSpPr>
          <a:xfrm>
            <a:off x="6587307" y="0"/>
            <a:ext cx="1023747" cy="7114584"/>
            <a:chOff x="7294879" y="-97812"/>
            <a:chExt cx="1023747" cy="7114584"/>
          </a:xfrm>
        </p:grpSpPr>
        <p:pic>
          <p:nvPicPr>
            <p:cNvPr id="6" name="Picture 5" descr="A black background with green dots&#10;&#10;AI-generated content may be incorrect.">
              <a:extLst>
                <a:ext uri="{FF2B5EF4-FFF2-40B4-BE49-F238E27FC236}">
                  <a16:creationId xmlns:a16="http://schemas.microsoft.com/office/drawing/2014/main" id="{B8E386A0-86AA-5DA4-8324-FCFA231498BE}"/>
                </a:ext>
              </a:extLst>
            </p:cNvPr>
            <p:cNvPicPr/>
            <p:nvPr/>
          </p:nvPicPr>
          <p:blipFill>
            <a:blip r:embed="rId5">
              <a:extLst>
                <a:ext uri="{28A0092B-C50C-407E-A947-70E740481C1C}">
                  <a14:useLocalDpi xmlns:a14="http://schemas.microsoft.com/office/drawing/2010/main" val="0"/>
                </a:ext>
              </a:extLst>
            </a:blip>
            <a:srcRect l="73636"/>
            <a:stretch/>
          </p:blipFill>
          <p:spPr>
            <a:xfrm>
              <a:off x="7294879" y="-97812"/>
              <a:ext cx="1023747" cy="3169920"/>
            </a:xfrm>
            <a:prstGeom prst="rect">
              <a:avLst/>
            </a:prstGeom>
          </p:spPr>
        </p:pic>
        <p:pic>
          <p:nvPicPr>
            <p:cNvPr id="7" name="Picture 6" descr="A black background with green dots&#10;&#10;AI-generated content may be incorrect.">
              <a:extLst>
                <a:ext uri="{FF2B5EF4-FFF2-40B4-BE49-F238E27FC236}">
                  <a16:creationId xmlns:a16="http://schemas.microsoft.com/office/drawing/2014/main" id="{EB99CC09-E7F4-F8FA-E4ED-338EB8B14644}"/>
                </a:ext>
              </a:extLst>
            </p:cNvPr>
            <p:cNvPicPr/>
            <p:nvPr/>
          </p:nvPicPr>
          <p:blipFill>
            <a:blip r:embed="rId5">
              <a:extLst>
                <a:ext uri="{28A0092B-C50C-407E-A947-70E740481C1C}">
                  <a14:useLocalDpi xmlns:a14="http://schemas.microsoft.com/office/drawing/2010/main" val="0"/>
                </a:ext>
              </a:extLst>
            </a:blip>
            <a:srcRect l="73636"/>
            <a:stretch/>
          </p:blipFill>
          <p:spPr>
            <a:xfrm>
              <a:off x="7294879" y="3230880"/>
              <a:ext cx="1023747" cy="3169920"/>
            </a:xfrm>
            <a:prstGeom prst="rect">
              <a:avLst/>
            </a:prstGeom>
          </p:spPr>
        </p:pic>
        <p:pic>
          <p:nvPicPr>
            <p:cNvPr id="8" name="Picture 7" descr="A black background with green dots&#10;&#10;AI-generated content may be incorrect.">
              <a:extLst>
                <a:ext uri="{FF2B5EF4-FFF2-40B4-BE49-F238E27FC236}">
                  <a16:creationId xmlns:a16="http://schemas.microsoft.com/office/drawing/2014/main" id="{B0C13485-C1C9-1EE3-E0C4-344BE565FF3C}"/>
                </a:ext>
              </a:extLst>
            </p:cNvPr>
            <p:cNvPicPr/>
            <p:nvPr/>
          </p:nvPicPr>
          <p:blipFill>
            <a:blip r:embed="rId5">
              <a:extLst>
                <a:ext uri="{28A0092B-C50C-407E-A947-70E740481C1C}">
                  <a14:useLocalDpi xmlns:a14="http://schemas.microsoft.com/office/drawing/2010/main" val="0"/>
                </a:ext>
              </a:extLst>
            </a:blip>
            <a:srcRect l="73636" b="85577"/>
            <a:stretch/>
          </p:blipFill>
          <p:spPr>
            <a:xfrm>
              <a:off x="7294879" y="6559572"/>
              <a:ext cx="1023747" cy="457200"/>
            </a:xfrm>
            <a:prstGeom prst="rect">
              <a:avLst/>
            </a:prstGeom>
          </p:spPr>
        </p:pic>
      </p:grpSp>
      <p:sp>
        <p:nvSpPr>
          <p:cNvPr id="11" name="TextBox 10">
            <a:extLst>
              <a:ext uri="{FF2B5EF4-FFF2-40B4-BE49-F238E27FC236}">
                <a16:creationId xmlns:a16="http://schemas.microsoft.com/office/drawing/2014/main" id="{4B8F77A3-651D-9FD3-21C2-CB21B496CB45}"/>
              </a:ext>
            </a:extLst>
          </p:cNvPr>
          <p:cNvSpPr txBox="1"/>
          <p:nvPr/>
        </p:nvSpPr>
        <p:spPr>
          <a:xfrm>
            <a:off x="383747" y="1424939"/>
            <a:ext cx="6469102"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Plus Jakarta Sans"/>
                <a:ea typeface="+mn-ea"/>
                <a:cs typeface="+mn-cs"/>
              </a:rPr>
              <a:t>Get York and North Yorkshire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Plus Jakarta Sans"/>
                <a:ea typeface="+mn-ea"/>
                <a:cs typeface="+mn-cs"/>
              </a:rPr>
              <a:t>Working Plan  </a:t>
            </a:r>
            <a:endParaRPr kumimoji="0" lang="en-GB" sz="3600" b="0" i="0" u="none" strike="noStrike" kern="1200" cap="none" spc="0" normalizeH="0" baseline="0" noProof="0" dirty="0">
              <a:ln>
                <a:noFill/>
              </a:ln>
              <a:solidFill>
                <a:srgbClr val="FF0000"/>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1" u="none" strike="noStrike" kern="1200" cap="none" spc="0" normalizeH="0" baseline="0" noProof="0" dirty="0">
              <a:ln>
                <a:noFill/>
              </a:ln>
              <a:solidFill>
                <a:prstClr val="white"/>
              </a:solidFill>
              <a:effectLst/>
              <a:uLnTx/>
              <a:uFillTx/>
              <a:latin typeface="Plus Jakarta Sans"/>
              <a:ea typeface="+mn-ea"/>
              <a:cs typeface="+mn-cs"/>
            </a:endParaRPr>
          </a:p>
        </p:txBody>
      </p:sp>
    </p:spTree>
    <p:extLst>
      <p:ext uri="{BB962C8B-B14F-4D97-AF65-F5344CB8AC3E}">
        <p14:creationId xmlns:p14="http://schemas.microsoft.com/office/powerpoint/2010/main" val="3085078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75759-2C14-ED4E-D39D-4193E88A5F5B}"/>
            </a:ext>
          </a:extLst>
        </p:cNvPr>
        <p:cNvGrpSpPr/>
        <p:nvPr/>
      </p:nvGrpSpPr>
      <p:grpSpPr>
        <a:xfrm>
          <a:off x="0" y="0"/>
          <a:ext cx="0" cy="0"/>
          <a:chOff x="0" y="0"/>
          <a:chExt cx="0" cy="0"/>
        </a:xfrm>
      </p:grpSpPr>
      <p:pic>
        <p:nvPicPr>
          <p:cNvPr id="14" name="Content Placeholder 4" descr="A blue and black background&#10;&#10;AI-generated content may be incorrect.">
            <a:extLst>
              <a:ext uri="{FF2B5EF4-FFF2-40B4-BE49-F238E27FC236}">
                <a16:creationId xmlns:a16="http://schemas.microsoft.com/office/drawing/2014/main" id="{16927E52-EB99-CCAC-C40F-D89BA2D51E1E}"/>
              </a:ext>
            </a:extLst>
          </p:cNvPr>
          <p:cNvPicPr/>
          <p:nvPr/>
        </p:nvPicPr>
        <p:blipFill>
          <a:blip r:embed="rId2">
            <a:alphaModFix amt="5000"/>
            <a:extLst>
              <a:ext uri="{28A0092B-C50C-407E-A947-70E740481C1C}">
                <a14:useLocalDpi xmlns:a14="http://schemas.microsoft.com/office/drawing/2010/main" val="0"/>
              </a:ext>
            </a:extLst>
          </a:blip>
          <a:stretch>
            <a:fillRect/>
          </a:stretch>
        </p:blipFill>
        <p:spPr>
          <a:xfrm>
            <a:off x="6747236" y="-281230"/>
            <a:ext cx="6870698" cy="6858000"/>
          </a:xfrm>
          <a:prstGeom prst="rect">
            <a:avLst/>
          </a:prstGeom>
        </p:spPr>
      </p:pic>
      <p:pic>
        <p:nvPicPr>
          <p:cNvPr id="11" name="Picture 10">
            <a:extLst>
              <a:ext uri="{FF2B5EF4-FFF2-40B4-BE49-F238E27FC236}">
                <a16:creationId xmlns:a16="http://schemas.microsoft.com/office/drawing/2014/main" id="{ADE92501-517F-123F-5CFF-FC9BE55EE74B}"/>
              </a:ext>
            </a:extLst>
          </p:cNvPr>
          <p:cNvPicPr>
            <a:picLocks noChangeAspect="1"/>
          </p:cNvPicPr>
          <p:nvPr/>
        </p:nvPicPr>
        <p:blipFill>
          <a:blip r:embed="rId3"/>
          <a:stretch>
            <a:fillRect/>
          </a:stretch>
        </p:blipFill>
        <p:spPr>
          <a:xfrm>
            <a:off x="15540" y="1934050"/>
            <a:ext cx="5671670" cy="4983480"/>
          </a:xfrm>
          <a:prstGeom prst="rect">
            <a:avLst/>
          </a:prstGeom>
        </p:spPr>
      </p:pic>
      <p:sp>
        <p:nvSpPr>
          <p:cNvPr id="64" name="TextBox 63">
            <a:extLst>
              <a:ext uri="{FF2B5EF4-FFF2-40B4-BE49-F238E27FC236}">
                <a16:creationId xmlns:a16="http://schemas.microsoft.com/office/drawing/2014/main" id="{8B375058-E170-E1C1-4FFD-9C4099735050}"/>
              </a:ext>
            </a:extLst>
          </p:cNvPr>
          <p:cNvSpPr txBox="1"/>
          <p:nvPr/>
        </p:nvSpPr>
        <p:spPr>
          <a:xfrm>
            <a:off x="6567335" y="2253690"/>
            <a:ext cx="541984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9999"/>
                </a:solidFill>
                <a:effectLst/>
                <a:uLnTx/>
                <a:uFillTx/>
                <a:latin typeface="Aptos" panose="020B0004020202020204" pitchFamily="34" charset="0"/>
                <a:ea typeface="Roboto" panose="02000000000000000000" pitchFamily="2" charset="0"/>
                <a:cs typeface="Roboto" panose="02000000000000000000" pitchFamily="2" charset="0"/>
              </a:rPr>
              <a:t>A diverse economy with a strong business base that is predominantly made up of micro and small businesses (98%)</a:t>
            </a:r>
            <a:endParaRPr kumimoji="0" lang="en-GB" sz="1600" b="0" i="0" u="none" strike="noStrike" kern="1200" cap="none" spc="0" normalizeH="0" baseline="0" noProof="0" dirty="0">
              <a:ln>
                <a:noFill/>
              </a:ln>
              <a:solidFill>
                <a:srgbClr val="009999"/>
              </a:solidFill>
              <a:effectLst/>
              <a:uLnTx/>
              <a:uFillTx/>
              <a:latin typeface="Aptos" panose="020B0004020202020204" pitchFamily="34" charset="0"/>
              <a:ea typeface="+mn-ea"/>
              <a:cs typeface="+mn-cs"/>
            </a:endParaRPr>
          </a:p>
        </p:txBody>
      </p:sp>
      <p:pic>
        <p:nvPicPr>
          <p:cNvPr id="71" name="Graphic 70" descr="Boardroom outline">
            <a:extLst>
              <a:ext uri="{FF2B5EF4-FFF2-40B4-BE49-F238E27FC236}">
                <a16:creationId xmlns:a16="http://schemas.microsoft.com/office/drawing/2014/main" id="{A53630B7-C6B1-2221-B4D3-0C5B05020B2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78807" y="2384577"/>
            <a:ext cx="609600" cy="609600"/>
          </a:xfrm>
          <a:prstGeom prst="rect">
            <a:avLst/>
          </a:prstGeom>
        </p:spPr>
      </p:pic>
      <p:sp>
        <p:nvSpPr>
          <p:cNvPr id="74" name="TextBox 73">
            <a:extLst>
              <a:ext uri="{FF2B5EF4-FFF2-40B4-BE49-F238E27FC236}">
                <a16:creationId xmlns:a16="http://schemas.microsoft.com/office/drawing/2014/main" id="{3A084AE3-D2C8-FAD1-2DB8-B7C577A3EE0F}"/>
              </a:ext>
            </a:extLst>
          </p:cNvPr>
          <p:cNvSpPr txBox="1"/>
          <p:nvPr/>
        </p:nvSpPr>
        <p:spPr>
          <a:xfrm>
            <a:off x="6567334" y="3929910"/>
            <a:ext cx="541984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00" cap="none" spc="0" normalizeH="0" baseline="0" noProof="0" dirty="0">
                <a:ln>
                  <a:noFill/>
                </a:ln>
                <a:solidFill>
                  <a:srgbClr val="009999"/>
                </a:solidFill>
                <a:effectLst/>
                <a:uLnTx/>
                <a:uFillTx/>
                <a:latin typeface="Aptos" panose="020B0004020202020204" pitchFamily="34" charset="0"/>
                <a:ea typeface="Roboto" panose="02000000000000000000" pitchFamily="2" charset="0"/>
                <a:cs typeface="Roboto" panose="02000000000000000000" pitchFamily="2" charset="0"/>
              </a:rPr>
              <a:t>Wage levels are below national levels, particularly along the coast and in rural pockets, and </a:t>
            </a:r>
            <a:r>
              <a:rPr kumimoji="0" lang="en-GB" sz="1600" b="0" i="0" u="none" strike="noStrike" kern="1200" cap="none" spc="0" normalizeH="0" baseline="0" noProof="0" dirty="0">
                <a:ln>
                  <a:noFill/>
                </a:ln>
                <a:solidFill>
                  <a:srgbClr val="009999"/>
                </a:solidFill>
                <a:effectLst/>
                <a:uLnTx/>
                <a:uFillTx/>
                <a:latin typeface="Aptos" panose="020B0004020202020204" pitchFamily="34" charset="0"/>
                <a:ea typeface="Roboto" panose="02000000000000000000" pitchFamily="2" charset="0"/>
                <a:cs typeface="Roboto" panose="02000000000000000000" pitchFamily="2" charset="0"/>
              </a:rPr>
              <a:t>a proportion of residents commute out of the area for jobs that are better paid</a:t>
            </a:r>
            <a:endParaRPr kumimoji="0" lang="en-GB" sz="1600" b="0" i="0" u="none" strike="noStrike" kern="100" cap="none" spc="0" normalizeH="0" baseline="0" noProof="0" dirty="0">
              <a:ln>
                <a:noFill/>
              </a:ln>
              <a:solidFill>
                <a:srgbClr val="009999"/>
              </a:solidFill>
              <a:effectLst/>
              <a:uLnTx/>
              <a:uFillTx/>
              <a:latin typeface="Aptos" panose="020B0004020202020204" pitchFamily="34" charset="0"/>
              <a:ea typeface="Roboto" panose="02000000000000000000" pitchFamily="2" charset="0"/>
              <a:cs typeface="Roboto" panose="02000000000000000000" pitchFamily="2" charset="0"/>
            </a:endParaRPr>
          </a:p>
        </p:txBody>
      </p:sp>
      <p:grpSp>
        <p:nvGrpSpPr>
          <p:cNvPr id="10" name="Group 9">
            <a:extLst>
              <a:ext uri="{FF2B5EF4-FFF2-40B4-BE49-F238E27FC236}">
                <a16:creationId xmlns:a16="http://schemas.microsoft.com/office/drawing/2014/main" id="{791FEF16-F720-D055-1370-C2970045F387}"/>
              </a:ext>
            </a:extLst>
          </p:cNvPr>
          <p:cNvGrpSpPr/>
          <p:nvPr/>
        </p:nvGrpSpPr>
        <p:grpSpPr>
          <a:xfrm>
            <a:off x="5995206" y="4149231"/>
            <a:ext cx="457200" cy="457200"/>
            <a:chOff x="5524500" y="2865120"/>
            <a:chExt cx="1158240" cy="1158240"/>
          </a:xfrm>
        </p:grpSpPr>
        <p:pic>
          <p:nvPicPr>
            <p:cNvPr id="12" name="Graphic 11" descr="Coins outline">
              <a:extLst>
                <a:ext uri="{FF2B5EF4-FFF2-40B4-BE49-F238E27FC236}">
                  <a16:creationId xmlns:a16="http://schemas.microsoft.com/office/drawing/2014/main" id="{10029EF7-EE71-F26D-68F8-39BED56239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38800" y="2971800"/>
              <a:ext cx="914400" cy="914400"/>
            </a:xfrm>
            <a:prstGeom prst="rect">
              <a:avLst/>
            </a:prstGeom>
          </p:spPr>
        </p:pic>
        <p:sp>
          <p:nvSpPr>
            <p:cNvPr id="13" name="Oval 12">
              <a:extLst>
                <a:ext uri="{FF2B5EF4-FFF2-40B4-BE49-F238E27FC236}">
                  <a16:creationId xmlns:a16="http://schemas.microsoft.com/office/drawing/2014/main" id="{70CC89E9-1069-934E-32F8-78FD26A4E98D}"/>
                </a:ext>
              </a:extLst>
            </p:cNvPr>
            <p:cNvSpPr/>
            <p:nvPr/>
          </p:nvSpPr>
          <p:spPr>
            <a:xfrm>
              <a:off x="5524500" y="2865120"/>
              <a:ext cx="1158240" cy="1158240"/>
            </a:xfrm>
            <a:prstGeom prst="ellipse">
              <a:avLst/>
            </a:prstGeom>
            <a:noFill/>
            <a:ln>
              <a:solidFill>
                <a:srgbClr val="004D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Plus Jakarta Sans"/>
                <a:ea typeface="+mn-ea"/>
                <a:cs typeface="+mn-cs"/>
              </a:endParaRPr>
            </a:p>
          </p:txBody>
        </p:sp>
      </p:grpSp>
      <p:sp>
        <p:nvSpPr>
          <p:cNvPr id="68" name="TextBox 67">
            <a:extLst>
              <a:ext uri="{FF2B5EF4-FFF2-40B4-BE49-F238E27FC236}">
                <a16:creationId xmlns:a16="http://schemas.microsoft.com/office/drawing/2014/main" id="{60E25122-18CF-4D56-A315-D91088CC2A52}"/>
              </a:ext>
            </a:extLst>
          </p:cNvPr>
          <p:cNvSpPr txBox="1"/>
          <p:nvPr/>
        </p:nvSpPr>
        <p:spPr>
          <a:xfrm>
            <a:off x="6575479" y="4895426"/>
            <a:ext cx="5459501" cy="132343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9999"/>
                </a:solidFill>
                <a:effectLst/>
                <a:uLnTx/>
                <a:uFillTx/>
                <a:latin typeface="Aptos" panose="020B0004020202020204" pitchFamily="34" charset="0"/>
                <a:ea typeface="Roboto" panose="02000000000000000000" pitchFamily="2" charset="0"/>
                <a:cs typeface="Roboto" panose="02000000000000000000" pitchFamily="2" charset="0"/>
              </a:rPr>
              <a:t>Constrained labour market - increasing rates of economic inactivity, ageing demographics and a decline in young people engaging in learning and work. E</a:t>
            </a:r>
            <a:r>
              <a:rPr kumimoji="0" lang="en-GB" sz="1600" b="0" i="0" u="none" strike="noStrike" kern="1200" cap="none" spc="0" normalizeH="0" baseline="0" noProof="0" dirty="0">
                <a:ln>
                  <a:noFill/>
                </a:ln>
                <a:solidFill>
                  <a:srgbClr val="009999"/>
                </a:solidFill>
                <a:effectLst/>
                <a:uLnTx/>
                <a:uFillTx/>
                <a:latin typeface="Aptos" panose="020B0004020202020204" pitchFamily="34" charset="0"/>
                <a:ea typeface="+mn-ea"/>
                <a:cs typeface="+mn-cs"/>
              </a:rPr>
              <a:t>conomic inactivity due to long-term sickness rose by 72.2% between 2019-2024 </a:t>
            </a:r>
            <a:endParaRPr kumimoji="0" lang="en-GB" sz="1600" b="0" i="0" u="none" strike="noStrike" kern="1200" cap="none" spc="0" normalizeH="0" baseline="0" noProof="0" dirty="0">
              <a:ln>
                <a:noFill/>
              </a:ln>
              <a:solidFill>
                <a:srgbClr val="009999"/>
              </a:solidFill>
              <a:effectLst/>
              <a:uLnTx/>
              <a:uFillTx/>
              <a:latin typeface="Aptos" panose="020B0004020202020204" pitchFamily="34" charset="0"/>
              <a:ea typeface="Roboto" panose="02000000000000000000" pitchFamily="2" charset="0"/>
              <a:cs typeface="Roboto" panose="02000000000000000000" pitchFamily="2" charset="0"/>
            </a:endParaRPr>
          </a:p>
        </p:txBody>
      </p:sp>
      <p:pic>
        <p:nvPicPr>
          <p:cNvPr id="16" name="Graphic 15" descr="Downward trend graph with solid fill">
            <a:extLst>
              <a:ext uri="{FF2B5EF4-FFF2-40B4-BE49-F238E27FC236}">
                <a16:creationId xmlns:a16="http://schemas.microsoft.com/office/drawing/2014/main" id="{63E30E22-B9A6-761C-BE7D-EA09F34D68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24579" y="3176404"/>
            <a:ext cx="609600" cy="609600"/>
          </a:xfrm>
          <a:prstGeom prst="rect">
            <a:avLst/>
          </a:prstGeom>
        </p:spPr>
      </p:pic>
      <p:sp>
        <p:nvSpPr>
          <p:cNvPr id="17" name="TextBox 16">
            <a:extLst>
              <a:ext uri="{FF2B5EF4-FFF2-40B4-BE49-F238E27FC236}">
                <a16:creationId xmlns:a16="http://schemas.microsoft.com/office/drawing/2014/main" id="{EF368F0F-33B1-7DCB-CF90-0F8BC266A3D8}"/>
              </a:ext>
            </a:extLst>
          </p:cNvPr>
          <p:cNvSpPr txBox="1"/>
          <p:nvPr/>
        </p:nvSpPr>
        <p:spPr>
          <a:xfrm>
            <a:off x="6575479" y="3060019"/>
            <a:ext cx="53555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9999"/>
                </a:solidFill>
                <a:effectLst/>
                <a:uLnTx/>
                <a:uFillTx/>
                <a:latin typeface="Aptos" panose="020B0004020202020204" pitchFamily="34" charset="0"/>
                <a:ea typeface="+mn-ea"/>
                <a:cs typeface="+mn-cs"/>
              </a:rPr>
              <a:t>Low unemployment and one of the strongest qualification profiles in the North conceals a  dominance of low-skilled, low paid industries. </a:t>
            </a:r>
          </a:p>
        </p:txBody>
      </p:sp>
      <p:sp>
        <p:nvSpPr>
          <p:cNvPr id="66" name="TextBox 65">
            <a:extLst>
              <a:ext uri="{FF2B5EF4-FFF2-40B4-BE49-F238E27FC236}">
                <a16:creationId xmlns:a16="http://schemas.microsoft.com/office/drawing/2014/main" id="{6ACA7139-8F7E-B48C-DDFB-C3F1B3A213A8}"/>
              </a:ext>
            </a:extLst>
          </p:cNvPr>
          <p:cNvSpPr txBox="1"/>
          <p:nvPr/>
        </p:nvSpPr>
        <p:spPr>
          <a:xfrm>
            <a:off x="6618537" y="6213651"/>
            <a:ext cx="533100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9999"/>
                </a:solidFill>
                <a:effectLst/>
                <a:uLnTx/>
                <a:uFillTx/>
                <a:latin typeface="Aptos" panose="020B0004020202020204" pitchFamily="34" charset="0"/>
                <a:ea typeface="Roboto" panose="02000000000000000000" pitchFamily="2" charset="0"/>
                <a:cs typeface="Roboto" panose="02000000000000000000" pitchFamily="2" charset="0"/>
              </a:rPr>
              <a:t>2/3 of employers have upskilling needs and 36% of employers have underutilised staff</a:t>
            </a:r>
          </a:p>
        </p:txBody>
      </p:sp>
      <p:grpSp>
        <p:nvGrpSpPr>
          <p:cNvPr id="56" name="Group 55">
            <a:extLst>
              <a:ext uri="{FF2B5EF4-FFF2-40B4-BE49-F238E27FC236}">
                <a16:creationId xmlns:a16="http://schemas.microsoft.com/office/drawing/2014/main" id="{25A520A9-39BD-CC71-017E-0CED101CD420}"/>
              </a:ext>
            </a:extLst>
          </p:cNvPr>
          <p:cNvGrpSpPr/>
          <p:nvPr/>
        </p:nvGrpSpPr>
        <p:grpSpPr>
          <a:xfrm>
            <a:off x="6019111" y="6241243"/>
            <a:ext cx="457200" cy="457200"/>
            <a:chOff x="472440" y="655320"/>
            <a:chExt cx="685800" cy="685800"/>
          </a:xfrm>
        </p:grpSpPr>
        <p:sp>
          <p:nvSpPr>
            <p:cNvPr id="60" name="Oval 59">
              <a:extLst>
                <a:ext uri="{FF2B5EF4-FFF2-40B4-BE49-F238E27FC236}">
                  <a16:creationId xmlns:a16="http://schemas.microsoft.com/office/drawing/2014/main" id="{9A3A8D0F-9175-BD92-F2F6-C32159B44D16}"/>
                </a:ext>
              </a:extLst>
            </p:cNvPr>
            <p:cNvSpPr/>
            <p:nvPr/>
          </p:nvSpPr>
          <p:spPr>
            <a:xfrm>
              <a:off x="472440" y="655320"/>
              <a:ext cx="685800" cy="685800"/>
            </a:xfrm>
            <a:prstGeom prst="ellipse">
              <a:avLst/>
            </a:prstGeom>
            <a:noFill/>
            <a:ln>
              <a:solidFill>
                <a:srgbClr val="004D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Plus Jakarta Sans"/>
                <a:ea typeface="+mn-ea"/>
                <a:cs typeface="+mn-cs"/>
              </a:endParaRPr>
            </a:p>
          </p:txBody>
        </p:sp>
        <p:pic>
          <p:nvPicPr>
            <p:cNvPr id="61" name="Graphic 60" descr="Lightbulb and gear with solid fill">
              <a:extLst>
                <a:ext uri="{FF2B5EF4-FFF2-40B4-BE49-F238E27FC236}">
                  <a16:creationId xmlns:a16="http://schemas.microsoft.com/office/drawing/2014/main" id="{44698B5D-21B9-665E-7644-87825FBDA6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2920" y="693420"/>
              <a:ext cx="609600" cy="609600"/>
            </a:xfrm>
            <a:prstGeom prst="rect">
              <a:avLst/>
            </a:prstGeom>
          </p:spPr>
        </p:pic>
      </p:grpSp>
      <p:pic>
        <p:nvPicPr>
          <p:cNvPr id="19" name="Graphic 18" descr="Management outline">
            <a:extLst>
              <a:ext uri="{FF2B5EF4-FFF2-40B4-BE49-F238E27FC236}">
                <a16:creationId xmlns:a16="http://schemas.microsoft.com/office/drawing/2014/main" id="{9EA19FCA-5EB5-E510-1F8C-93E352B1B2B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900267" y="5098765"/>
            <a:ext cx="609600" cy="609600"/>
          </a:xfrm>
          <a:prstGeom prst="rect">
            <a:avLst/>
          </a:prstGeom>
        </p:spPr>
      </p:pic>
      <p:sp>
        <p:nvSpPr>
          <p:cNvPr id="20" name="TextBox 19">
            <a:extLst>
              <a:ext uri="{FF2B5EF4-FFF2-40B4-BE49-F238E27FC236}">
                <a16:creationId xmlns:a16="http://schemas.microsoft.com/office/drawing/2014/main" id="{61DFB9FE-1FB2-D09F-A668-3BDE17A1C6CF}"/>
              </a:ext>
            </a:extLst>
          </p:cNvPr>
          <p:cNvSpPr txBox="1"/>
          <p:nvPr/>
        </p:nvSpPr>
        <p:spPr>
          <a:xfrm>
            <a:off x="-15539" y="-22909"/>
            <a:ext cx="12192000" cy="2267224"/>
          </a:xfrm>
          <a:prstGeom prst="rect">
            <a:avLst/>
          </a:prstGeom>
          <a:solidFill>
            <a:srgbClr val="009999"/>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York &amp; North Yorkshire – Snapshot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prstClr val="white"/>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a:t>
            </a:r>
            <a:r>
              <a:rPr kumimoji="0" lang="en-GB" sz="2133"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a:t>
            </a:r>
            <a:endParaRPr kumimoji="0" lang="en-GB" sz="1200" b="0" i="0" u="none" strike="noStrike" kern="1200" cap="none" spc="0" normalizeH="0" baseline="0" noProof="0" dirty="0">
              <a:ln>
                <a:noFill/>
              </a:ln>
              <a:solidFill>
                <a:prstClr val="black"/>
              </a:solidFill>
              <a:effectLst/>
              <a:uLnTx/>
              <a:uFillTx/>
              <a:latin typeface="Plus Jakarta Sans"/>
              <a:ea typeface="+mn-ea"/>
              <a:cs typeface="+mn-cs"/>
            </a:endParaRPr>
          </a:p>
        </p:txBody>
      </p:sp>
      <p:sp>
        <p:nvSpPr>
          <p:cNvPr id="2" name="TextBox 1">
            <a:extLst>
              <a:ext uri="{FF2B5EF4-FFF2-40B4-BE49-F238E27FC236}">
                <a16:creationId xmlns:a16="http://schemas.microsoft.com/office/drawing/2014/main" id="{A5F6C7AA-5121-0FC8-C3B6-5388B0A1315A}"/>
              </a:ext>
            </a:extLst>
          </p:cNvPr>
          <p:cNvSpPr txBox="1"/>
          <p:nvPr/>
        </p:nvSpPr>
        <p:spPr>
          <a:xfrm>
            <a:off x="115919" y="660652"/>
            <a:ext cx="244824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£28bn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Economy and home to York one of the highest performing cities in UK outside of London 	</a:t>
            </a: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p:txBody>
      </p:sp>
      <p:sp>
        <p:nvSpPr>
          <p:cNvPr id="4" name="TextBox 3">
            <a:extLst>
              <a:ext uri="{FF2B5EF4-FFF2-40B4-BE49-F238E27FC236}">
                <a16:creationId xmlns:a16="http://schemas.microsoft.com/office/drawing/2014/main" id="{220A41D3-5F9F-5059-F806-A5E6AE5B1A56}"/>
              </a:ext>
            </a:extLst>
          </p:cNvPr>
          <p:cNvSpPr txBox="1"/>
          <p:nvPr/>
        </p:nvSpPr>
        <p:spPr>
          <a:xfrm>
            <a:off x="2936240" y="668622"/>
            <a:ext cx="2502349"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 </a:t>
            </a:r>
            <a:r>
              <a:rPr kumimoji="0" lang="en-GB" sz="1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of the most skilled and productive  economies in the North 	</a:t>
            </a: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p:txBody>
      </p:sp>
      <p:sp>
        <p:nvSpPr>
          <p:cNvPr id="6" name="TextBox 5">
            <a:extLst>
              <a:ext uri="{FF2B5EF4-FFF2-40B4-BE49-F238E27FC236}">
                <a16:creationId xmlns:a16="http://schemas.microsoft.com/office/drawing/2014/main" id="{B2A02CC8-F935-44CB-C197-27CCAC068563}"/>
              </a:ext>
            </a:extLst>
          </p:cNvPr>
          <p:cNvSpPr txBox="1"/>
          <p:nvPr/>
        </p:nvSpPr>
        <p:spPr>
          <a:xfrm>
            <a:off x="5718288" y="625078"/>
            <a:ext cx="4000640" cy="184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3214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Square miles – one of largest Combined Authorities covering  urban, rural and coastal communities with a population of nearly 830,000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p:txBody>
      </p:sp>
      <p:sp>
        <p:nvSpPr>
          <p:cNvPr id="7" name="TextBox 6">
            <a:extLst>
              <a:ext uri="{FF2B5EF4-FFF2-40B4-BE49-F238E27FC236}">
                <a16:creationId xmlns:a16="http://schemas.microsoft.com/office/drawing/2014/main" id="{D9FD9C73-6FE3-4109-6A1A-2516B613D6EF}"/>
              </a:ext>
            </a:extLst>
          </p:cNvPr>
          <p:cNvSpPr txBox="1"/>
          <p:nvPr/>
        </p:nvSpPr>
        <p:spPr>
          <a:xfrm>
            <a:off x="9816902" y="592449"/>
            <a:ext cx="251355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3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ptos" panose="020B0004020202020204" pitchFamily="34" charset="0"/>
                <a:ea typeface="+mn-ea"/>
                <a:cs typeface="+mn-cs"/>
              </a:rPr>
              <a:t>Universities and a world class science    and innovation base	</a:t>
            </a:r>
            <a:endParaRPr kumimoji="0" lang="en-GB" sz="1800" b="0" i="0" u="none" strike="noStrike" kern="1200" cap="none" spc="0" normalizeH="0" baseline="0" noProof="0" dirty="0">
              <a:ln>
                <a:noFill/>
              </a:ln>
              <a:solidFill>
                <a:prstClr val="white"/>
              </a:solidFill>
              <a:effectLst/>
              <a:uLnTx/>
              <a:uFillTx/>
              <a:latin typeface="Plus Jakarta Sans"/>
              <a:ea typeface="+mn-ea"/>
              <a:cs typeface="+mn-cs"/>
            </a:endParaRPr>
          </a:p>
        </p:txBody>
      </p:sp>
    </p:spTree>
    <p:extLst>
      <p:ext uri="{BB962C8B-B14F-4D97-AF65-F5344CB8AC3E}">
        <p14:creationId xmlns:p14="http://schemas.microsoft.com/office/powerpoint/2010/main" val="2533073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a:extLst>
              <a:ext uri="{FF2B5EF4-FFF2-40B4-BE49-F238E27FC236}">
                <a16:creationId xmlns:a16="http://schemas.microsoft.com/office/drawing/2014/main" id="{46107F5B-1408-0DC0-0EE2-09A279B9AE5D}"/>
              </a:ext>
            </a:extLst>
          </p:cNvPr>
          <p:cNvGraphicFramePr>
            <a:graphicFrameLocks noGrp="1"/>
          </p:cNvGraphicFramePr>
          <p:nvPr>
            <p:extLst>
              <p:ext uri="{D42A27DB-BD31-4B8C-83A1-F6EECF244321}">
                <p14:modId xmlns:p14="http://schemas.microsoft.com/office/powerpoint/2010/main" val="1960004290"/>
              </p:ext>
            </p:extLst>
          </p:nvPr>
        </p:nvGraphicFramePr>
        <p:xfrm>
          <a:off x="0" y="1"/>
          <a:ext cx="5791200" cy="6871118"/>
        </p:xfrm>
        <a:graphic>
          <a:graphicData uri="http://schemas.openxmlformats.org/drawingml/2006/table">
            <a:tbl>
              <a:tblPr firstRow="1" firstCol="1" bandRow="1">
                <a:tableStyleId>{5C22544A-7EE6-4342-B048-85BDC9FD1C3A}</a:tableStyleId>
              </a:tblPr>
              <a:tblGrid>
                <a:gridCol w="632582">
                  <a:extLst>
                    <a:ext uri="{9D8B030D-6E8A-4147-A177-3AD203B41FA5}">
                      <a16:colId xmlns:a16="http://schemas.microsoft.com/office/drawing/2014/main" val="478010759"/>
                    </a:ext>
                  </a:extLst>
                </a:gridCol>
                <a:gridCol w="5158618">
                  <a:extLst>
                    <a:ext uri="{9D8B030D-6E8A-4147-A177-3AD203B41FA5}">
                      <a16:colId xmlns:a16="http://schemas.microsoft.com/office/drawing/2014/main" val="1035019189"/>
                    </a:ext>
                  </a:extLst>
                </a:gridCol>
              </a:tblGrid>
              <a:tr h="1076099">
                <a:tc gridSpan="2">
                  <a:txBody>
                    <a:bodyPr/>
                    <a:lstStyle/>
                    <a:p>
                      <a:pPr algn="ctr">
                        <a:lnSpc>
                          <a:spcPct val="115000"/>
                        </a:lnSpc>
                        <a:spcAft>
                          <a:spcPts val="800"/>
                        </a:spcAft>
                        <a:buNone/>
                      </a:pPr>
                      <a:r>
                        <a:rPr lang="en-GB" sz="1200" kern="100" dirty="0">
                          <a:effectLst/>
                        </a:rPr>
                        <a:t>Get York &amp; North Yorkshire Working Event Programme</a:t>
                      </a:r>
                    </a:p>
                    <a:p>
                      <a:pPr algn="ctr">
                        <a:lnSpc>
                          <a:spcPct val="115000"/>
                        </a:lnSpc>
                        <a:spcAft>
                          <a:spcPts val="800"/>
                        </a:spcAft>
                        <a:buNone/>
                      </a:pPr>
                      <a:r>
                        <a:rPr lang="en-GB" sz="1000" kern="100" dirty="0">
                          <a:effectLst/>
                        </a:rPr>
                        <a:t>Hosted by York and North Yorkshire Combined Authority, the event will launch the Get York and North Yorkshire Working Plan and will be the first meeting of our Good Work, Health and Skills Forum</a:t>
                      </a:r>
                    </a:p>
                    <a:p>
                      <a:pPr algn="ctr">
                        <a:lnSpc>
                          <a:spcPct val="115000"/>
                        </a:lnSpc>
                        <a:spcAft>
                          <a:spcPts val="800"/>
                        </a:spcAft>
                        <a:buNone/>
                      </a:pPr>
                      <a:r>
                        <a:rPr lang="en-GB" sz="900" kern="100" dirty="0">
                          <a:effectLst/>
                        </a:rPr>
                        <a:t>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272" marR="49272" marT="0" marB="0">
                    <a:solidFill>
                      <a:srgbClr val="03787C"/>
                    </a:solidFill>
                  </a:tcPr>
                </a:tc>
                <a:tc hMerge="1">
                  <a:txBody>
                    <a:bodyPr/>
                    <a:lstStyle/>
                    <a:p>
                      <a:endParaRPr lang="en-GB"/>
                    </a:p>
                  </a:txBody>
                  <a:tcPr/>
                </a:tc>
                <a:extLst>
                  <a:ext uri="{0D108BD9-81ED-4DB2-BD59-A6C34878D82A}">
                    <a16:rowId xmlns:a16="http://schemas.microsoft.com/office/drawing/2014/main" val="1453511837"/>
                  </a:ext>
                </a:extLst>
              </a:tr>
              <a:tr h="641697">
                <a:tc>
                  <a:txBody>
                    <a:bodyPr/>
                    <a:lstStyle/>
                    <a:p>
                      <a:pPr algn="l">
                        <a:lnSpc>
                          <a:spcPct val="115000"/>
                        </a:lnSpc>
                        <a:spcAft>
                          <a:spcPts val="800"/>
                        </a:spcAft>
                        <a:buNone/>
                      </a:pPr>
                      <a:r>
                        <a:rPr lang="en-GB" sz="1050" kern="100" dirty="0">
                          <a:effectLst/>
                        </a:rPr>
                        <a:t>9:30-10:00am</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272" marR="49272" marT="0" marB="0">
                    <a:solidFill>
                      <a:srgbClr val="03787C"/>
                    </a:solidFill>
                  </a:tcPr>
                </a:tc>
                <a:tc>
                  <a:txBody>
                    <a:bodyPr/>
                    <a:lstStyle/>
                    <a:p>
                      <a:pPr algn="l">
                        <a:lnSpc>
                          <a:spcPct val="115000"/>
                        </a:lnSpc>
                        <a:spcAft>
                          <a:spcPts val="800"/>
                        </a:spcAft>
                        <a:buNone/>
                      </a:pPr>
                      <a:r>
                        <a:rPr lang="en-GB" sz="1400" kern="100" dirty="0">
                          <a:effectLst/>
                        </a:rPr>
                        <a:t>Registration</a:t>
                      </a:r>
                    </a:p>
                    <a:p>
                      <a:pPr algn="l">
                        <a:lnSpc>
                          <a:spcPct val="115000"/>
                        </a:lnSpc>
                        <a:spcAft>
                          <a:spcPts val="800"/>
                        </a:spcAft>
                        <a:buNone/>
                      </a:pPr>
                      <a:r>
                        <a:rPr lang="en-GB" sz="800" kern="100" dirty="0">
                          <a:effectLst/>
                        </a:rPr>
                        <a:t>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272" marR="49272" marT="0" marB="0">
                    <a:solidFill>
                      <a:srgbClr val="34C68A"/>
                    </a:solidFill>
                  </a:tcPr>
                </a:tc>
                <a:extLst>
                  <a:ext uri="{0D108BD9-81ED-4DB2-BD59-A6C34878D82A}">
                    <a16:rowId xmlns:a16="http://schemas.microsoft.com/office/drawing/2014/main" val="3073320754"/>
                  </a:ext>
                </a:extLst>
              </a:tr>
              <a:tr h="922261">
                <a:tc>
                  <a:txBody>
                    <a:bodyPr/>
                    <a:lstStyle/>
                    <a:p>
                      <a:pPr algn="l">
                        <a:lnSpc>
                          <a:spcPct val="115000"/>
                        </a:lnSpc>
                        <a:spcAft>
                          <a:spcPts val="800"/>
                        </a:spcAft>
                        <a:buNone/>
                      </a:pPr>
                      <a:r>
                        <a:rPr lang="en-GB" sz="1050" kern="100" dirty="0">
                          <a:effectLst/>
                        </a:rPr>
                        <a:t>10:00-10:10am</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272" marR="49272" marT="0" marB="0">
                    <a:solidFill>
                      <a:srgbClr val="03787C"/>
                    </a:solidFill>
                  </a:tcPr>
                </a:tc>
                <a:tc>
                  <a:txBody>
                    <a:bodyPr/>
                    <a:lstStyle/>
                    <a:p>
                      <a:pPr algn="l">
                        <a:lnSpc>
                          <a:spcPct val="115000"/>
                        </a:lnSpc>
                        <a:spcAft>
                          <a:spcPts val="800"/>
                        </a:spcAft>
                        <a:buNone/>
                      </a:pPr>
                      <a:r>
                        <a:rPr lang="en-GB" sz="800" kern="100" dirty="0">
                          <a:effectLst/>
                        </a:rPr>
                        <a:t> </a:t>
                      </a:r>
                      <a:r>
                        <a:rPr lang="en-GB" sz="1100" kern="100" dirty="0">
                          <a:effectLst/>
                        </a:rPr>
                        <a:t>Welcome</a:t>
                      </a:r>
                    </a:p>
                    <a:p>
                      <a:pPr algn="l">
                        <a:lnSpc>
                          <a:spcPct val="115000"/>
                        </a:lnSpc>
                        <a:spcAft>
                          <a:spcPts val="800"/>
                        </a:spcAft>
                        <a:buNone/>
                      </a:pPr>
                      <a:r>
                        <a:rPr lang="en-GB" sz="1100" kern="100" dirty="0">
                          <a:effectLst/>
                        </a:rPr>
                        <a:t>Leigh Mills, Head of Skills, Education &amp; Employment, York &amp; North Yorkshire Combined Authority (YNYCA)</a:t>
                      </a:r>
                    </a:p>
                    <a:p>
                      <a:pPr algn="l">
                        <a:lnSpc>
                          <a:spcPct val="115000"/>
                        </a:lnSpc>
                        <a:spcAft>
                          <a:spcPts val="800"/>
                        </a:spcAft>
                        <a:buNone/>
                      </a:pPr>
                      <a:r>
                        <a:rPr lang="en-GB" sz="800" kern="100" dirty="0">
                          <a:effectLst/>
                        </a:rPr>
                        <a:t>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272" marR="49272" marT="0" marB="0">
                    <a:solidFill>
                      <a:schemeClr val="bg1"/>
                    </a:solidFill>
                  </a:tcPr>
                </a:tc>
                <a:extLst>
                  <a:ext uri="{0D108BD9-81ED-4DB2-BD59-A6C34878D82A}">
                    <a16:rowId xmlns:a16="http://schemas.microsoft.com/office/drawing/2014/main" val="3895662580"/>
                  </a:ext>
                </a:extLst>
              </a:tr>
              <a:tr h="625552">
                <a:tc>
                  <a:txBody>
                    <a:bodyPr/>
                    <a:lstStyle/>
                    <a:p>
                      <a:pPr algn="l">
                        <a:lnSpc>
                          <a:spcPct val="115000"/>
                        </a:lnSpc>
                        <a:spcAft>
                          <a:spcPts val="800"/>
                        </a:spcAft>
                        <a:buNone/>
                      </a:pPr>
                      <a:r>
                        <a:rPr lang="en-GB" sz="1050" kern="100" dirty="0">
                          <a:effectLst/>
                        </a:rPr>
                        <a:t>10:10-10:45am</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272" marR="49272" marT="0" marB="0">
                    <a:solidFill>
                      <a:srgbClr val="03787C"/>
                    </a:solidFill>
                  </a:tcPr>
                </a:tc>
                <a:tc>
                  <a:txBody>
                    <a:bodyPr/>
                    <a:lstStyle/>
                    <a:p>
                      <a:pPr algn="l">
                        <a:lnSpc>
                          <a:spcPct val="115000"/>
                        </a:lnSpc>
                        <a:spcAft>
                          <a:spcPts val="800"/>
                        </a:spcAft>
                        <a:buNone/>
                      </a:pPr>
                      <a:r>
                        <a:rPr lang="en-GB" sz="1400" kern="100" dirty="0">
                          <a:effectLst/>
                        </a:rPr>
                        <a:t>Speakers</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272" marR="49272" marT="0" marB="0">
                    <a:solidFill>
                      <a:srgbClr val="34C68A"/>
                    </a:solidFill>
                  </a:tcPr>
                </a:tc>
                <a:extLst>
                  <a:ext uri="{0D108BD9-81ED-4DB2-BD59-A6C34878D82A}">
                    <a16:rowId xmlns:a16="http://schemas.microsoft.com/office/drawing/2014/main" val="112936641"/>
                  </a:ext>
                </a:extLst>
              </a:tr>
              <a:tr h="1310958">
                <a:tc>
                  <a:txBody>
                    <a:bodyPr/>
                    <a:lstStyle/>
                    <a:p>
                      <a:pPr algn="l">
                        <a:lnSpc>
                          <a:spcPct val="115000"/>
                        </a:lnSpc>
                        <a:spcAft>
                          <a:spcPts val="800"/>
                        </a:spcAft>
                        <a:buNone/>
                      </a:pPr>
                      <a:r>
                        <a:rPr lang="en-GB" sz="1050" kern="100" dirty="0">
                          <a:effectLst/>
                        </a:rPr>
                        <a:t> </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272" marR="49272" marT="0" marB="0">
                    <a:solidFill>
                      <a:srgbClr val="03787C"/>
                    </a:solidFill>
                  </a:tcPr>
                </a:tc>
                <a:tc>
                  <a:txBody>
                    <a:bodyPr/>
                    <a:lstStyle/>
                    <a:p>
                      <a:pPr algn="l">
                        <a:lnSpc>
                          <a:spcPct val="115000"/>
                        </a:lnSpc>
                        <a:spcAft>
                          <a:spcPts val="800"/>
                        </a:spcAft>
                        <a:buNone/>
                      </a:pPr>
                      <a:r>
                        <a:rPr lang="en-GB" sz="800" kern="100" dirty="0">
                          <a:effectLst/>
                        </a:rPr>
                        <a:t> </a:t>
                      </a:r>
                      <a:r>
                        <a:rPr lang="en-GB" sz="1100" kern="100" dirty="0">
                          <a:effectLst/>
                        </a:rPr>
                        <a:t>Lynsey Ellis, Head of Employer and Strategic Partnerships – Yorkshire &amp; Lincolnshire:  Get Britain Working Priorities and Local Delivery</a:t>
                      </a:r>
                    </a:p>
                    <a:p>
                      <a:pPr algn="l">
                        <a:lnSpc>
                          <a:spcPct val="115000"/>
                        </a:lnSpc>
                        <a:spcAft>
                          <a:spcPts val="800"/>
                        </a:spcAft>
                        <a:buNone/>
                      </a:pPr>
                      <a:r>
                        <a:rPr lang="en-GB" sz="1100" kern="100" dirty="0">
                          <a:effectLst/>
                        </a:rPr>
                        <a:t>Tracy Watts, Skills &amp; Employability Manager, YNYCA: Overview of the Get York &amp; North Yorkshire Working Plan and the York &amp; North Yorkshire Good Work, Health &amp; Skills Forum</a:t>
                      </a:r>
                    </a:p>
                    <a:p>
                      <a:pPr algn="l">
                        <a:lnSpc>
                          <a:spcPct val="115000"/>
                        </a:lnSpc>
                        <a:spcAft>
                          <a:spcPts val="800"/>
                        </a:spcAft>
                        <a:buNone/>
                      </a:pPr>
                      <a:r>
                        <a:rPr lang="en-GB" sz="800" kern="100" dirty="0">
                          <a:effectLst/>
                        </a:rPr>
                        <a:t>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272" marR="49272" marT="0" marB="0">
                    <a:solidFill>
                      <a:schemeClr val="bg1"/>
                    </a:solidFill>
                  </a:tcPr>
                </a:tc>
                <a:extLst>
                  <a:ext uri="{0D108BD9-81ED-4DB2-BD59-A6C34878D82A}">
                    <a16:rowId xmlns:a16="http://schemas.microsoft.com/office/drawing/2014/main" val="2392553015"/>
                  </a:ext>
                </a:extLst>
              </a:tr>
              <a:tr h="625552">
                <a:tc>
                  <a:txBody>
                    <a:bodyPr/>
                    <a:lstStyle/>
                    <a:p>
                      <a:pPr algn="l">
                        <a:lnSpc>
                          <a:spcPct val="115000"/>
                        </a:lnSpc>
                        <a:spcAft>
                          <a:spcPts val="800"/>
                        </a:spcAft>
                        <a:buNone/>
                      </a:pPr>
                      <a:r>
                        <a:rPr lang="en-GB" sz="1050" kern="100" dirty="0">
                          <a:effectLst/>
                        </a:rPr>
                        <a:t>10.45-11.25am</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272" marR="49272" marT="0" marB="0">
                    <a:solidFill>
                      <a:srgbClr val="03787C"/>
                    </a:solidFill>
                  </a:tcPr>
                </a:tc>
                <a:tc>
                  <a:txBody>
                    <a:bodyPr/>
                    <a:lstStyle/>
                    <a:p>
                      <a:pPr algn="l">
                        <a:lnSpc>
                          <a:spcPct val="115000"/>
                        </a:lnSpc>
                        <a:spcAft>
                          <a:spcPts val="800"/>
                        </a:spcAft>
                        <a:buNone/>
                      </a:pPr>
                      <a:r>
                        <a:rPr lang="en-GB" sz="1400" kern="100" dirty="0">
                          <a:effectLst/>
                        </a:rPr>
                        <a:t>Trailblazer Project Showcase 1</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272" marR="49272" marT="0" marB="0">
                    <a:solidFill>
                      <a:srgbClr val="34C68A"/>
                    </a:solidFill>
                  </a:tcPr>
                </a:tc>
                <a:extLst>
                  <a:ext uri="{0D108BD9-81ED-4DB2-BD59-A6C34878D82A}">
                    <a16:rowId xmlns:a16="http://schemas.microsoft.com/office/drawing/2014/main" val="3326065106"/>
                  </a:ext>
                </a:extLst>
              </a:tr>
              <a:tr h="1014185">
                <a:tc>
                  <a:txBody>
                    <a:bodyPr/>
                    <a:lstStyle/>
                    <a:p>
                      <a:pPr algn="l">
                        <a:lnSpc>
                          <a:spcPct val="115000"/>
                        </a:lnSpc>
                        <a:spcAft>
                          <a:spcPts val="800"/>
                        </a:spcAft>
                        <a:buNone/>
                      </a:pPr>
                      <a:r>
                        <a:rPr lang="en-GB" sz="1050" kern="100" dirty="0">
                          <a:effectLst/>
                        </a:rPr>
                        <a:t> </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272" marR="49272" marT="0" marB="0">
                    <a:solidFill>
                      <a:srgbClr val="03787C"/>
                    </a:solidFill>
                  </a:tcPr>
                </a:tc>
                <a:tc>
                  <a:txBody>
                    <a:bodyPr/>
                    <a:lstStyle/>
                    <a:p>
                      <a:pPr algn="l">
                        <a:lnSpc>
                          <a:spcPct val="115000"/>
                        </a:lnSpc>
                        <a:spcAft>
                          <a:spcPts val="800"/>
                        </a:spcAft>
                        <a:buNone/>
                      </a:pPr>
                      <a:r>
                        <a:rPr lang="en-GB" sz="1100" kern="100" dirty="0">
                          <a:effectLst/>
                        </a:rPr>
                        <a:t>Engaging and Supporting individuals and employers</a:t>
                      </a:r>
                    </a:p>
                    <a:p>
                      <a:pPr marL="342900" lvl="0" indent="-342900" algn="l">
                        <a:lnSpc>
                          <a:spcPct val="115000"/>
                        </a:lnSpc>
                        <a:buFont typeface="Symbol" panose="05050102010706020507" pitchFamily="18" charset="2"/>
                        <a:buChar char=""/>
                      </a:pPr>
                      <a:r>
                        <a:rPr lang="en-GB" sz="1100" kern="100" dirty="0">
                          <a:effectLst/>
                        </a:rPr>
                        <a:t>Rise2Thrive Programme: Better Connect</a:t>
                      </a:r>
                    </a:p>
                    <a:p>
                      <a:pPr marL="342900" lvl="0" indent="-342900" algn="l">
                        <a:lnSpc>
                          <a:spcPct val="115000"/>
                        </a:lnSpc>
                        <a:buFont typeface="Symbol" panose="05050102010706020507" pitchFamily="18" charset="2"/>
                        <a:buChar char=""/>
                      </a:pPr>
                      <a:r>
                        <a:rPr lang="en-GB" sz="1100" kern="100" dirty="0">
                          <a:effectLst/>
                        </a:rPr>
                        <a:t>Work and Skills Interchange and Employer Support Programme: YNYCA </a:t>
                      </a:r>
                    </a:p>
                    <a:p>
                      <a:pPr marL="457200" algn="l">
                        <a:lnSpc>
                          <a:spcPct val="115000"/>
                        </a:lnSpc>
                        <a:spcAft>
                          <a:spcPts val="800"/>
                        </a:spcAft>
                        <a:buNone/>
                      </a:pPr>
                      <a:r>
                        <a:rPr lang="en-GB" sz="800" kern="100" dirty="0">
                          <a:effectLst/>
                        </a:rPr>
                        <a:t>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272" marR="49272" marT="0" marB="0">
                    <a:solidFill>
                      <a:schemeClr val="bg1"/>
                    </a:solidFill>
                  </a:tcPr>
                </a:tc>
                <a:extLst>
                  <a:ext uri="{0D108BD9-81ED-4DB2-BD59-A6C34878D82A}">
                    <a16:rowId xmlns:a16="http://schemas.microsoft.com/office/drawing/2014/main" val="954752001"/>
                  </a:ext>
                </a:extLst>
              </a:tr>
              <a:tr h="641697">
                <a:tc>
                  <a:txBody>
                    <a:bodyPr/>
                    <a:lstStyle/>
                    <a:p>
                      <a:pPr algn="l">
                        <a:lnSpc>
                          <a:spcPct val="115000"/>
                        </a:lnSpc>
                        <a:spcAft>
                          <a:spcPts val="800"/>
                        </a:spcAft>
                        <a:buNone/>
                      </a:pPr>
                      <a:r>
                        <a:rPr lang="en-GB" sz="1050" kern="100" dirty="0">
                          <a:effectLst/>
                        </a:rPr>
                        <a:t>11.25-11.40am</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272" marR="49272" marT="0" marB="0">
                    <a:solidFill>
                      <a:srgbClr val="03787C"/>
                    </a:solidFill>
                  </a:tcPr>
                </a:tc>
                <a:tc>
                  <a:txBody>
                    <a:bodyPr/>
                    <a:lstStyle/>
                    <a:p>
                      <a:pPr algn="l">
                        <a:lnSpc>
                          <a:spcPct val="115000"/>
                        </a:lnSpc>
                        <a:spcAft>
                          <a:spcPts val="800"/>
                        </a:spcAft>
                        <a:buNone/>
                      </a:pPr>
                      <a:r>
                        <a:rPr lang="en-GB" sz="1400" kern="100" dirty="0">
                          <a:effectLst/>
                        </a:rPr>
                        <a:t>Comfort Break</a:t>
                      </a:r>
                    </a:p>
                    <a:p>
                      <a:pPr algn="l">
                        <a:lnSpc>
                          <a:spcPct val="115000"/>
                        </a:lnSpc>
                        <a:spcAft>
                          <a:spcPts val="800"/>
                        </a:spcAft>
                        <a:buNone/>
                      </a:pPr>
                      <a:r>
                        <a:rPr lang="en-GB" sz="800" kern="100" dirty="0">
                          <a:effectLst/>
                        </a:rPr>
                        <a:t>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272" marR="49272" marT="0" marB="0">
                    <a:solidFill>
                      <a:srgbClr val="34C68A"/>
                    </a:solidFill>
                  </a:tcPr>
                </a:tc>
                <a:extLst>
                  <a:ext uri="{0D108BD9-81ED-4DB2-BD59-A6C34878D82A}">
                    <a16:rowId xmlns:a16="http://schemas.microsoft.com/office/drawing/2014/main" val="2317403666"/>
                  </a:ext>
                </a:extLst>
              </a:tr>
            </a:tbl>
          </a:graphicData>
        </a:graphic>
      </p:graphicFrame>
      <p:graphicFrame>
        <p:nvGraphicFramePr>
          <p:cNvPr id="15" name="Table 14">
            <a:extLst>
              <a:ext uri="{FF2B5EF4-FFF2-40B4-BE49-F238E27FC236}">
                <a16:creationId xmlns:a16="http://schemas.microsoft.com/office/drawing/2014/main" id="{E3667092-446C-225D-1C26-5DC4F48E8376}"/>
              </a:ext>
            </a:extLst>
          </p:cNvPr>
          <p:cNvGraphicFramePr>
            <a:graphicFrameLocks noGrp="1"/>
          </p:cNvGraphicFramePr>
          <p:nvPr>
            <p:extLst>
              <p:ext uri="{D42A27DB-BD31-4B8C-83A1-F6EECF244321}">
                <p14:modId xmlns:p14="http://schemas.microsoft.com/office/powerpoint/2010/main" val="1354729669"/>
              </p:ext>
            </p:extLst>
          </p:nvPr>
        </p:nvGraphicFramePr>
        <p:xfrm>
          <a:off x="5791200" y="0"/>
          <a:ext cx="6400800" cy="6867805"/>
        </p:xfrm>
        <a:graphic>
          <a:graphicData uri="http://schemas.openxmlformats.org/drawingml/2006/table">
            <a:tbl>
              <a:tblPr firstRow="1" firstCol="1" bandRow="1">
                <a:tableStyleId>{5C22544A-7EE6-4342-B048-85BDC9FD1C3A}</a:tableStyleId>
              </a:tblPr>
              <a:tblGrid>
                <a:gridCol w="699169">
                  <a:extLst>
                    <a:ext uri="{9D8B030D-6E8A-4147-A177-3AD203B41FA5}">
                      <a16:colId xmlns:a16="http://schemas.microsoft.com/office/drawing/2014/main" val="2220312649"/>
                    </a:ext>
                  </a:extLst>
                </a:gridCol>
                <a:gridCol w="5701631">
                  <a:extLst>
                    <a:ext uri="{9D8B030D-6E8A-4147-A177-3AD203B41FA5}">
                      <a16:colId xmlns:a16="http://schemas.microsoft.com/office/drawing/2014/main" val="1888533091"/>
                    </a:ext>
                  </a:extLst>
                </a:gridCol>
              </a:tblGrid>
              <a:tr h="415939">
                <a:tc>
                  <a:txBody>
                    <a:bodyPr/>
                    <a:lstStyle/>
                    <a:p>
                      <a:pPr algn="l">
                        <a:lnSpc>
                          <a:spcPct val="115000"/>
                        </a:lnSpc>
                        <a:spcAft>
                          <a:spcPts val="800"/>
                        </a:spcAft>
                        <a:buNone/>
                      </a:pPr>
                      <a:r>
                        <a:rPr lang="en-GB" sz="1050" kern="100">
                          <a:effectLst/>
                        </a:rPr>
                        <a:t>11:40-12:20pm</a:t>
                      </a: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rgbClr val="03787C"/>
                    </a:solidFill>
                  </a:tcPr>
                </a:tc>
                <a:tc>
                  <a:txBody>
                    <a:bodyPr/>
                    <a:lstStyle/>
                    <a:p>
                      <a:pPr algn="l">
                        <a:lnSpc>
                          <a:spcPct val="115000"/>
                        </a:lnSpc>
                        <a:spcAft>
                          <a:spcPts val="800"/>
                        </a:spcAft>
                        <a:buNone/>
                      </a:pPr>
                      <a:r>
                        <a:rPr lang="en-GB" sz="1400" kern="100" dirty="0">
                          <a:effectLst/>
                        </a:rPr>
                        <a:t>Trailblazer Project Showcase 2</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rgbClr val="34C68A"/>
                    </a:solidFill>
                  </a:tcPr>
                </a:tc>
                <a:extLst>
                  <a:ext uri="{0D108BD9-81ED-4DB2-BD59-A6C34878D82A}">
                    <a16:rowId xmlns:a16="http://schemas.microsoft.com/office/drawing/2014/main" val="3420680582"/>
                  </a:ext>
                </a:extLst>
              </a:tr>
              <a:tr h="1151437">
                <a:tc>
                  <a:txBody>
                    <a:bodyPr/>
                    <a:lstStyle/>
                    <a:p>
                      <a:pPr algn="l">
                        <a:lnSpc>
                          <a:spcPct val="115000"/>
                        </a:lnSpc>
                        <a:spcAft>
                          <a:spcPts val="800"/>
                        </a:spcAft>
                        <a:buNone/>
                      </a:pPr>
                      <a:r>
                        <a:rPr lang="en-GB" sz="1050" kern="100">
                          <a:effectLst/>
                        </a:rPr>
                        <a:t> </a:t>
                      </a: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rgbClr val="03787C"/>
                    </a:solidFill>
                  </a:tcPr>
                </a:tc>
                <a:tc>
                  <a:txBody>
                    <a:bodyPr/>
                    <a:lstStyle/>
                    <a:p>
                      <a:pPr algn="l">
                        <a:lnSpc>
                          <a:spcPct val="115000"/>
                        </a:lnSpc>
                        <a:spcAft>
                          <a:spcPts val="800"/>
                        </a:spcAft>
                        <a:buNone/>
                      </a:pPr>
                      <a:r>
                        <a:rPr lang="en-GB" sz="1100" kern="100" dirty="0">
                          <a:effectLst/>
                        </a:rPr>
                        <a:t>Removing Health Barriers to Work</a:t>
                      </a:r>
                    </a:p>
                    <a:p>
                      <a:pPr algn="l">
                        <a:lnSpc>
                          <a:spcPct val="115000"/>
                        </a:lnSpc>
                        <a:spcAft>
                          <a:spcPts val="800"/>
                        </a:spcAft>
                        <a:buNone/>
                      </a:pPr>
                      <a:r>
                        <a:rPr lang="en-GB" sz="1100" kern="100" dirty="0">
                          <a:effectLst/>
                        </a:rPr>
                        <a:t>Musculoskeletal (MSK) Hubs – North Yorkshire Council; Mental Health Hubs – City of York Council; Coordinated Support via GP Surgeries – Nimbus Care in Partnership with York GP surgeries.</a:t>
                      </a:r>
                    </a:p>
                    <a:p>
                      <a:pPr algn="l">
                        <a:lnSpc>
                          <a:spcPct val="115000"/>
                        </a:lnSpc>
                        <a:spcAft>
                          <a:spcPts val="800"/>
                        </a:spcAft>
                        <a:buNone/>
                      </a:pPr>
                      <a:r>
                        <a:rPr lang="en-GB" sz="800" kern="100" dirty="0">
                          <a:effectLst/>
                        </a:rPr>
                        <a:t>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chemeClr val="bg1"/>
                    </a:solidFill>
                  </a:tcPr>
                </a:tc>
                <a:extLst>
                  <a:ext uri="{0D108BD9-81ED-4DB2-BD59-A6C34878D82A}">
                    <a16:rowId xmlns:a16="http://schemas.microsoft.com/office/drawing/2014/main" val="3644209516"/>
                  </a:ext>
                </a:extLst>
              </a:tr>
              <a:tr h="415939">
                <a:tc>
                  <a:txBody>
                    <a:bodyPr/>
                    <a:lstStyle/>
                    <a:p>
                      <a:pPr algn="l">
                        <a:lnSpc>
                          <a:spcPct val="115000"/>
                        </a:lnSpc>
                        <a:spcAft>
                          <a:spcPts val="800"/>
                        </a:spcAft>
                        <a:buNone/>
                      </a:pPr>
                      <a:r>
                        <a:rPr lang="en-GB" sz="1050" kern="100">
                          <a:effectLst/>
                        </a:rPr>
                        <a:t>12:20-13:00pm</a:t>
                      </a: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rgbClr val="03787C"/>
                    </a:solidFill>
                  </a:tcPr>
                </a:tc>
                <a:tc>
                  <a:txBody>
                    <a:bodyPr/>
                    <a:lstStyle/>
                    <a:p>
                      <a:pPr algn="l">
                        <a:lnSpc>
                          <a:spcPct val="115000"/>
                        </a:lnSpc>
                        <a:spcAft>
                          <a:spcPts val="800"/>
                        </a:spcAft>
                        <a:buNone/>
                      </a:pPr>
                      <a:r>
                        <a:rPr lang="en-GB" sz="1400" kern="100" dirty="0">
                          <a:effectLst/>
                        </a:rPr>
                        <a:t>Panel Discussion</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rgbClr val="34C68A"/>
                    </a:solidFill>
                  </a:tcPr>
                </a:tc>
                <a:extLst>
                  <a:ext uri="{0D108BD9-81ED-4DB2-BD59-A6C34878D82A}">
                    <a16:rowId xmlns:a16="http://schemas.microsoft.com/office/drawing/2014/main" val="3272392730"/>
                  </a:ext>
                </a:extLst>
              </a:tr>
              <a:tr h="1594981">
                <a:tc>
                  <a:txBody>
                    <a:bodyPr/>
                    <a:lstStyle/>
                    <a:p>
                      <a:pPr algn="l">
                        <a:lnSpc>
                          <a:spcPct val="115000"/>
                        </a:lnSpc>
                        <a:spcAft>
                          <a:spcPts val="800"/>
                        </a:spcAft>
                        <a:buNone/>
                      </a:pPr>
                      <a:r>
                        <a:rPr lang="en-GB" sz="1050" kern="100">
                          <a:effectLst/>
                        </a:rPr>
                        <a:t> </a:t>
                      </a: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rgbClr val="03787C"/>
                    </a:solidFill>
                  </a:tcPr>
                </a:tc>
                <a:tc>
                  <a:txBody>
                    <a:bodyPr/>
                    <a:lstStyle/>
                    <a:p>
                      <a:pPr algn="l">
                        <a:lnSpc>
                          <a:spcPct val="115000"/>
                        </a:lnSpc>
                        <a:spcAft>
                          <a:spcPts val="800"/>
                        </a:spcAft>
                        <a:buNone/>
                      </a:pPr>
                      <a:r>
                        <a:rPr lang="en-GB" sz="1100" kern="100" dirty="0">
                          <a:effectLst/>
                        </a:rPr>
                        <a:t>Collaboration and Joining Up - Leigh Mills (YNYCA) as Chair</a:t>
                      </a:r>
                    </a:p>
                    <a:p>
                      <a:pPr algn="l">
                        <a:lnSpc>
                          <a:spcPct val="115000"/>
                        </a:lnSpc>
                        <a:spcAft>
                          <a:spcPts val="800"/>
                        </a:spcAft>
                        <a:buNone/>
                      </a:pPr>
                      <a:r>
                        <a:rPr lang="en-GB" sz="1100" kern="100" dirty="0">
                          <a:effectLst/>
                        </a:rPr>
                        <a:t>Lynsey Ellis, DWP, Head of Employer and Strategic Partnerships – Yorkshire &amp; Lincolnshire;</a:t>
                      </a:r>
                    </a:p>
                    <a:p>
                      <a:pPr algn="l">
                        <a:lnSpc>
                          <a:spcPct val="115000"/>
                        </a:lnSpc>
                        <a:spcAft>
                          <a:spcPts val="800"/>
                        </a:spcAft>
                        <a:buNone/>
                      </a:pPr>
                      <a:r>
                        <a:rPr lang="en-GB" sz="1100" kern="100" dirty="0">
                          <a:effectLst/>
                        </a:rPr>
                        <a:t>Rachel Baille Smith, ICB Deputy Director of People; Ange Crossland, North Yorkshire Council,</a:t>
                      </a:r>
                      <a:r>
                        <a:rPr lang="en-GB" sz="1100" kern="0" dirty="0">
                          <a:effectLst/>
                        </a:rPr>
                        <a:t> </a:t>
                      </a:r>
                      <a:r>
                        <a:rPr lang="en-GB" sz="1100" kern="100" dirty="0">
                          <a:effectLst/>
                        </a:rPr>
                        <a:t>Head of Healthier Lives, Community and Economy; Alison Edeson, City of York Council, Skills Manager; Natasha Babar Evans, Better Connect,  CEO </a:t>
                      </a:r>
                    </a:p>
                    <a:p>
                      <a:pPr algn="l">
                        <a:lnSpc>
                          <a:spcPct val="115000"/>
                        </a:lnSpc>
                        <a:spcAft>
                          <a:spcPts val="800"/>
                        </a:spcAft>
                        <a:buNone/>
                      </a:pPr>
                      <a:r>
                        <a:rPr lang="en-GB" sz="800" kern="100" dirty="0">
                          <a:effectLst/>
                        </a:rPr>
                        <a:t>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chemeClr val="bg1"/>
                    </a:solidFill>
                  </a:tcPr>
                </a:tc>
                <a:extLst>
                  <a:ext uri="{0D108BD9-81ED-4DB2-BD59-A6C34878D82A}">
                    <a16:rowId xmlns:a16="http://schemas.microsoft.com/office/drawing/2014/main" val="226403750"/>
                  </a:ext>
                </a:extLst>
              </a:tr>
              <a:tr h="570456">
                <a:tc>
                  <a:txBody>
                    <a:bodyPr/>
                    <a:lstStyle/>
                    <a:p>
                      <a:pPr algn="l">
                        <a:lnSpc>
                          <a:spcPct val="115000"/>
                        </a:lnSpc>
                        <a:spcAft>
                          <a:spcPts val="800"/>
                        </a:spcAft>
                        <a:buNone/>
                      </a:pPr>
                      <a:r>
                        <a:rPr lang="en-GB" sz="1050" kern="100">
                          <a:effectLst/>
                        </a:rPr>
                        <a:t>13:00-13:30pm</a:t>
                      </a: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rgbClr val="03787C"/>
                    </a:solidFill>
                  </a:tcPr>
                </a:tc>
                <a:tc>
                  <a:txBody>
                    <a:bodyPr/>
                    <a:lstStyle/>
                    <a:p>
                      <a:pPr algn="l">
                        <a:lnSpc>
                          <a:spcPct val="115000"/>
                        </a:lnSpc>
                        <a:spcAft>
                          <a:spcPts val="800"/>
                        </a:spcAft>
                        <a:buNone/>
                      </a:pPr>
                      <a:r>
                        <a:rPr lang="en-GB" sz="1400" kern="100" dirty="0">
                          <a:effectLst/>
                        </a:rPr>
                        <a:t>Lunch</a:t>
                      </a:r>
                    </a:p>
                    <a:p>
                      <a:pPr algn="l">
                        <a:lnSpc>
                          <a:spcPct val="115000"/>
                        </a:lnSpc>
                        <a:spcAft>
                          <a:spcPts val="800"/>
                        </a:spcAft>
                        <a:buNone/>
                      </a:pPr>
                      <a:r>
                        <a:rPr lang="en-GB" sz="1400" kern="100" dirty="0">
                          <a:effectLst/>
                        </a:rPr>
                        <a:t> </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rgbClr val="34C68A"/>
                    </a:solidFill>
                  </a:tcPr>
                </a:tc>
                <a:extLst>
                  <a:ext uri="{0D108BD9-81ED-4DB2-BD59-A6C34878D82A}">
                    <a16:rowId xmlns:a16="http://schemas.microsoft.com/office/drawing/2014/main" val="2041719168"/>
                  </a:ext>
                </a:extLst>
              </a:tr>
              <a:tr h="415939">
                <a:tc>
                  <a:txBody>
                    <a:bodyPr/>
                    <a:lstStyle/>
                    <a:p>
                      <a:pPr algn="l">
                        <a:lnSpc>
                          <a:spcPct val="115000"/>
                        </a:lnSpc>
                        <a:spcAft>
                          <a:spcPts val="800"/>
                        </a:spcAft>
                        <a:buNone/>
                      </a:pPr>
                      <a:r>
                        <a:rPr lang="en-GB" sz="1050" kern="100">
                          <a:effectLst/>
                        </a:rPr>
                        <a:t>13.30-13.45pm</a:t>
                      </a: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rgbClr val="03787C"/>
                    </a:solidFill>
                  </a:tcPr>
                </a:tc>
                <a:tc>
                  <a:txBody>
                    <a:bodyPr/>
                    <a:lstStyle/>
                    <a:p>
                      <a:pPr algn="l">
                        <a:lnSpc>
                          <a:spcPct val="115000"/>
                        </a:lnSpc>
                        <a:spcAft>
                          <a:spcPts val="800"/>
                        </a:spcAft>
                        <a:buNone/>
                      </a:pPr>
                      <a:r>
                        <a:rPr lang="en-GB" sz="1400" kern="100" dirty="0">
                          <a:effectLst/>
                        </a:rPr>
                        <a:t>Speakers</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rgbClr val="34C68A"/>
                    </a:solidFill>
                  </a:tcPr>
                </a:tc>
                <a:extLst>
                  <a:ext uri="{0D108BD9-81ED-4DB2-BD59-A6C34878D82A}">
                    <a16:rowId xmlns:a16="http://schemas.microsoft.com/office/drawing/2014/main" val="1069903872"/>
                  </a:ext>
                </a:extLst>
              </a:tr>
              <a:tr h="570456">
                <a:tc>
                  <a:txBody>
                    <a:bodyPr/>
                    <a:lstStyle/>
                    <a:p>
                      <a:pPr algn="l">
                        <a:lnSpc>
                          <a:spcPct val="115000"/>
                        </a:lnSpc>
                        <a:spcAft>
                          <a:spcPts val="800"/>
                        </a:spcAft>
                        <a:buNone/>
                      </a:pPr>
                      <a:r>
                        <a:rPr lang="en-GB" sz="1050" kern="100" dirty="0">
                          <a:effectLst/>
                        </a:rPr>
                        <a:t> </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rgbClr val="03787C"/>
                    </a:solidFill>
                  </a:tcPr>
                </a:tc>
                <a:tc>
                  <a:txBody>
                    <a:bodyPr/>
                    <a:lstStyle/>
                    <a:p>
                      <a:pPr algn="l">
                        <a:lnSpc>
                          <a:spcPct val="115000"/>
                        </a:lnSpc>
                        <a:spcAft>
                          <a:spcPts val="800"/>
                        </a:spcAft>
                        <a:buNone/>
                      </a:pPr>
                      <a:r>
                        <a:rPr lang="en-GB" sz="1100" kern="100" dirty="0">
                          <a:effectLst/>
                        </a:rPr>
                        <a:t>Abi Player, Enterprise Officer, YNYCA: Connect to Work Update</a:t>
                      </a:r>
                    </a:p>
                    <a:p>
                      <a:pPr algn="l">
                        <a:lnSpc>
                          <a:spcPct val="115000"/>
                        </a:lnSpc>
                        <a:spcAft>
                          <a:spcPts val="800"/>
                        </a:spcAft>
                        <a:buNone/>
                      </a:pPr>
                      <a:r>
                        <a:rPr lang="en-GB" sz="800" kern="100" dirty="0">
                          <a:effectLst/>
                        </a:rPr>
                        <a:t>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chemeClr val="bg1"/>
                    </a:solidFill>
                  </a:tcPr>
                </a:tc>
                <a:extLst>
                  <a:ext uri="{0D108BD9-81ED-4DB2-BD59-A6C34878D82A}">
                    <a16:rowId xmlns:a16="http://schemas.microsoft.com/office/drawing/2014/main" val="3927835114"/>
                  </a:ext>
                </a:extLst>
              </a:tr>
              <a:tr h="415939">
                <a:tc>
                  <a:txBody>
                    <a:bodyPr/>
                    <a:lstStyle/>
                    <a:p>
                      <a:pPr algn="l">
                        <a:lnSpc>
                          <a:spcPct val="115000"/>
                        </a:lnSpc>
                        <a:spcAft>
                          <a:spcPts val="800"/>
                        </a:spcAft>
                        <a:buNone/>
                      </a:pPr>
                      <a:r>
                        <a:rPr lang="en-GB" sz="1050" kern="100">
                          <a:effectLst/>
                        </a:rPr>
                        <a:t>13:45-14:30pm</a:t>
                      </a: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rgbClr val="03787C"/>
                    </a:solidFill>
                  </a:tcPr>
                </a:tc>
                <a:tc>
                  <a:txBody>
                    <a:bodyPr/>
                    <a:lstStyle/>
                    <a:p>
                      <a:pPr algn="l">
                        <a:lnSpc>
                          <a:spcPct val="115000"/>
                        </a:lnSpc>
                        <a:spcAft>
                          <a:spcPts val="800"/>
                        </a:spcAft>
                        <a:buNone/>
                      </a:pPr>
                      <a:r>
                        <a:rPr lang="en-GB" sz="1400" kern="100" dirty="0">
                          <a:effectLst/>
                        </a:rPr>
                        <a:t>Workshops</a:t>
                      </a:r>
                      <a:endParaRPr lang="en-GB"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rgbClr val="34C68A"/>
                    </a:solidFill>
                  </a:tcPr>
                </a:tc>
                <a:extLst>
                  <a:ext uri="{0D108BD9-81ED-4DB2-BD59-A6C34878D82A}">
                    <a16:rowId xmlns:a16="http://schemas.microsoft.com/office/drawing/2014/main" val="101453888"/>
                  </a:ext>
                </a:extLst>
              </a:tr>
              <a:tr h="736456">
                <a:tc>
                  <a:txBody>
                    <a:bodyPr/>
                    <a:lstStyle/>
                    <a:p>
                      <a:pPr algn="l">
                        <a:lnSpc>
                          <a:spcPct val="115000"/>
                        </a:lnSpc>
                        <a:spcAft>
                          <a:spcPts val="800"/>
                        </a:spcAft>
                        <a:buNone/>
                      </a:pPr>
                      <a:r>
                        <a:rPr lang="en-GB" sz="1050" kern="100">
                          <a:effectLst/>
                        </a:rPr>
                        <a:t> </a:t>
                      </a:r>
                      <a:endParaRPr lang="en-GB" sz="1050" kern="10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rgbClr val="03787C"/>
                    </a:solidFill>
                  </a:tcPr>
                </a:tc>
                <a:tc>
                  <a:txBody>
                    <a:bodyPr/>
                    <a:lstStyle/>
                    <a:p>
                      <a:pPr algn="l">
                        <a:lnSpc>
                          <a:spcPct val="115000"/>
                        </a:lnSpc>
                        <a:spcAft>
                          <a:spcPts val="800"/>
                        </a:spcAft>
                        <a:buNone/>
                      </a:pPr>
                      <a:r>
                        <a:rPr lang="en-GB" sz="1100" kern="100" dirty="0">
                          <a:effectLst/>
                        </a:rPr>
                        <a:t>Taking the Get York &amp; North Yorkshire Working Plan into action: Key actions to feed into the detailed delivery plan.</a:t>
                      </a:r>
                    </a:p>
                    <a:p>
                      <a:pPr algn="l">
                        <a:lnSpc>
                          <a:spcPct val="115000"/>
                        </a:lnSpc>
                        <a:spcAft>
                          <a:spcPts val="800"/>
                        </a:spcAft>
                        <a:buNone/>
                      </a:pPr>
                      <a:r>
                        <a:rPr lang="en-GB" sz="800" kern="100" dirty="0">
                          <a:effectLst/>
                        </a:rPr>
                        <a:t>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chemeClr val="bg1"/>
                    </a:solidFill>
                  </a:tcPr>
                </a:tc>
                <a:extLst>
                  <a:ext uri="{0D108BD9-81ED-4DB2-BD59-A6C34878D82A}">
                    <a16:rowId xmlns:a16="http://schemas.microsoft.com/office/drawing/2014/main" val="265811618"/>
                  </a:ext>
                </a:extLst>
              </a:tr>
              <a:tr h="570456">
                <a:tc>
                  <a:txBody>
                    <a:bodyPr/>
                    <a:lstStyle/>
                    <a:p>
                      <a:pPr algn="l">
                        <a:lnSpc>
                          <a:spcPct val="115000"/>
                        </a:lnSpc>
                        <a:spcAft>
                          <a:spcPts val="800"/>
                        </a:spcAft>
                        <a:buNone/>
                      </a:pPr>
                      <a:r>
                        <a:rPr lang="en-GB" sz="1050" kern="100" dirty="0">
                          <a:effectLst/>
                        </a:rPr>
                        <a:t>14:30-15:00pm</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rgbClr val="03787C"/>
                    </a:solidFill>
                  </a:tcPr>
                </a:tc>
                <a:tc>
                  <a:txBody>
                    <a:bodyPr/>
                    <a:lstStyle/>
                    <a:p>
                      <a:pPr algn="l">
                        <a:lnSpc>
                          <a:spcPct val="115000"/>
                        </a:lnSpc>
                        <a:spcAft>
                          <a:spcPts val="800"/>
                        </a:spcAft>
                        <a:buNone/>
                      </a:pPr>
                      <a:r>
                        <a:rPr lang="en-GB" sz="1400" kern="100" dirty="0">
                          <a:effectLst/>
                        </a:rPr>
                        <a:t>Close, Tea, Coffee and networking</a:t>
                      </a:r>
                    </a:p>
                    <a:p>
                      <a:pPr algn="l">
                        <a:lnSpc>
                          <a:spcPct val="115000"/>
                        </a:lnSpc>
                        <a:spcAft>
                          <a:spcPts val="800"/>
                        </a:spcAft>
                        <a:buNone/>
                      </a:pPr>
                      <a:r>
                        <a:rPr lang="en-GB" sz="800" kern="100" dirty="0">
                          <a:effectLst/>
                        </a:rPr>
                        <a:t> </a:t>
                      </a:r>
                      <a:endParaRPr lang="en-GB"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9535" marR="49535" marT="0" marB="0">
                    <a:solidFill>
                      <a:srgbClr val="34C68A"/>
                    </a:solidFill>
                  </a:tcPr>
                </a:tc>
                <a:extLst>
                  <a:ext uri="{0D108BD9-81ED-4DB2-BD59-A6C34878D82A}">
                    <a16:rowId xmlns:a16="http://schemas.microsoft.com/office/drawing/2014/main" val="2057602751"/>
                  </a:ext>
                </a:extLst>
              </a:tr>
            </a:tbl>
          </a:graphicData>
        </a:graphic>
      </p:graphicFrame>
    </p:spTree>
    <p:extLst>
      <p:ext uri="{BB962C8B-B14F-4D97-AF65-F5344CB8AC3E}">
        <p14:creationId xmlns:p14="http://schemas.microsoft.com/office/powerpoint/2010/main" val="3583019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C273F-9E1B-4E9B-52A1-E6644CDC5341}"/>
            </a:ext>
          </a:extLst>
        </p:cNvPr>
        <p:cNvGrpSpPr/>
        <p:nvPr/>
      </p:nvGrpSpPr>
      <p:grpSpPr>
        <a:xfrm>
          <a:off x="0" y="0"/>
          <a:ext cx="0" cy="0"/>
          <a:chOff x="0" y="0"/>
          <a:chExt cx="0" cy="0"/>
        </a:xfrm>
      </p:grpSpPr>
      <p:pic>
        <p:nvPicPr>
          <p:cNvPr id="6" name="Picture 5" descr="A black background with blue text&#10;&#10;AI-generated content may be incorrect.">
            <a:extLst>
              <a:ext uri="{FF2B5EF4-FFF2-40B4-BE49-F238E27FC236}">
                <a16:creationId xmlns:a16="http://schemas.microsoft.com/office/drawing/2014/main" id="{4FC0504A-D8AB-FD45-3D18-752088DC4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96" y="5966520"/>
            <a:ext cx="1938539" cy="698477"/>
          </a:xfrm>
          <a:prstGeom prst="rect">
            <a:avLst/>
          </a:prstGeom>
        </p:spPr>
      </p:pic>
      <p:sp>
        <p:nvSpPr>
          <p:cNvPr id="11" name="TextBox 10">
            <a:extLst>
              <a:ext uri="{FF2B5EF4-FFF2-40B4-BE49-F238E27FC236}">
                <a16:creationId xmlns:a16="http://schemas.microsoft.com/office/drawing/2014/main" id="{4DBBCF13-6A41-07C4-D735-465D57252841}"/>
              </a:ext>
            </a:extLst>
          </p:cNvPr>
          <p:cNvSpPr txBox="1"/>
          <p:nvPr/>
        </p:nvSpPr>
        <p:spPr>
          <a:xfrm>
            <a:off x="46831" y="0"/>
            <a:ext cx="7239437"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8577"/>
                </a:solidFill>
                <a:effectLst/>
                <a:uLnTx/>
                <a:uFillTx/>
                <a:latin typeface="Plus Jakarta Sans SemiBold" pitchFamily="2" charset="0"/>
                <a:ea typeface="+mn-ea"/>
                <a:cs typeface="Plus Jakarta Sans SemiBold" pitchFamily="2" charset="0"/>
              </a:rPr>
              <a:t>Get York &amp; North Yorkshire Working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p:txBody>
      </p:sp>
      <p:graphicFrame>
        <p:nvGraphicFramePr>
          <p:cNvPr id="2" name="Table 1">
            <a:extLst>
              <a:ext uri="{FF2B5EF4-FFF2-40B4-BE49-F238E27FC236}">
                <a16:creationId xmlns:a16="http://schemas.microsoft.com/office/drawing/2014/main" id="{47D200F4-9D6C-AAC3-91DC-D797B6555E50}"/>
              </a:ext>
            </a:extLst>
          </p:cNvPr>
          <p:cNvGraphicFramePr>
            <a:graphicFrameLocks noGrp="1"/>
          </p:cNvGraphicFramePr>
          <p:nvPr/>
        </p:nvGraphicFramePr>
        <p:xfrm>
          <a:off x="0" y="487108"/>
          <a:ext cx="12192001" cy="6370892"/>
        </p:xfrm>
        <a:graphic>
          <a:graphicData uri="http://schemas.openxmlformats.org/drawingml/2006/table">
            <a:tbl>
              <a:tblPr firstRow="1" bandRow="1">
                <a:tableStyleId>{5C22544A-7EE6-4342-B048-85BDC9FD1C3A}</a:tableStyleId>
              </a:tblPr>
              <a:tblGrid>
                <a:gridCol w="1297153">
                  <a:extLst>
                    <a:ext uri="{9D8B030D-6E8A-4147-A177-3AD203B41FA5}">
                      <a16:colId xmlns:a16="http://schemas.microsoft.com/office/drawing/2014/main" val="1702710035"/>
                    </a:ext>
                  </a:extLst>
                </a:gridCol>
                <a:gridCol w="2490647">
                  <a:extLst>
                    <a:ext uri="{9D8B030D-6E8A-4147-A177-3AD203B41FA5}">
                      <a16:colId xmlns:a16="http://schemas.microsoft.com/office/drawing/2014/main" val="2959261161"/>
                    </a:ext>
                  </a:extLst>
                </a:gridCol>
                <a:gridCol w="8404201">
                  <a:extLst>
                    <a:ext uri="{9D8B030D-6E8A-4147-A177-3AD203B41FA5}">
                      <a16:colId xmlns:a16="http://schemas.microsoft.com/office/drawing/2014/main" val="1265638876"/>
                    </a:ext>
                  </a:extLst>
                </a:gridCol>
              </a:tblGrid>
              <a:tr h="803610">
                <a:tc>
                  <a:txBody>
                    <a:bodyPr/>
                    <a:lstStyle/>
                    <a:p>
                      <a:r>
                        <a:rPr lang="en-GB" dirty="0"/>
                        <a:t>Priority</a:t>
                      </a:r>
                    </a:p>
                  </a:txBody>
                  <a:tcPr>
                    <a:solidFill>
                      <a:srgbClr val="004C48"/>
                    </a:solidFill>
                  </a:tcPr>
                </a:tc>
                <a:tc>
                  <a:txBody>
                    <a:bodyPr/>
                    <a:lstStyle/>
                    <a:p>
                      <a:pPr algn="ctr"/>
                      <a:r>
                        <a:rPr lang="en-GB" dirty="0"/>
                        <a:t>Actions</a:t>
                      </a:r>
                    </a:p>
                    <a:p>
                      <a:endParaRPr lang="en-GB" dirty="0"/>
                    </a:p>
                  </a:txBody>
                  <a:tcPr>
                    <a:solidFill>
                      <a:srgbClr val="004C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Aptos"/>
                        </a:rPr>
                        <a:t> Priority Actions 2025-27</a:t>
                      </a:r>
                    </a:p>
                    <a:p>
                      <a:endParaRPr lang="en-GB" dirty="0"/>
                    </a:p>
                  </a:txBody>
                  <a:tcPr>
                    <a:solidFill>
                      <a:srgbClr val="004C48"/>
                    </a:solidFill>
                  </a:tcPr>
                </a:tc>
                <a:extLst>
                  <a:ext uri="{0D108BD9-81ED-4DB2-BD59-A6C34878D82A}">
                    <a16:rowId xmlns:a16="http://schemas.microsoft.com/office/drawing/2014/main" val="1028015153"/>
                  </a:ext>
                </a:extLst>
              </a:tr>
              <a:tr h="1435220">
                <a:tc rowSpan="4">
                  <a:txBody>
                    <a:bodyPr/>
                    <a:lstStyle/>
                    <a:p>
                      <a:r>
                        <a:rPr lang="en-GB" sz="1800" b="1" dirty="0"/>
                        <a:t>Supported Pathways for local people</a:t>
                      </a:r>
                    </a:p>
                  </a:txBody>
                  <a:tcPr>
                    <a:solidFill>
                      <a:schemeClr val="accent3">
                        <a:lumMod val="20000"/>
                        <a:lumOff val="80000"/>
                      </a:schemeClr>
                    </a:solidFill>
                  </a:tcPr>
                </a:tc>
                <a:tc>
                  <a:txBody>
                    <a:bodyPr/>
                    <a:lstStyle/>
                    <a:p>
                      <a:pPr marL="0" indent="0">
                        <a:buFont typeface="Arial" panose="020B0604020202020204" pitchFamily="34" charset="0"/>
                        <a:buNone/>
                      </a:pPr>
                      <a:r>
                        <a:rPr lang="en-GB" sz="1600" b="0" kern="1200" dirty="0">
                          <a:solidFill>
                            <a:schemeClr val="dk1"/>
                          </a:solidFill>
                          <a:effectLst/>
                          <a:latin typeface="Aptos" panose="020B0004020202020204" pitchFamily="34" charset="0"/>
                          <a:ea typeface="+mn-ea"/>
                          <a:cs typeface="+mn-cs"/>
                        </a:rPr>
                        <a:t>Develop and deliver provision that is led by robust evidence and data. </a:t>
                      </a:r>
                    </a:p>
                  </a:txBody>
                  <a:tcPr>
                    <a:solidFill>
                      <a:schemeClr val="accent6">
                        <a:lumMod val="40000"/>
                        <a:lumOff val="60000"/>
                      </a:schemeClr>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b="0" dirty="0">
                          <a:solidFill>
                            <a:schemeClr val="tx1"/>
                          </a:solidFill>
                          <a:latin typeface="Aptos" panose="020B0004020202020204" pitchFamily="34" charset="0"/>
                        </a:rPr>
                        <a:t>Research findings from Trailblazer fed into wider programme development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b="0" dirty="0">
                          <a:solidFill>
                            <a:schemeClr val="tx1"/>
                          </a:solidFill>
                          <a:latin typeface="Aptos" panose="020B0004020202020204" pitchFamily="34" charset="0"/>
                        </a:rPr>
                        <a:t>Identify cohorts/issues for further deep dives: rurality and accessibility, send &amp; neurodiversity , Young people &amp; graduates, Impact of AI  and future proofing skills and jobs</a:t>
                      </a:r>
                    </a:p>
                    <a:p>
                      <a:pPr marL="228600" indent="-228600">
                        <a:buFont typeface="+mj-lt"/>
                        <a:buAutoNum type="arabicPeriod"/>
                      </a:pPr>
                      <a:r>
                        <a:rPr lang="en-GB" sz="1600" b="0" dirty="0">
                          <a:solidFill>
                            <a:schemeClr val="tx1"/>
                          </a:solidFill>
                          <a:latin typeface="Aptos" panose="020B0004020202020204" pitchFamily="34" charset="0"/>
                        </a:rPr>
                        <a:t>Develop standardised programme reporting and LMI dashboards</a:t>
                      </a:r>
                    </a:p>
                  </a:txBody>
                  <a:tcPr>
                    <a:solidFill>
                      <a:schemeClr val="accent6">
                        <a:lumMod val="40000"/>
                        <a:lumOff val="60000"/>
                      </a:schemeClr>
                    </a:solidFill>
                  </a:tcPr>
                </a:tc>
                <a:extLst>
                  <a:ext uri="{0D108BD9-81ED-4DB2-BD59-A6C34878D82A}">
                    <a16:rowId xmlns:a16="http://schemas.microsoft.com/office/drawing/2014/main" val="534861032"/>
                  </a:ext>
                </a:extLst>
              </a:tr>
              <a:tr h="1645486">
                <a:tc vMerge="1">
                  <a:txBody>
                    <a:bodyPr/>
                    <a:lstStyle/>
                    <a:p>
                      <a:endParaRPr lang="en-GB" sz="1800" b="1" dirty="0"/>
                    </a:p>
                  </a:txBody>
                  <a:tcPr>
                    <a:solidFill>
                      <a:schemeClr val="accent6">
                        <a:lumMod val="40000"/>
                        <a:lumOff val="60000"/>
                      </a:schemeClr>
                    </a:solidFill>
                  </a:tcPr>
                </a:tc>
                <a:tc>
                  <a:txBody>
                    <a:bodyPr/>
                    <a:lstStyle/>
                    <a:p>
                      <a:pPr marL="0" indent="0">
                        <a:buFont typeface="Arial" panose="020B0604020202020204" pitchFamily="34" charset="0"/>
                        <a:buNone/>
                      </a:pPr>
                      <a:r>
                        <a:rPr lang="en-GB" sz="1600" b="0" kern="1200" dirty="0">
                          <a:solidFill>
                            <a:schemeClr val="bg1"/>
                          </a:solidFill>
                          <a:effectLst/>
                          <a:latin typeface="Aptos" panose="020B0004020202020204" pitchFamily="34" charset="0"/>
                          <a:ea typeface="+mn-ea"/>
                          <a:cs typeface="+mn-cs"/>
                        </a:rPr>
                        <a:t>Develop and deliver person centred, holistic and place based support </a:t>
                      </a:r>
                    </a:p>
                    <a:p>
                      <a:pPr marL="285750" indent="-285750">
                        <a:buFont typeface="Arial" panose="020B0604020202020204" pitchFamily="34" charset="0"/>
                        <a:buChar char="•"/>
                      </a:pPr>
                      <a:endParaRPr lang="en-GB" sz="1600" b="0" dirty="0">
                        <a:solidFill>
                          <a:schemeClr val="bg1"/>
                        </a:solidFill>
                        <a:latin typeface="Aptos" panose="020B0004020202020204" pitchFamily="34" charset="0"/>
                      </a:endParaRPr>
                    </a:p>
                  </a:txBody>
                  <a:tcPr>
                    <a:solidFill>
                      <a:srgbClr val="008577"/>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b="0" dirty="0">
                          <a:solidFill>
                            <a:schemeClr val="bg1"/>
                          </a:solidFill>
                          <a:latin typeface="Aptos" panose="020B0004020202020204" pitchFamily="34" charset="0"/>
                        </a:rPr>
                        <a:t>Review and Evaluation of Trailblazer programme</a:t>
                      </a:r>
                    </a:p>
                    <a:p>
                      <a:pPr marL="228600" indent="-228600">
                        <a:buFont typeface="+mj-lt"/>
                        <a:buAutoNum type="arabicPeriod"/>
                      </a:pPr>
                      <a:r>
                        <a:rPr lang="en-GB" sz="1600" b="0" dirty="0">
                          <a:solidFill>
                            <a:schemeClr val="bg1"/>
                          </a:solidFill>
                          <a:latin typeface="Aptos" panose="020B0004020202020204" pitchFamily="34" charset="0"/>
                        </a:rPr>
                        <a:t>Launch of Connect to Work January 2026</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b="0" dirty="0">
                          <a:solidFill>
                            <a:schemeClr val="bg1"/>
                          </a:solidFill>
                          <a:latin typeface="Aptos" panose="020B0004020202020204" pitchFamily="34" charset="0"/>
                        </a:rPr>
                        <a:t>Aligning employability support </a:t>
                      </a:r>
                      <a:r>
                        <a:rPr lang="en-GB" sz="1600" b="0" dirty="0" err="1">
                          <a:solidFill>
                            <a:schemeClr val="bg1"/>
                          </a:solidFill>
                          <a:latin typeface="Aptos" panose="020B0004020202020204" pitchFamily="34" charset="0"/>
                        </a:rPr>
                        <a:t>eg</a:t>
                      </a:r>
                      <a:r>
                        <a:rPr lang="en-GB" sz="1600" b="0" dirty="0">
                          <a:solidFill>
                            <a:schemeClr val="bg1"/>
                          </a:solidFill>
                          <a:latin typeface="Aptos" panose="020B0004020202020204" pitchFamily="34" charset="0"/>
                        </a:rPr>
                        <a:t> </a:t>
                      </a:r>
                      <a:r>
                        <a:rPr lang="en-GB" sz="1600" b="0" kern="1200" dirty="0">
                          <a:solidFill>
                            <a:schemeClr val="bg1"/>
                          </a:solidFill>
                          <a:effectLst/>
                          <a:latin typeface="Aptos" panose="020B0004020202020204" pitchFamily="34" charset="0"/>
                          <a:ea typeface="+mn-ea"/>
                          <a:cs typeface="+mn-cs"/>
                        </a:rPr>
                        <a:t> Trailblazer, Connect to Work, National Jobs &amp; Careers Service</a:t>
                      </a:r>
                      <a:endParaRPr lang="en-GB" sz="1600" b="0" dirty="0">
                        <a:solidFill>
                          <a:schemeClr val="bg1"/>
                        </a:solidFill>
                        <a:latin typeface="Aptos" panose="020B0004020202020204" pitchFamily="34" charset="0"/>
                      </a:endParaRPr>
                    </a:p>
                  </a:txBody>
                  <a:tcPr>
                    <a:solidFill>
                      <a:srgbClr val="008577"/>
                    </a:solidFill>
                  </a:tcPr>
                </a:tc>
                <a:extLst>
                  <a:ext uri="{0D108BD9-81ED-4DB2-BD59-A6C34878D82A}">
                    <a16:rowId xmlns:a16="http://schemas.microsoft.com/office/drawing/2014/main" val="3487381203"/>
                  </a:ext>
                </a:extLst>
              </a:tr>
              <a:tr h="1231814">
                <a:tc vMerge="1">
                  <a:txBody>
                    <a:bodyPr/>
                    <a:lstStyle/>
                    <a:p>
                      <a:endParaRPr lang="en-GB" sz="1800" b="1" dirty="0">
                        <a:solidFill>
                          <a:schemeClr val="bg1"/>
                        </a:solidFill>
                      </a:endParaRPr>
                    </a:p>
                  </a:txBody>
                  <a:tcPr>
                    <a:solidFill>
                      <a:srgbClr val="008577"/>
                    </a:solidFill>
                  </a:tcPr>
                </a:tc>
                <a:tc>
                  <a:txBody>
                    <a:bodyPr/>
                    <a:lstStyle/>
                    <a:p>
                      <a:pPr marL="0" indent="0">
                        <a:buFont typeface="Arial" panose="020B0604020202020204" pitchFamily="34" charset="0"/>
                        <a:buNone/>
                      </a:pPr>
                      <a:r>
                        <a:rPr lang="en-GB" sz="1600" b="0" kern="1200" dirty="0">
                          <a:solidFill>
                            <a:schemeClr val="dk1"/>
                          </a:solidFill>
                          <a:effectLst/>
                          <a:latin typeface="Aptos" panose="020B0004020202020204" pitchFamily="34" charset="0"/>
                          <a:ea typeface="+mn-ea"/>
                          <a:cs typeface="+mn-cs"/>
                        </a:rPr>
                        <a:t>Align and utilise devolved skills funding and employment support </a:t>
                      </a:r>
                    </a:p>
                    <a:p>
                      <a:pPr marL="285750" indent="-285750">
                        <a:buFont typeface="Arial" panose="020B0604020202020204" pitchFamily="34" charset="0"/>
                        <a:buChar char="•"/>
                      </a:pPr>
                      <a:endParaRPr lang="en-GB" sz="1600" b="0" dirty="0">
                        <a:solidFill>
                          <a:schemeClr val="bg1"/>
                        </a:solidFill>
                        <a:latin typeface="Aptos" panose="020B0004020202020204" pitchFamily="34" charset="0"/>
                      </a:endParaRPr>
                    </a:p>
                  </a:txBody>
                  <a:tcPr>
                    <a:solidFill>
                      <a:schemeClr val="accent6">
                        <a:lumMod val="40000"/>
                        <a:lumOff val="60000"/>
                      </a:schemeClr>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dirty="0">
                          <a:solidFill>
                            <a:schemeClr val="tx1"/>
                          </a:solidFill>
                          <a:latin typeface="Aptos" panose="020B0004020202020204" pitchFamily="34" charset="0"/>
                        </a:rPr>
                        <a:t>Explore joint commissioning model across CA programmes</a:t>
                      </a:r>
                      <a:endParaRPr lang="en-GB" sz="1600" dirty="0">
                        <a:solidFill>
                          <a:schemeClr val="tx1"/>
                        </a:solidFill>
                        <a:latin typeface="Aptos" panose="020B0004020202020204" pitchFamily="34" charset="0"/>
                        <a:ea typeface="Roboto"/>
                        <a:cs typeface="Roboto"/>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dirty="0">
                          <a:solidFill>
                            <a:schemeClr val="tx1"/>
                          </a:solidFill>
                          <a:latin typeface="Aptos" panose="020B0004020202020204" pitchFamily="34" charset="0"/>
                        </a:rPr>
                        <a:t>Joint work with LSIP on research into skills/qualifications for growth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dirty="0">
                          <a:solidFill>
                            <a:schemeClr val="tx1"/>
                          </a:solidFill>
                          <a:latin typeface="Aptos" panose="020B0004020202020204" pitchFamily="34" charset="0"/>
                        </a:rPr>
                        <a:t>Evaluation of Skills Innovation Fund</a:t>
                      </a:r>
                      <a:endParaRPr lang="en-GB" sz="1600" b="0" dirty="0">
                        <a:solidFill>
                          <a:schemeClr val="bg1"/>
                        </a:solidFill>
                        <a:latin typeface="Aptos" panose="020B00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1125733849"/>
                  </a:ext>
                </a:extLst>
              </a:tr>
              <a:tr h="1254762">
                <a:tc vMerge="1">
                  <a:txBody>
                    <a:bodyPr/>
                    <a:lstStyle/>
                    <a:p>
                      <a:endParaRPr lang="en-GB" sz="1800" b="1" dirty="0"/>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0" kern="1200" dirty="0">
                          <a:solidFill>
                            <a:schemeClr val="bg1"/>
                          </a:solidFill>
                          <a:effectLst/>
                          <a:latin typeface="+mn-lt"/>
                          <a:ea typeface="+mn-ea"/>
                          <a:cs typeface="+mn-cs"/>
                        </a:rPr>
                        <a:t>Develop an all age approach to careers support </a:t>
                      </a:r>
                      <a:endParaRPr lang="en-GB" sz="1600" b="0" dirty="0">
                        <a:solidFill>
                          <a:schemeClr val="bg1"/>
                        </a:solidFill>
                      </a:endParaRPr>
                    </a:p>
                  </a:txBody>
                  <a:tcPr>
                    <a:solidFill>
                      <a:srgbClr val="008577"/>
                    </a:solidFill>
                  </a:tcPr>
                </a:tc>
                <a:tc>
                  <a:txBody>
                    <a:bodyPr/>
                    <a:lstStyle/>
                    <a:p>
                      <a:pPr marL="228600" indent="-228600">
                        <a:buAutoNum type="arabicPeriod"/>
                      </a:pPr>
                      <a:r>
                        <a:rPr lang="en-GB" sz="1600" dirty="0">
                          <a:solidFill>
                            <a:schemeClr val="bg1"/>
                          </a:solidFill>
                          <a:latin typeface="Aptos"/>
                        </a:rPr>
                        <a:t>Continue work with partners as part of the YNYCA Careers Strategy group to develop a blueprint for an All  Age Careers approach</a:t>
                      </a:r>
                    </a:p>
                    <a:p>
                      <a:pPr marL="228600" indent="-228600">
                        <a:buAutoNum type="arabicPeriod"/>
                      </a:pPr>
                      <a:r>
                        <a:rPr lang="en-GB" sz="1600" dirty="0">
                          <a:solidFill>
                            <a:schemeClr val="bg1"/>
                          </a:solidFill>
                          <a:latin typeface="Aptos"/>
                        </a:rPr>
                        <a:t>Strengthen relationships between Careers Hub, LAs and Local Jobs &amp; Careers Service</a:t>
                      </a:r>
                      <a:endParaRPr lang="en-GB" sz="1600" b="0" dirty="0">
                        <a:solidFill>
                          <a:schemeClr val="bg1"/>
                        </a:solidFill>
                      </a:endParaRPr>
                    </a:p>
                  </a:txBody>
                  <a:tcPr>
                    <a:solidFill>
                      <a:srgbClr val="008577"/>
                    </a:solidFill>
                  </a:tcPr>
                </a:tc>
                <a:extLst>
                  <a:ext uri="{0D108BD9-81ED-4DB2-BD59-A6C34878D82A}">
                    <a16:rowId xmlns:a16="http://schemas.microsoft.com/office/drawing/2014/main" val="681124221"/>
                  </a:ext>
                </a:extLst>
              </a:tr>
            </a:tbl>
          </a:graphicData>
        </a:graphic>
      </p:graphicFrame>
      <p:pic>
        <p:nvPicPr>
          <p:cNvPr id="3" name="Content Placeholder 4" descr="A blue and black background&#10;&#10;AI-generated content may be incorrect.">
            <a:extLst>
              <a:ext uri="{FF2B5EF4-FFF2-40B4-BE49-F238E27FC236}">
                <a16:creationId xmlns:a16="http://schemas.microsoft.com/office/drawing/2014/main" id="{BB31CFFD-D910-E4D0-8EA0-0511981AE684}"/>
              </a:ext>
            </a:extLst>
          </p:cNvPr>
          <p:cNvPicPr/>
          <p:nvPr/>
        </p:nvPicPr>
        <p:blipFill>
          <a:blip r:embed="rId3">
            <a:alphaModFix amt="5000"/>
            <a:extLst>
              <a:ext uri="{28A0092B-C50C-407E-A947-70E740481C1C}">
                <a14:useLocalDpi xmlns:a14="http://schemas.microsoft.com/office/drawing/2010/main" val="0"/>
              </a:ext>
            </a:extLst>
          </a:blip>
          <a:stretch>
            <a:fillRect/>
          </a:stretch>
        </p:blipFill>
        <p:spPr>
          <a:xfrm>
            <a:off x="8407404" y="6498771"/>
            <a:ext cx="6870698" cy="6858000"/>
          </a:xfrm>
          <a:prstGeom prst="rect">
            <a:avLst/>
          </a:prstGeom>
        </p:spPr>
      </p:pic>
    </p:spTree>
    <p:extLst>
      <p:ext uri="{BB962C8B-B14F-4D97-AF65-F5344CB8AC3E}">
        <p14:creationId xmlns:p14="http://schemas.microsoft.com/office/powerpoint/2010/main" val="7987907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187F33-3920-5165-6EC4-E2DCCD17CE5B}"/>
            </a:ext>
          </a:extLst>
        </p:cNvPr>
        <p:cNvGrpSpPr/>
        <p:nvPr/>
      </p:nvGrpSpPr>
      <p:grpSpPr>
        <a:xfrm>
          <a:off x="0" y="0"/>
          <a:ext cx="0" cy="0"/>
          <a:chOff x="0" y="0"/>
          <a:chExt cx="0" cy="0"/>
        </a:xfrm>
      </p:grpSpPr>
      <p:pic>
        <p:nvPicPr>
          <p:cNvPr id="6" name="Picture 5" descr="A black background with blue text&#10;&#10;AI-generated content may be incorrect.">
            <a:extLst>
              <a:ext uri="{FF2B5EF4-FFF2-40B4-BE49-F238E27FC236}">
                <a16:creationId xmlns:a16="http://schemas.microsoft.com/office/drawing/2014/main" id="{D51A64C7-1861-EBB0-6186-0BDA2DA404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96" y="5966520"/>
            <a:ext cx="1938539" cy="698477"/>
          </a:xfrm>
          <a:prstGeom prst="rect">
            <a:avLst/>
          </a:prstGeom>
        </p:spPr>
      </p:pic>
      <p:sp>
        <p:nvSpPr>
          <p:cNvPr id="11" name="TextBox 10">
            <a:extLst>
              <a:ext uri="{FF2B5EF4-FFF2-40B4-BE49-F238E27FC236}">
                <a16:creationId xmlns:a16="http://schemas.microsoft.com/office/drawing/2014/main" id="{26A6C1B6-73F1-92B8-48BB-70C05A285B6C}"/>
              </a:ext>
            </a:extLst>
          </p:cNvPr>
          <p:cNvSpPr txBox="1"/>
          <p:nvPr/>
        </p:nvSpPr>
        <p:spPr>
          <a:xfrm>
            <a:off x="46831" y="0"/>
            <a:ext cx="7239437"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8577"/>
                </a:solidFill>
                <a:effectLst/>
                <a:uLnTx/>
                <a:uFillTx/>
                <a:latin typeface="Plus Jakarta Sans SemiBold" pitchFamily="2" charset="0"/>
                <a:ea typeface="+mn-ea"/>
                <a:cs typeface="Plus Jakarta Sans SemiBold" pitchFamily="2" charset="0"/>
              </a:rPr>
              <a:t>Get York &amp; North Yorkshire Working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p:txBody>
      </p:sp>
      <p:graphicFrame>
        <p:nvGraphicFramePr>
          <p:cNvPr id="2" name="Table 1">
            <a:extLst>
              <a:ext uri="{FF2B5EF4-FFF2-40B4-BE49-F238E27FC236}">
                <a16:creationId xmlns:a16="http://schemas.microsoft.com/office/drawing/2014/main" id="{13E3C6B0-EB1B-0C4C-0226-2B305C2D8398}"/>
              </a:ext>
            </a:extLst>
          </p:cNvPr>
          <p:cNvGraphicFramePr>
            <a:graphicFrameLocks noGrp="1"/>
          </p:cNvGraphicFramePr>
          <p:nvPr/>
        </p:nvGraphicFramePr>
        <p:xfrm>
          <a:off x="68696" y="487104"/>
          <a:ext cx="12123305" cy="6370896"/>
        </p:xfrm>
        <a:graphic>
          <a:graphicData uri="http://schemas.openxmlformats.org/drawingml/2006/table">
            <a:tbl>
              <a:tblPr firstRow="1" bandRow="1">
                <a:tableStyleId>{5C22544A-7EE6-4342-B048-85BDC9FD1C3A}</a:tableStyleId>
              </a:tblPr>
              <a:tblGrid>
                <a:gridCol w="1452185">
                  <a:extLst>
                    <a:ext uri="{9D8B030D-6E8A-4147-A177-3AD203B41FA5}">
                      <a16:colId xmlns:a16="http://schemas.microsoft.com/office/drawing/2014/main" val="1702710035"/>
                    </a:ext>
                  </a:extLst>
                </a:gridCol>
                <a:gridCol w="2618593">
                  <a:extLst>
                    <a:ext uri="{9D8B030D-6E8A-4147-A177-3AD203B41FA5}">
                      <a16:colId xmlns:a16="http://schemas.microsoft.com/office/drawing/2014/main" val="2959261161"/>
                    </a:ext>
                  </a:extLst>
                </a:gridCol>
                <a:gridCol w="8052527">
                  <a:extLst>
                    <a:ext uri="{9D8B030D-6E8A-4147-A177-3AD203B41FA5}">
                      <a16:colId xmlns:a16="http://schemas.microsoft.com/office/drawing/2014/main" val="528239245"/>
                    </a:ext>
                  </a:extLst>
                </a:gridCol>
              </a:tblGrid>
              <a:tr h="662815">
                <a:tc>
                  <a:txBody>
                    <a:bodyPr/>
                    <a:lstStyle/>
                    <a:p>
                      <a:r>
                        <a:rPr lang="en-GB" dirty="0"/>
                        <a:t>Priority</a:t>
                      </a:r>
                    </a:p>
                  </a:txBody>
                  <a:tcPr>
                    <a:solidFill>
                      <a:srgbClr val="004C48"/>
                    </a:solidFill>
                  </a:tcPr>
                </a:tc>
                <a:tc>
                  <a:txBody>
                    <a:bodyPr/>
                    <a:lstStyle/>
                    <a:p>
                      <a:pPr algn="ctr"/>
                      <a:r>
                        <a:rPr lang="en-GB" dirty="0"/>
                        <a:t>Actions</a:t>
                      </a:r>
                    </a:p>
                    <a:p>
                      <a:endParaRPr lang="en-GB" dirty="0"/>
                    </a:p>
                  </a:txBody>
                  <a:tcPr>
                    <a:solidFill>
                      <a:srgbClr val="004C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Aptos"/>
                        </a:rPr>
                        <a:t>Priority Actions 2025-27</a:t>
                      </a:r>
                    </a:p>
                    <a:p>
                      <a:endParaRPr lang="en-GB" dirty="0"/>
                    </a:p>
                  </a:txBody>
                  <a:tcPr>
                    <a:solidFill>
                      <a:srgbClr val="004C48"/>
                    </a:solidFill>
                  </a:tcPr>
                </a:tc>
                <a:extLst>
                  <a:ext uri="{0D108BD9-81ED-4DB2-BD59-A6C34878D82A}">
                    <a16:rowId xmlns:a16="http://schemas.microsoft.com/office/drawing/2014/main" val="1028015153"/>
                  </a:ext>
                </a:extLst>
              </a:tr>
              <a:tr h="1193827">
                <a:tc rowSpan="4">
                  <a:txBody>
                    <a:bodyPr/>
                    <a:lstStyle/>
                    <a:p>
                      <a:r>
                        <a:rPr lang="en-GB" sz="1800" b="1" dirty="0"/>
                        <a:t>Enabling Good Work</a:t>
                      </a:r>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0" kern="1200" dirty="0">
                          <a:solidFill>
                            <a:schemeClr val="dk1"/>
                          </a:solidFill>
                          <a:effectLst/>
                          <a:latin typeface="Aptos" panose="020B0004020202020204" pitchFamily="34" charset="0"/>
                          <a:ea typeface="+mn-ea"/>
                          <a:cs typeface="+mn-cs"/>
                        </a:rPr>
                        <a:t>Develop an Employer engagement and coordination strategy </a:t>
                      </a:r>
                    </a:p>
                    <a:p>
                      <a:pPr marL="285750" indent="-285750">
                        <a:buFont typeface="Arial" panose="020B0604020202020204" pitchFamily="34" charset="0"/>
                        <a:buChar char="•"/>
                      </a:pPr>
                      <a:endParaRPr lang="en-GB" sz="1600" b="0" dirty="0">
                        <a:latin typeface="Aptos" panose="020B0004020202020204" pitchFamily="34" charset="0"/>
                      </a:endParaRPr>
                    </a:p>
                  </a:txBody>
                  <a:tcPr>
                    <a:solidFill>
                      <a:schemeClr val="accent6">
                        <a:lumMod val="40000"/>
                        <a:lumOff val="60000"/>
                      </a:schemeClr>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b="0" dirty="0">
                          <a:latin typeface="Aptos"/>
                        </a:rPr>
                        <a:t>Regular engagement with Business Board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b="0" kern="1200" dirty="0">
                          <a:solidFill>
                            <a:schemeClr val="dk1"/>
                          </a:solidFill>
                          <a:effectLst/>
                          <a:latin typeface="Aptos"/>
                          <a:ea typeface="+mn-ea"/>
                          <a:cs typeface="+mn-cs"/>
                        </a:rPr>
                        <a:t>Inform and build on Trailblazer research into ‘employer motivations’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b="0" dirty="0">
                          <a:solidFill>
                            <a:schemeClr val="tx1"/>
                          </a:solidFill>
                          <a:latin typeface="Aptos"/>
                        </a:rPr>
                        <a:t>Promote and launch Careers Hub Collaboration Portal to support collaboration between employers, schools and colleges.</a:t>
                      </a:r>
                      <a:endParaRPr lang="en-GB" sz="1600" b="0" dirty="0"/>
                    </a:p>
                  </a:txBody>
                  <a:tcPr>
                    <a:solidFill>
                      <a:schemeClr val="accent6">
                        <a:lumMod val="40000"/>
                        <a:lumOff val="60000"/>
                      </a:schemeClr>
                    </a:solidFill>
                  </a:tcPr>
                </a:tc>
                <a:extLst>
                  <a:ext uri="{0D108BD9-81ED-4DB2-BD59-A6C34878D82A}">
                    <a16:rowId xmlns:a16="http://schemas.microsoft.com/office/drawing/2014/main" val="534861032"/>
                  </a:ext>
                </a:extLst>
              </a:tr>
              <a:tr h="1363752">
                <a:tc vMerge="1">
                  <a:txBody>
                    <a:bodyPr/>
                    <a:lstStyle/>
                    <a:p>
                      <a:endParaRPr/>
                    </a:p>
                  </a:txBody>
                  <a:tcPr>
                    <a:solidFill>
                      <a:schemeClr val="accent6">
                        <a:lumMod val="40000"/>
                        <a:lumOff val="60000"/>
                      </a:schemeClr>
                    </a:solidFill>
                  </a:tcPr>
                </a:tc>
                <a:tc>
                  <a:txBody>
                    <a:bodyPr/>
                    <a:lstStyle/>
                    <a:p>
                      <a:pPr marL="0" indent="0">
                        <a:buFont typeface="Arial" panose="020B0604020202020204" pitchFamily="34" charset="0"/>
                        <a:buNone/>
                      </a:pPr>
                      <a:r>
                        <a:rPr lang="en-GB" sz="1600" b="0" kern="1200" dirty="0">
                          <a:solidFill>
                            <a:schemeClr val="bg1"/>
                          </a:solidFill>
                          <a:effectLst/>
                          <a:latin typeface="Aptos" panose="020B0004020202020204" pitchFamily="34" charset="0"/>
                          <a:ea typeface="+mn-ea"/>
                          <a:cs typeface="+mn-cs"/>
                        </a:rPr>
                        <a:t>Simplify the work, health and skills landscape for employers </a:t>
                      </a:r>
                    </a:p>
                  </a:txBody>
                  <a:tcPr>
                    <a:solidFill>
                      <a:srgbClr val="008577"/>
                    </a:solidFill>
                  </a:tcPr>
                </a:tc>
                <a:tc>
                  <a:txBody>
                    <a:bodyPr/>
                    <a:lstStyle/>
                    <a:p>
                      <a:pPr marL="228600" indent="-228600">
                        <a:buFont typeface="+mj-lt"/>
                        <a:buAutoNum type="arabicPeriod"/>
                      </a:pPr>
                      <a:r>
                        <a:rPr lang="en-GB" sz="1600" b="0" dirty="0">
                          <a:solidFill>
                            <a:schemeClr val="bg1"/>
                          </a:solidFill>
                          <a:latin typeface="Aptos"/>
                        </a:rPr>
                        <a:t>Launch and evaluation of Work, Health and Skills Interchange Model</a:t>
                      </a:r>
                    </a:p>
                    <a:p>
                      <a:pPr marL="228600" indent="-228600">
                        <a:buFont typeface="+mj-lt"/>
                        <a:buAutoNum type="arabicPeriod"/>
                      </a:pPr>
                      <a:r>
                        <a:rPr lang="en-GB" sz="1600" b="0" dirty="0">
                          <a:solidFill>
                            <a:schemeClr val="bg1"/>
                          </a:solidFill>
                          <a:latin typeface="Aptos"/>
                          <a:ea typeface="Roboto"/>
                          <a:cs typeface="Roboto"/>
                        </a:rPr>
                        <a:t>Identify and secure future operating and funding model </a:t>
                      </a:r>
                      <a:endParaRPr lang="en-GB" sz="1600" b="0" dirty="0">
                        <a:solidFill>
                          <a:schemeClr val="bg1"/>
                        </a:solidFill>
                      </a:endParaRPr>
                    </a:p>
                  </a:txBody>
                  <a:tcPr>
                    <a:solidFill>
                      <a:srgbClr val="008577"/>
                    </a:solidFill>
                  </a:tcPr>
                </a:tc>
                <a:extLst>
                  <a:ext uri="{0D108BD9-81ED-4DB2-BD59-A6C34878D82A}">
                    <a16:rowId xmlns:a16="http://schemas.microsoft.com/office/drawing/2014/main" val="3487381203"/>
                  </a:ext>
                </a:extLst>
              </a:tr>
              <a:tr h="1286431">
                <a:tc vMerge="1">
                  <a:txBody>
                    <a:bodyPr/>
                    <a:lstStyle/>
                    <a:p>
                      <a:endParaRPr lang="en-GB" sz="1800" b="1" dirty="0">
                        <a:solidFill>
                          <a:schemeClr val="bg1"/>
                        </a:solidFill>
                      </a:endParaRPr>
                    </a:p>
                  </a:txBody>
                  <a:tcPr>
                    <a:solidFill>
                      <a:srgbClr val="00857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0" kern="1200" dirty="0">
                          <a:solidFill>
                            <a:schemeClr val="dk1"/>
                          </a:solidFill>
                          <a:effectLst/>
                          <a:latin typeface="Aptos" panose="020B0004020202020204" pitchFamily="34" charset="0"/>
                          <a:ea typeface="+mn-ea"/>
                          <a:cs typeface="+mn-cs"/>
                        </a:rPr>
                        <a:t>Support the work of the YNYCA Community Wealth Building Commission </a:t>
                      </a:r>
                    </a:p>
                    <a:p>
                      <a:pPr marL="285750" indent="-285750">
                        <a:buFont typeface="Arial" panose="020B0604020202020204" pitchFamily="34" charset="0"/>
                        <a:buChar char="•"/>
                      </a:pPr>
                      <a:endParaRPr lang="en-GB" sz="1600" b="0" dirty="0">
                        <a:solidFill>
                          <a:schemeClr val="bg1"/>
                        </a:solidFill>
                        <a:latin typeface="Aptos" panose="020B0004020202020204" pitchFamily="34" charset="0"/>
                      </a:endParaRPr>
                    </a:p>
                  </a:txBody>
                  <a:tcPr>
                    <a:solidFill>
                      <a:schemeClr val="accent6">
                        <a:lumMod val="40000"/>
                        <a:lumOff val="60000"/>
                      </a:schemeClr>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b="0" dirty="0">
                          <a:latin typeface="Aptos"/>
                        </a:rPr>
                        <a:t>Explore the role of anchor institutions, good work charters and social procurement in supporting employers and ‘good work’ (good quality and secure work).</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b="0" dirty="0">
                          <a:latin typeface="Aptos"/>
                        </a:rPr>
                        <a:t>Ensure findings from Trailblazer research into Anchor Institutions and Good Business Charter inform the work of the Commission.</a:t>
                      </a:r>
                      <a:endParaRPr lang="en-GB" sz="1600" b="0" dirty="0">
                        <a:solidFill>
                          <a:schemeClr val="bg1"/>
                        </a:solidFill>
                      </a:endParaRPr>
                    </a:p>
                  </a:txBody>
                  <a:tcPr>
                    <a:solidFill>
                      <a:schemeClr val="accent6">
                        <a:lumMod val="40000"/>
                        <a:lumOff val="60000"/>
                      </a:schemeClr>
                    </a:solidFill>
                  </a:tcPr>
                </a:tc>
                <a:extLst>
                  <a:ext uri="{0D108BD9-81ED-4DB2-BD59-A6C34878D82A}">
                    <a16:rowId xmlns:a16="http://schemas.microsoft.com/office/drawing/2014/main" val="1125733849"/>
                  </a:ext>
                </a:extLst>
              </a:tr>
              <a:tr h="1864071">
                <a:tc vMerge="1">
                  <a:txBody>
                    <a:bodyPr/>
                    <a:lstStyle/>
                    <a:p>
                      <a:endParaRPr lang="en-GB" sz="1800" b="1" dirty="0"/>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0" kern="1200" dirty="0">
                          <a:solidFill>
                            <a:schemeClr val="bg1"/>
                          </a:solidFill>
                          <a:effectLst/>
                          <a:latin typeface="Aptos" panose="020B0004020202020204" pitchFamily="34" charset="0"/>
                          <a:ea typeface="+mn-ea"/>
                          <a:cs typeface="+mn-cs"/>
                        </a:rPr>
                        <a:t>Support and promote Self employment as a route to becoming and remaining economically active. </a:t>
                      </a:r>
                      <a:endParaRPr lang="en-GB" sz="1600" b="0" dirty="0">
                        <a:solidFill>
                          <a:schemeClr val="bg1"/>
                        </a:solidFill>
                        <a:latin typeface="Aptos" panose="020B0004020202020204" pitchFamily="34" charset="0"/>
                      </a:endParaRPr>
                    </a:p>
                  </a:txBody>
                  <a:tcPr>
                    <a:solidFill>
                      <a:srgbClr val="008577"/>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dirty="0">
                          <a:solidFill>
                            <a:schemeClr val="bg1"/>
                          </a:solidFill>
                          <a:latin typeface="Aptos"/>
                        </a:rPr>
                        <a:t>Continue to develop programmes and resources to support self employment as a </a:t>
                      </a:r>
                      <a:r>
                        <a:rPr lang="en-GB" sz="1600" b="0" dirty="0">
                          <a:solidFill>
                            <a:schemeClr val="bg1"/>
                          </a:solidFill>
                          <a:latin typeface="Aptos"/>
                        </a:rPr>
                        <a:t>route to becoming and remaining economically active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b="0" dirty="0">
                          <a:solidFill>
                            <a:schemeClr val="bg1"/>
                          </a:solidFill>
                          <a:latin typeface="Aptos"/>
                        </a:rPr>
                        <a:t>Strengthen relationships with Growth Hub, LAs and wider business advice professionals to promote self employment as an option</a:t>
                      </a:r>
                      <a:endParaRPr lang="en-GB" sz="1600" b="0" dirty="0">
                        <a:solidFill>
                          <a:schemeClr val="bg1"/>
                        </a:solidFill>
                      </a:endParaRPr>
                    </a:p>
                  </a:txBody>
                  <a:tcPr>
                    <a:solidFill>
                      <a:srgbClr val="008577"/>
                    </a:solidFill>
                  </a:tcPr>
                </a:tc>
                <a:extLst>
                  <a:ext uri="{0D108BD9-81ED-4DB2-BD59-A6C34878D82A}">
                    <a16:rowId xmlns:a16="http://schemas.microsoft.com/office/drawing/2014/main" val="417791178"/>
                  </a:ext>
                </a:extLst>
              </a:tr>
            </a:tbl>
          </a:graphicData>
        </a:graphic>
      </p:graphicFrame>
      <p:pic>
        <p:nvPicPr>
          <p:cNvPr id="3" name="Content Placeholder 4" descr="A blue and black background&#10;&#10;AI-generated content may be incorrect.">
            <a:extLst>
              <a:ext uri="{FF2B5EF4-FFF2-40B4-BE49-F238E27FC236}">
                <a16:creationId xmlns:a16="http://schemas.microsoft.com/office/drawing/2014/main" id="{F3CACD77-5565-43B4-CACE-55FB243D3D76}"/>
              </a:ext>
            </a:extLst>
          </p:cNvPr>
          <p:cNvPicPr/>
          <p:nvPr/>
        </p:nvPicPr>
        <p:blipFill>
          <a:blip r:embed="rId3">
            <a:alphaModFix amt="5000"/>
            <a:extLst>
              <a:ext uri="{28A0092B-C50C-407E-A947-70E740481C1C}">
                <a14:useLocalDpi xmlns:a14="http://schemas.microsoft.com/office/drawing/2010/main" val="0"/>
              </a:ext>
            </a:extLst>
          </a:blip>
          <a:stretch>
            <a:fillRect/>
          </a:stretch>
        </p:blipFill>
        <p:spPr>
          <a:xfrm>
            <a:off x="11205032" y="2711455"/>
            <a:ext cx="6870698" cy="6858000"/>
          </a:xfrm>
          <a:prstGeom prst="rect">
            <a:avLst/>
          </a:prstGeom>
        </p:spPr>
      </p:pic>
    </p:spTree>
    <p:extLst>
      <p:ext uri="{BB962C8B-B14F-4D97-AF65-F5344CB8AC3E}">
        <p14:creationId xmlns:p14="http://schemas.microsoft.com/office/powerpoint/2010/main" val="4180584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C5A4B-699D-ABCA-6F15-80AB4254CAB3}"/>
            </a:ext>
          </a:extLst>
        </p:cNvPr>
        <p:cNvGrpSpPr/>
        <p:nvPr/>
      </p:nvGrpSpPr>
      <p:grpSpPr>
        <a:xfrm>
          <a:off x="0" y="0"/>
          <a:ext cx="0" cy="0"/>
          <a:chOff x="0" y="0"/>
          <a:chExt cx="0" cy="0"/>
        </a:xfrm>
      </p:grpSpPr>
      <p:pic>
        <p:nvPicPr>
          <p:cNvPr id="6" name="Picture 5" descr="A black background with blue text&#10;&#10;AI-generated content may be incorrect.">
            <a:extLst>
              <a:ext uri="{FF2B5EF4-FFF2-40B4-BE49-F238E27FC236}">
                <a16:creationId xmlns:a16="http://schemas.microsoft.com/office/drawing/2014/main" id="{A64291B5-0AB3-AA9A-310B-F71A8BDFFA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96" y="5966520"/>
            <a:ext cx="1938539" cy="698477"/>
          </a:xfrm>
          <a:prstGeom prst="rect">
            <a:avLst/>
          </a:prstGeom>
        </p:spPr>
      </p:pic>
      <p:sp>
        <p:nvSpPr>
          <p:cNvPr id="11" name="TextBox 10">
            <a:extLst>
              <a:ext uri="{FF2B5EF4-FFF2-40B4-BE49-F238E27FC236}">
                <a16:creationId xmlns:a16="http://schemas.microsoft.com/office/drawing/2014/main" id="{FAEAF3BE-E008-A006-2E6F-25897D2E745C}"/>
              </a:ext>
            </a:extLst>
          </p:cNvPr>
          <p:cNvSpPr txBox="1"/>
          <p:nvPr/>
        </p:nvSpPr>
        <p:spPr>
          <a:xfrm>
            <a:off x="46831" y="0"/>
            <a:ext cx="7239437"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8577"/>
                </a:solidFill>
                <a:effectLst/>
                <a:uLnTx/>
                <a:uFillTx/>
                <a:latin typeface="Plus Jakarta Sans SemiBold" pitchFamily="2" charset="0"/>
                <a:ea typeface="+mn-ea"/>
                <a:cs typeface="Plus Jakarta Sans SemiBold" pitchFamily="2" charset="0"/>
              </a:rPr>
              <a:t>Get York &amp; North Yorkshire Working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p:txBody>
      </p:sp>
      <p:graphicFrame>
        <p:nvGraphicFramePr>
          <p:cNvPr id="2" name="Table 1">
            <a:extLst>
              <a:ext uri="{FF2B5EF4-FFF2-40B4-BE49-F238E27FC236}">
                <a16:creationId xmlns:a16="http://schemas.microsoft.com/office/drawing/2014/main" id="{60446AF4-CBAD-7E1B-D1A2-579D0C33642C}"/>
              </a:ext>
            </a:extLst>
          </p:cNvPr>
          <p:cNvGraphicFramePr>
            <a:graphicFrameLocks noGrp="1"/>
          </p:cNvGraphicFramePr>
          <p:nvPr/>
        </p:nvGraphicFramePr>
        <p:xfrm>
          <a:off x="0" y="487107"/>
          <a:ext cx="12192001" cy="6374099"/>
        </p:xfrm>
        <a:graphic>
          <a:graphicData uri="http://schemas.openxmlformats.org/drawingml/2006/table">
            <a:tbl>
              <a:tblPr firstRow="1" bandRow="1">
                <a:tableStyleId>{5C22544A-7EE6-4342-B048-85BDC9FD1C3A}</a:tableStyleId>
              </a:tblPr>
              <a:tblGrid>
                <a:gridCol w="1502730">
                  <a:extLst>
                    <a:ext uri="{9D8B030D-6E8A-4147-A177-3AD203B41FA5}">
                      <a16:colId xmlns:a16="http://schemas.microsoft.com/office/drawing/2014/main" val="1702710035"/>
                    </a:ext>
                  </a:extLst>
                </a:gridCol>
                <a:gridCol w="4346191">
                  <a:extLst>
                    <a:ext uri="{9D8B030D-6E8A-4147-A177-3AD203B41FA5}">
                      <a16:colId xmlns:a16="http://schemas.microsoft.com/office/drawing/2014/main" val="2959261161"/>
                    </a:ext>
                  </a:extLst>
                </a:gridCol>
                <a:gridCol w="6343080">
                  <a:extLst>
                    <a:ext uri="{9D8B030D-6E8A-4147-A177-3AD203B41FA5}">
                      <a16:colId xmlns:a16="http://schemas.microsoft.com/office/drawing/2014/main" val="1699637526"/>
                    </a:ext>
                  </a:extLst>
                </a:gridCol>
              </a:tblGrid>
              <a:tr h="666243">
                <a:tc>
                  <a:txBody>
                    <a:bodyPr/>
                    <a:lstStyle/>
                    <a:p>
                      <a:r>
                        <a:rPr lang="en-GB" dirty="0"/>
                        <a:t>Priority</a:t>
                      </a:r>
                    </a:p>
                  </a:txBody>
                  <a:tcPr>
                    <a:solidFill>
                      <a:srgbClr val="004C48"/>
                    </a:solidFill>
                  </a:tcPr>
                </a:tc>
                <a:tc>
                  <a:txBody>
                    <a:bodyPr/>
                    <a:lstStyle/>
                    <a:p>
                      <a:pPr algn="ctr"/>
                      <a:r>
                        <a:rPr lang="en-GB" dirty="0"/>
                        <a:t>Actions</a:t>
                      </a:r>
                    </a:p>
                    <a:p>
                      <a:endParaRPr lang="en-GB" dirty="0"/>
                    </a:p>
                  </a:txBody>
                  <a:tcPr>
                    <a:solidFill>
                      <a:srgbClr val="004C4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latin typeface="Aptos"/>
                        </a:rPr>
                        <a:t>Priority Actions 2025-27</a:t>
                      </a:r>
                    </a:p>
                    <a:p>
                      <a:endParaRPr lang="en-GB" dirty="0"/>
                    </a:p>
                  </a:txBody>
                  <a:tcPr>
                    <a:solidFill>
                      <a:srgbClr val="004C48"/>
                    </a:solidFill>
                  </a:tcPr>
                </a:tc>
                <a:extLst>
                  <a:ext uri="{0D108BD9-81ED-4DB2-BD59-A6C34878D82A}">
                    <a16:rowId xmlns:a16="http://schemas.microsoft.com/office/drawing/2014/main" val="1028015153"/>
                  </a:ext>
                </a:extLst>
              </a:tr>
              <a:tr h="1110404">
                <a:tc rowSpan="6">
                  <a:txBody>
                    <a:bodyPr/>
                    <a:lstStyle/>
                    <a:p>
                      <a:r>
                        <a:rPr lang="en-GB" sz="1800" b="1" dirty="0">
                          <a:solidFill>
                            <a:schemeClr val="tx1"/>
                          </a:solidFill>
                        </a:rPr>
                        <a:t>Strategic Alignment and Collaboration</a:t>
                      </a:r>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0" kern="1200" dirty="0">
                          <a:solidFill>
                            <a:schemeClr val="tx1"/>
                          </a:solidFill>
                          <a:effectLst/>
                          <a:latin typeface="+mn-lt"/>
                          <a:ea typeface="+mn-ea"/>
                          <a:cs typeface="+mn-cs"/>
                        </a:rPr>
                        <a:t>Provide system leadership through the development of a Shared Governance Model </a:t>
                      </a:r>
                      <a:endParaRPr lang="en-GB" sz="1800" b="0" dirty="0">
                        <a:solidFill>
                          <a:schemeClr val="tx1"/>
                        </a:solidFill>
                      </a:endParaRPr>
                    </a:p>
                  </a:txBody>
                  <a:tcPr>
                    <a:solidFill>
                      <a:schemeClr val="accent6">
                        <a:lumMod val="40000"/>
                        <a:lumOff val="60000"/>
                      </a:schemeClr>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b="0" dirty="0">
                          <a:latin typeface="Aptos"/>
                        </a:rPr>
                        <a:t>Establish a GYNYW Steering Group (June 2025)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b="0" dirty="0">
                          <a:latin typeface="Aptos"/>
                        </a:rPr>
                        <a:t>Establish the Work, Health and Skills Forum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b="0" dirty="0">
                          <a:latin typeface="Aptos"/>
                        </a:rPr>
                        <a:t>Co produce a Shared Governance Model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kern="1200" dirty="0">
                          <a:solidFill>
                            <a:schemeClr val="dk1"/>
                          </a:solidFill>
                          <a:effectLst/>
                          <a:latin typeface="Aptos"/>
                          <a:ea typeface="+mn-ea"/>
                          <a:cs typeface="+mn-cs"/>
                        </a:rPr>
                        <a:t>Develop a logic model and an outcomes and metrics framework.</a:t>
                      </a:r>
                      <a:endParaRPr lang="en-GB" sz="1600" b="0" dirty="0"/>
                    </a:p>
                  </a:txBody>
                  <a:tcPr>
                    <a:solidFill>
                      <a:schemeClr val="accent6">
                        <a:lumMod val="40000"/>
                        <a:lumOff val="60000"/>
                      </a:schemeClr>
                    </a:solidFill>
                  </a:tcPr>
                </a:tc>
                <a:extLst>
                  <a:ext uri="{0D108BD9-81ED-4DB2-BD59-A6C34878D82A}">
                    <a16:rowId xmlns:a16="http://schemas.microsoft.com/office/drawing/2014/main" val="534861032"/>
                  </a:ext>
                </a:extLst>
              </a:tr>
              <a:tr h="819754">
                <a:tc vMerge="1">
                  <a:txBody>
                    <a:bodyPr/>
                    <a:lstStyle/>
                    <a:p>
                      <a:endParaRPr lang="en-GB" sz="1800" b="1" dirty="0"/>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0" kern="1200" dirty="0">
                          <a:solidFill>
                            <a:schemeClr val="bg1"/>
                          </a:solidFill>
                          <a:effectLst/>
                          <a:latin typeface="+mn-lt"/>
                          <a:ea typeface="+mn-ea"/>
                          <a:cs typeface="+mn-cs"/>
                        </a:rPr>
                        <a:t>Provide system coordination, accessibility and navigation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0" dirty="0"/>
                    </a:p>
                  </a:txBody>
                  <a:tcPr>
                    <a:solidFill>
                      <a:srgbClr val="008577"/>
                    </a:solidFill>
                  </a:tcPr>
                </a:tc>
                <a:tc>
                  <a:txBody>
                    <a:bodyPr/>
                    <a:lstStyle/>
                    <a:p>
                      <a:pPr marL="228600" indent="-228600">
                        <a:buFont typeface="+mj-lt"/>
                        <a:buAutoNum type="arabicPeriod"/>
                      </a:pPr>
                      <a:r>
                        <a:rPr lang="en-GB" sz="1600" b="0" kern="1200" dirty="0">
                          <a:solidFill>
                            <a:schemeClr val="bg1"/>
                          </a:solidFill>
                          <a:effectLst/>
                          <a:latin typeface="Aptos"/>
                          <a:ea typeface="+mn-ea"/>
                          <a:cs typeface="+mn-cs"/>
                        </a:rPr>
                        <a:t>Launch, test  and evaluate the Work and Skills Interchange model</a:t>
                      </a:r>
                    </a:p>
                  </a:txBody>
                  <a:tcPr>
                    <a:solidFill>
                      <a:srgbClr val="008577"/>
                    </a:solidFill>
                  </a:tcPr>
                </a:tc>
                <a:extLst>
                  <a:ext uri="{0D108BD9-81ED-4DB2-BD59-A6C34878D82A}">
                    <a16:rowId xmlns:a16="http://schemas.microsoft.com/office/drawing/2014/main" val="3487381203"/>
                  </a:ext>
                </a:extLst>
              </a:tr>
              <a:tr h="1180222">
                <a:tc vMerge="1">
                  <a:txBody>
                    <a:bodyPr/>
                    <a:lstStyle/>
                    <a:p>
                      <a:endParaRPr dirty="0"/>
                    </a:p>
                  </a:txBody>
                  <a:tcPr>
                    <a:solidFill>
                      <a:srgbClr val="008577"/>
                    </a:solidFill>
                  </a:tcPr>
                </a:tc>
                <a:tc>
                  <a:txBody>
                    <a:bodyPr/>
                    <a:lstStyle/>
                    <a:p>
                      <a:pPr marL="0" indent="0">
                        <a:buFont typeface="Arial" panose="020B0604020202020204" pitchFamily="34" charset="0"/>
                        <a:buNone/>
                      </a:pPr>
                      <a:r>
                        <a:rPr lang="en-GB" sz="1600" b="0" kern="1200" dirty="0">
                          <a:solidFill>
                            <a:schemeClr val="tx1"/>
                          </a:solidFill>
                          <a:effectLst/>
                          <a:latin typeface="+mn-lt"/>
                          <a:ea typeface="+mn-ea"/>
                          <a:cs typeface="+mn-cs"/>
                        </a:rPr>
                        <a:t>Integration of data, intelligence and research </a:t>
                      </a:r>
                    </a:p>
                  </a:txBody>
                  <a:tcPr>
                    <a:solidFill>
                      <a:schemeClr val="accent6">
                        <a:lumMod val="40000"/>
                        <a:lumOff val="60000"/>
                      </a:schemeClr>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600" b="0" dirty="0">
                          <a:latin typeface="Aptos"/>
                        </a:rPr>
                        <a:t>Establish Shared Research Data and Intelligence Resource and Working group (July 2025)</a:t>
                      </a:r>
                      <a:endParaRPr lang="en-GB" sz="1600" b="0" dirty="0">
                        <a:solidFill>
                          <a:srgbClr val="FF0000"/>
                        </a:solidFill>
                        <a:latin typeface="Aptos"/>
                      </a:endParaRPr>
                    </a:p>
                    <a:p>
                      <a:pPr marL="228600" marR="0" lvl="0" indent="-228600" algn="l">
                        <a:lnSpc>
                          <a:spcPct val="100000"/>
                        </a:lnSpc>
                        <a:spcBef>
                          <a:spcPts val="0"/>
                        </a:spcBef>
                        <a:spcAft>
                          <a:spcPts val="0"/>
                        </a:spcAft>
                        <a:buClrTx/>
                        <a:buSzTx/>
                        <a:buAutoNum type="arabicPeriod"/>
                      </a:pPr>
                      <a:r>
                        <a:rPr lang="en-GB" sz="1600" b="0" dirty="0">
                          <a:solidFill>
                            <a:schemeClr val="tx1"/>
                          </a:solidFill>
                          <a:latin typeface="Aptos" panose="020B0004020202020204" pitchFamily="34" charset="0"/>
                        </a:rPr>
                        <a:t>Explore </a:t>
                      </a:r>
                      <a:r>
                        <a:rPr lang="en-GB" sz="1600" kern="1200" dirty="0">
                          <a:solidFill>
                            <a:schemeClr val="tx1"/>
                          </a:solidFill>
                          <a:effectLst/>
                          <a:latin typeface="Aptos" panose="020B0004020202020204" pitchFamily="34" charset="0"/>
                          <a:ea typeface="+mn-ea"/>
                          <a:cs typeface="+mn-cs"/>
                        </a:rPr>
                        <a:t>opportunities </a:t>
                      </a:r>
                      <a:r>
                        <a:rPr lang="en-GB" sz="1600" kern="1200" dirty="0">
                          <a:solidFill>
                            <a:schemeClr val="dk1"/>
                          </a:solidFill>
                          <a:effectLst/>
                          <a:latin typeface="Aptos" panose="020B0004020202020204" pitchFamily="34" charset="0"/>
                          <a:ea typeface="+mn-ea"/>
                          <a:cs typeface="+mn-cs"/>
                        </a:rPr>
                        <a:t>and challenges presented by AI - future proofing skills and jobs</a:t>
                      </a:r>
                      <a:endParaRPr lang="en-GB" sz="1600" b="0" dirty="0">
                        <a:solidFill>
                          <a:schemeClr val="bg1"/>
                        </a:solidFill>
                        <a:latin typeface="Aptos" panose="020B0004020202020204" pitchFamily="34" charset="0"/>
                      </a:endParaRPr>
                    </a:p>
                  </a:txBody>
                  <a:tcPr>
                    <a:solidFill>
                      <a:schemeClr val="accent6">
                        <a:lumMod val="40000"/>
                        <a:lumOff val="60000"/>
                      </a:schemeClr>
                    </a:solidFill>
                  </a:tcPr>
                </a:tc>
                <a:extLst>
                  <a:ext uri="{0D108BD9-81ED-4DB2-BD59-A6C34878D82A}">
                    <a16:rowId xmlns:a16="http://schemas.microsoft.com/office/drawing/2014/main" val="1125733849"/>
                  </a:ext>
                </a:extLst>
              </a:tr>
              <a:tr h="856598">
                <a:tc vMerge="1">
                  <a:txBody>
                    <a:bodyPr/>
                    <a:lstStyle/>
                    <a:p>
                      <a:endParaRPr lang="en-GB" sz="1800" b="1" dirty="0">
                        <a:solidFill>
                          <a:schemeClr val="bg1"/>
                        </a:solidFill>
                      </a:endParaRPr>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0" kern="1200" dirty="0">
                          <a:solidFill>
                            <a:schemeClr val="bg1"/>
                          </a:solidFill>
                          <a:effectLst/>
                          <a:latin typeface="+mn-lt"/>
                          <a:ea typeface="+mn-ea"/>
                          <a:cs typeface="+mn-cs"/>
                        </a:rPr>
                        <a:t>Development of strategic frameworks : Commissioning framework and Behaviour and Systems change approach</a:t>
                      </a:r>
                      <a:endParaRPr lang="en-GB" sz="1600" b="0" dirty="0">
                        <a:solidFill>
                          <a:schemeClr val="bg1"/>
                        </a:solidFill>
                      </a:endParaRPr>
                    </a:p>
                  </a:txBody>
                  <a:tcPr>
                    <a:solidFill>
                      <a:srgbClr val="008577"/>
                    </a:solidFill>
                  </a:tcPr>
                </a:tc>
                <a:tc>
                  <a:txBody>
                    <a:bodyPr/>
                    <a:lstStyle/>
                    <a:p>
                      <a:pPr marL="228600" indent="-228600">
                        <a:buFont typeface="+mj-lt"/>
                        <a:buAutoNum type="arabicPeriod"/>
                      </a:pPr>
                      <a:r>
                        <a:rPr lang="en-GB" sz="1600" dirty="0">
                          <a:solidFill>
                            <a:schemeClr val="bg1"/>
                          </a:solidFill>
                          <a:latin typeface="Aptos"/>
                        </a:rPr>
                        <a:t>Co-design frameworks and implement across YNY</a:t>
                      </a:r>
                    </a:p>
                    <a:p>
                      <a:pPr marL="228600" indent="-228600">
                        <a:buFont typeface="+mj-lt"/>
                        <a:buAutoNum type="arabicPeriod"/>
                      </a:pPr>
                      <a:r>
                        <a:rPr lang="en-GB" sz="1600" kern="1200" dirty="0">
                          <a:solidFill>
                            <a:schemeClr val="bg1"/>
                          </a:solidFill>
                          <a:effectLst/>
                          <a:latin typeface="Aptos"/>
                          <a:ea typeface="+mn-ea"/>
                          <a:cs typeface="+mn-cs"/>
                        </a:rPr>
                        <a:t>Develop an outcomes and metrics framework to work across work health and skills provision and funding.</a:t>
                      </a:r>
                      <a:endParaRPr lang="en-GB" sz="1800" b="0" dirty="0">
                        <a:solidFill>
                          <a:schemeClr val="bg1"/>
                        </a:solidFill>
                      </a:endParaRPr>
                    </a:p>
                  </a:txBody>
                  <a:tcPr>
                    <a:solidFill>
                      <a:srgbClr val="008577"/>
                    </a:solidFill>
                  </a:tcPr>
                </a:tc>
                <a:extLst>
                  <a:ext uri="{0D108BD9-81ED-4DB2-BD59-A6C34878D82A}">
                    <a16:rowId xmlns:a16="http://schemas.microsoft.com/office/drawing/2014/main" val="4066745622"/>
                  </a:ext>
                </a:extLst>
              </a:tr>
              <a:tr h="634517">
                <a:tc vMerge="1">
                  <a:txBody>
                    <a:bodyPr/>
                    <a:lstStyle/>
                    <a:p>
                      <a:endParaRPr lang="en-GB" sz="1800" b="1" dirty="0">
                        <a:solidFill>
                          <a:schemeClr val="bg1"/>
                        </a:solidFill>
                      </a:endParaRPr>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0" kern="1200" dirty="0">
                          <a:solidFill>
                            <a:schemeClr val="tx1"/>
                          </a:solidFill>
                          <a:effectLst/>
                          <a:latin typeface="+mn-lt"/>
                          <a:ea typeface="+mn-ea"/>
                          <a:cs typeface="+mn-cs"/>
                        </a:rPr>
                        <a:t>Strengthen Strategic Alignment across local, regional and national strategies and plans </a:t>
                      </a:r>
                      <a:endParaRPr lang="en-GB" sz="1600" b="0" dirty="0">
                        <a:solidFill>
                          <a:schemeClr val="tx1"/>
                        </a:solidFill>
                      </a:endParaRPr>
                    </a:p>
                  </a:txBody>
                  <a:tcPr>
                    <a:solidFill>
                      <a:schemeClr val="accent6">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0" dirty="0">
                          <a:solidFill>
                            <a:schemeClr val="tx1"/>
                          </a:solidFill>
                          <a:latin typeface="Aptos"/>
                        </a:rPr>
                        <a:t>1. The GYNYW steering group will oversee and guide this work.</a:t>
                      </a:r>
                    </a:p>
                    <a:p>
                      <a:pPr marL="285750" indent="-285750">
                        <a:buFont typeface="Arial" panose="020B0604020202020204" pitchFamily="34" charset="0"/>
                        <a:buChar char="•"/>
                      </a:pPr>
                      <a:endParaRPr lang="en-GB" sz="1800" b="0" dirty="0">
                        <a:solidFill>
                          <a:schemeClr val="tx1"/>
                        </a:solidFill>
                      </a:endParaRPr>
                    </a:p>
                  </a:txBody>
                  <a:tcPr>
                    <a:solidFill>
                      <a:schemeClr val="accent6">
                        <a:lumMod val="40000"/>
                        <a:lumOff val="60000"/>
                      </a:schemeClr>
                    </a:solidFill>
                  </a:tcPr>
                </a:tc>
                <a:extLst>
                  <a:ext uri="{0D108BD9-81ED-4DB2-BD59-A6C34878D82A}">
                    <a16:rowId xmlns:a16="http://schemas.microsoft.com/office/drawing/2014/main" val="2602420969"/>
                  </a:ext>
                </a:extLst>
              </a:tr>
              <a:tr h="1103155">
                <a:tc vMerge="1">
                  <a:txBody>
                    <a:bodyPr/>
                    <a:lstStyle/>
                    <a:p>
                      <a:endParaRPr lang="en-GB" sz="1800" b="1" dirty="0">
                        <a:solidFill>
                          <a:schemeClr val="bg1"/>
                        </a:solidFill>
                      </a:endParaRPr>
                    </a:p>
                  </a:txBody>
                  <a:tcPr>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b="0" kern="1200" dirty="0">
                          <a:solidFill>
                            <a:schemeClr val="bg1"/>
                          </a:solidFill>
                          <a:effectLst/>
                          <a:latin typeface="+mn-lt"/>
                          <a:ea typeface="+mn-ea"/>
                          <a:cs typeface="+mn-cs"/>
                        </a:rPr>
                        <a:t>Build capacity and capability across the system </a:t>
                      </a:r>
                      <a:endParaRPr lang="en-GB" sz="1600" b="0" dirty="0">
                        <a:solidFill>
                          <a:schemeClr val="bg1"/>
                        </a:solidFill>
                      </a:endParaRPr>
                    </a:p>
                  </a:txBody>
                  <a:tcPr>
                    <a:solidFill>
                      <a:srgbClr val="008577"/>
                    </a:solidFill>
                  </a:tcPr>
                </a:tc>
                <a:tc>
                  <a:txBody>
                    <a:bodyPr/>
                    <a:lstStyle/>
                    <a:p>
                      <a:pPr marL="228600" indent="-228600">
                        <a:buFont typeface="+mj-lt"/>
                        <a:buAutoNum type="arabicPeriod"/>
                      </a:pPr>
                      <a:r>
                        <a:rPr lang="en-GB" sz="1600" b="0" dirty="0">
                          <a:solidFill>
                            <a:schemeClr val="bg1"/>
                          </a:solidFill>
                          <a:latin typeface="Aptos"/>
                        </a:rPr>
                        <a:t>Establish Good Work, Health and Skills forum </a:t>
                      </a:r>
                    </a:p>
                    <a:p>
                      <a:pPr marL="228600" indent="-228600">
                        <a:buFont typeface="+mj-lt"/>
                        <a:buAutoNum type="arabicPeriod"/>
                      </a:pPr>
                      <a:r>
                        <a:rPr lang="en-GB" sz="1600" b="0" dirty="0">
                          <a:solidFill>
                            <a:schemeClr val="bg1"/>
                          </a:solidFill>
                          <a:latin typeface="Aptos"/>
                        </a:rPr>
                        <a:t>Continued support of Network development</a:t>
                      </a:r>
                      <a:endParaRPr lang="en-GB" sz="1600" b="0" dirty="0">
                        <a:solidFill>
                          <a:schemeClr val="bg1"/>
                        </a:solidFill>
                      </a:endParaRPr>
                    </a:p>
                  </a:txBody>
                  <a:tcPr>
                    <a:solidFill>
                      <a:srgbClr val="008577"/>
                    </a:solidFill>
                  </a:tcPr>
                </a:tc>
                <a:extLst>
                  <a:ext uri="{0D108BD9-81ED-4DB2-BD59-A6C34878D82A}">
                    <a16:rowId xmlns:a16="http://schemas.microsoft.com/office/drawing/2014/main" val="1502474805"/>
                  </a:ext>
                </a:extLst>
              </a:tr>
            </a:tbl>
          </a:graphicData>
        </a:graphic>
      </p:graphicFrame>
      <p:pic>
        <p:nvPicPr>
          <p:cNvPr id="3" name="Content Placeholder 4" descr="A blue and black background&#10;&#10;AI-generated content may be incorrect.">
            <a:extLst>
              <a:ext uri="{FF2B5EF4-FFF2-40B4-BE49-F238E27FC236}">
                <a16:creationId xmlns:a16="http://schemas.microsoft.com/office/drawing/2014/main" id="{E38BE6BE-56E7-3738-BD76-6CD335984523}"/>
              </a:ext>
            </a:extLst>
          </p:cNvPr>
          <p:cNvPicPr/>
          <p:nvPr/>
        </p:nvPicPr>
        <p:blipFill>
          <a:blip r:embed="rId3">
            <a:alphaModFix amt="5000"/>
            <a:extLst>
              <a:ext uri="{28A0092B-C50C-407E-A947-70E740481C1C}">
                <a14:useLocalDpi xmlns:a14="http://schemas.microsoft.com/office/drawing/2010/main" val="0"/>
              </a:ext>
            </a:extLst>
          </a:blip>
          <a:stretch>
            <a:fillRect/>
          </a:stretch>
        </p:blipFill>
        <p:spPr>
          <a:xfrm>
            <a:off x="13284203" y="5966520"/>
            <a:ext cx="6870698" cy="6858000"/>
          </a:xfrm>
          <a:prstGeom prst="rect">
            <a:avLst/>
          </a:prstGeom>
        </p:spPr>
      </p:pic>
    </p:spTree>
    <p:extLst>
      <p:ext uri="{BB962C8B-B14F-4D97-AF65-F5344CB8AC3E}">
        <p14:creationId xmlns:p14="http://schemas.microsoft.com/office/powerpoint/2010/main" val="1137490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3F9E9-A58D-2FB7-D4FE-34879BE30AE3}"/>
            </a:ext>
          </a:extLst>
        </p:cNvPr>
        <p:cNvGrpSpPr/>
        <p:nvPr/>
      </p:nvGrpSpPr>
      <p:grpSpPr>
        <a:xfrm>
          <a:off x="0" y="0"/>
          <a:ext cx="0" cy="0"/>
          <a:chOff x="0" y="0"/>
          <a:chExt cx="0" cy="0"/>
        </a:xfrm>
      </p:grpSpPr>
      <p:pic>
        <p:nvPicPr>
          <p:cNvPr id="6" name="Picture 5" descr="A black background with blue text&#10;&#10;AI-generated content may be incorrect.">
            <a:extLst>
              <a:ext uri="{FF2B5EF4-FFF2-40B4-BE49-F238E27FC236}">
                <a16:creationId xmlns:a16="http://schemas.microsoft.com/office/drawing/2014/main" id="{8465A54B-26F2-BC08-92AA-1B244DE5BF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8" y="6002977"/>
            <a:ext cx="1938539" cy="698477"/>
          </a:xfrm>
          <a:prstGeom prst="rect">
            <a:avLst/>
          </a:prstGeom>
        </p:spPr>
      </p:pic>
      <p:pic>
        <p:nvPicPr>
          <p:cNvPr id="2" name="Content Placeholder 4" descr="A blue and black background&#10;&#10;AI-generated content may be incorrect.">
            <a:extLst>
              <a:ext uri="{FF2B5EF4-FFF2-40B4-BE49-F238E27FC236}">
                <a16:creationId xmlns:a16="http://schemas.microsoft.com/office/drawing/2014/main" id="{E622B06B-F49C-2E47-819E-686FDCBAC0BD}"/>
              </a:ext>
            </a:extLst>
          </p:cNvPr>
          <p:cNvPicPr/>
          <p:nvPr/>
        </p:nvPicPr>
        <p:blipFill>
          <a:blip r:embed="rId3">
            <a:alphaModFix amt="5000"/>
            <a:extLst>
              <a:ext uri="{28A0092B-C50C-407E-A947-70E740481C1C}">
                <a14:useLocalDpi xmlns:a14="http://schemas.microsoft.com/office/drawing/2010/main" val="0"/>
              </a:ext>
            </a:extLst>
          </a:blip>
          <a:stretch>
            <a:fillRect/>
          </a:stretch>
        </p:blipFill>
        <p:spPr>
          <a:xfrm>
            <a:off x="7287162" y="0"/>
            <a:ext cx="6870698" cy="6858000"/>
          </a:xfrm>
          <a:prstGeom prst="rect">
            <a:avLst/>
          </a:prstGeom>
        </p:spPr>
      </p:pic>
      <p:sp>
        <p:nvSpPr>
          <p:cNvPr id="5" name="TextBox 4">
            <a:extLst>
              <a:ext uri="{FF2B5EF4-FFF2-40B4-BE49-F238E27FC236}">
                <a16:creationId xmlns:a16="http://schemas.microsoft.com/office/drawing/2014/main" id="{BDCCD470-BAE5-7F27-3973-F8E818780B72}"/>
              </a:ext>
            </a:extLst>
          </p:cNvPr>
          <p:cNvSpPr txBox="1"/>
          <p:nvPr/>
        </p:nvSpPr>
        <p:spPr>
          <a:xfrm>
            <a:off x="729798" y="501824"/>
            <a:ext cx="5267241" cy="42473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8577"/>
                </a:solidFill>
                <a:effectLst/>
                <a:uLnTx/>
                <a:uFillTx/>
                <a:latin typeface="Aptos" panose="020B0004020202020204" pitchFamily="34" charset="0"/>
                <a:ea typeface="+mn-ea"/>
                <a:cs typeface="+mn-cs"/>
              </a:rPr>
              <a:t>Measuring Success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8577"/>
                </a:solidFill>
                <a:effectLst/>
                <a:uLnTx/>
                <a:uFillTx/>
                <a:latin typeface="Aptos" panose="020B0004020202020204" pitchFamily="34" charset="0"/>
                <a:ea typeface="+mn-ea"/>
                <a:cs typeface="+mn-cs"/>
              </a:rPr>
              <a:t>Get Britain Working Metrics </a:t>
            </a: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 to support participation, progression, earnings and job quality.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Increasing the employment rate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Reducing health related economic inactivity rate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Reducing the disability employment rate gap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Reducing the proportion of 18 to 24 year olds not in education, employment or Training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Reducing the employment gaps among parents aged 18 to 66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Increasing the female employment rate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Real earnings amongst non-retired households</a:t>
            </a:r>
          </a:p>
        </p:txBody>
      </p:sp>
      <p:sp>
        <p:nvSpPr>
          <p:cNvPr id="3" name="TextBox 2">
            <a:extLst>
              <a:ext uri="{FF2B5EF4-FFF2-40B4-BE49-F238E27FC236}">
                <a16:creationId xmlns:a16="http://schemas.microsoft.com/office/drawing/2014/main" id="{BC384BD2-C034-ECFA-87B9-C9E98D96DD1A}"/>
              </a:ext>
            </a:extLst>
          </p:cNvPr>
          <p:cNvSpPr txBox="1"/>
          <p:nvPr/>
        </p:nvSpPr>
        <p:spPr>
          <a:xfrm>
            <a:off x="6961454" y="982312"/>
            <a:ext cx="4500748"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8577"/>
                </a:solidFill>
                <a:effectLst/>
                <a:uLnTx/>
                <a:uFillTx/>
                <a:latin typeface="Aptos" panose="020B0004020202020204" pitchFamily="34" charset="0"/>
                <a:ea typeface="+mn-ea"/>
                <a:cs typeface="+mn-cs"/>
              </a:rPr>
              <a:t>Local work in progress…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Looking to develop local indicators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Align with our local ambition and with key strategic plans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Reflect the areas challenges, demographics and priority cohorts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Develop logic model and outcomes framework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p:txBody>
      </p:sp>
    </p:spTree>
    <p:extLst>
      <p:ext uri="{BB962C8B-B14F-4D97-AF65-F5344CB8AC3E}">
        <p14:creationId xmlns:p14="http://schemas.microsoft.com/office/powerpoint/2010/main" val="10808999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A5177-C12C-6261-2DD4-F6A5BE428A1D}"/>
            </a:ext>
          </a:extLst>
        </p:cNvPr>
        <p:cNvGrpSpPr/>
        <p:nvPr/>
      </p:nvGrpSpPr>
      <p:grpSpPr>
        <a:xfrm>
          <a:off x="0" y="0"/>
          <a:ext cx="0" cy="0"/>
          <a:chOff x="0" y="0"/>
          <a:chExt cx="0" cy="0"/>
        </a:xfrm>
      </p:grpSpPr>
      <p:pic>
        <p:nvPicPr>
          <p:cNvPr id="6" name="Picture 5" descr="A black background with blue text&#10;&#10;AI-generated content may be incorrect.">
            <a:extLst>
              <a:ext uri="{FF2B5EF4-FFF2-40B4-BE49-F238E27FC236}">
                <a16:creationId xmlns:a16="http://schemas.microsoft.com/office/drawing/2014/main" id="{21CB66EA-6786-318F-ADB8-98CD2CA4C1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88" y="6002977"/>
            <a:ext cx="1938539" cy="698477"/>
          </a:xfrm>
          <a:prstGeom prst="rect">
            <a:avLst/>
          </a:prstGeom>
        </p:spPr>
      </p:pic>
      <p:sp>
        <p:nvSpPr>
          <p:cNvPr id="11" name="TextBox 10">
            <a:extLst>
              <a:ext uri="{FF2B5EF4-FFF2-40B4-BE49-F238E27FC236}">
                <a16:creationId xmlns:a16="http://schemas.microsoft.com/office/drawing/2014/main" id="{677EC584-46CD-ECBC-7673-D4F4DD1328E7}"/>
              </a:ext>
            </a:extLst>
          </p:cNvPr>
          <p:cNvSpPr txBox="1"/>
          <p:nvPr/>
        </p:nvSpPr>
        <p:spPr>
          <a:xfrm>
            <a:off x="522515" y="904692"/>
            <a:ext cx="11461668"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08577"/>
                </a:solidFill>
                <a:effectLst/>
                <a:uLnTx/>
                <a:uFillTx/>
                <a:latin typeface="Plus Jakarta Sans"/>
                <a:ea typeface="+mn-ea"/>
                <a:cs typeface="+mn-cs"/>
              </a:rPr>
              <a:t>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srgbClr val="008577"/>
              </a:solidFill>
              <a:effectLst/>
              <a:uLnTx/>
              <a:uFillTx/>
              <a:latin typeface="Plus Jakarta Sans"/>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This is the first edition of the plan.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A more detailed delivery plan will be produced in March 2026</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ea typeface="+mn-ea"/>
                <a:cs typeface="+mn-cs"/>
              </a:rPr>
              <a:t>The Plan will be reviewed in June 2026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a:ea typeface="+mn-ea"/>
              <a:cs typeface="+mn-cs"/>
            </a:endParaRPr>
          </a:p>
          <a:p>
            <a:pPr marL="514350" marR="0" lvl="0" indent="-5143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008577"/>
              </a:solidFill>
              <a:effectLst/>
              <a:uLnTx/>
              <a:uFillTx/>
              <a:latin typeface="Plus Jakarta Sans SemiBold" pitchFamily="2" charset="0"/>
              <a:ea typeface="+mn-ea"/>
              <a:cs typeface="Plus Jakarta Sans SemiBold" pitchFamily="2" charset="0"/>
            </a:endParaRPr>
          </a:p>
        </p:txBody>
      </p:sp>
      <p:pic>
        <p:nvPicPr>
          <p:cNvPr id="2" name="Content Placeholder 4" descr="A blue and black background&#10;&#10;AI-generated content may be incorrect.">
            <a:extLst>
              <a:ext uri="{FF2B5EF4-FFF2-40B4-BE49-F238E27FC236}">
                <a16:creationId xmlns:a16="http://schemas.microsoft.com/office/drawing/2014/main" id="{2ECD54A5-8E31-4F60-09B5-C91AB7B680F9}"/>
              </a:ext>
            </a:extLst>
          </p:cNvPr>
          <p:cNvPicPr/>
          <p:nvPr/>
        </p:nvPicPr>
        <p:blipFill>
          <a:blip r:embed="rId3">
            <a:alphaModFix amt="5000"/>
            <a:extLst>
              <a:ext uri="{28A0092B-C50C-407E-A947-70E740481C1C}">
                <a14:useLocalDpi xmlns:a14="http://schemas.microsoft.com/office/drawing/2010/main" val="0"/>
              </a:ext>
            </a:extLst>
          </a:blip>
          <a:stretch>
            <a:fillRect/>
          </a:stretch>
        </p:blipFill>
        <p:spPr>
          <a:xfrm>
            <a:off x="7275287" y="0"/>
            <a:ext cx="6870698" cy="6858000"/>
          </a:xfrm>
          <a:prstGeom prst="rect">
            <a:avLst/>
          </a:prstGeom>
        </p:spPr>
      </p:pic>
    </p:spTree>
    <p:extLst>
      <p:ext uri="{BB962C8B-B14F-4D97-AF65-F5344CB8AC3E}">
        <p14:creationId xmlns:p14="http://schemas.microsoft.com/office/powerpoint/2010/main" val="5508021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8376C-7159-472F-732B-D272AAF0F69D}"/>
            </a:ext>
          </a:extLst>
        </p:cNvPr>
        <p:cNvGrpSpPr/>
        <p:nvPr/>
      </p:nvGrpSpPr>
      <p:grpSpPr>
        <a:xfrm>
          <a:off x="0" y="0"/>
          <a:ext cx="0" cy="0"/>
          <a:chOff x="0" y="0"/>
          <a:chExt cx="0" cy="0"/>
        </a:xfrm>
      </p:grpSpPr>
      <p:pic>
        <p:nvPicPr>
          <p:cNvPr id="5" name="Content Placeholder 4" descr="A blue and black background&#10;&#10;AI-generated content may be incorrect.">
            <a:extLst>
              <a:ext uri="{FF2B5EF4-FFF2-40B4-BE49-F238E27FC236}">
                <a16:creationId xmlns:a16="http://schemas.microsoft.com/office/drawing/2014/main" id="{6EC5106C-3ABF-EA8C-C986-9E994F598263}"/>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7264402" y="0"/>
            <a:ext cx="6870698" cy="6858000"/>
          </a:xfrm>
          <a:prstGeom prst="rect">
            <a:avLst/>
          </a:prstGeom>
        </p:spPr>
      </p:pic>
      <p:sp>
        <p:nvSpPr>
          <p:cNvPr id="2" name="Title 1">
            <a:extLst>
              <a:ext uri="{FF2B5EF4-FFF2-40B4-BE49-F238E27FC236}">
                <a16:creationId xmlns:a16="http://schemas.microsoft.com/office/drawing/2014/main" id="{8DBFE6DF-E30E-5E1A-020B-A85C6AADFA19}"/>
              </a:ext>
            </a:extLst>
          </p:cNvPr>
          <p:cNvSpPr>
            <a:spLocks noGrp="1"/>
          </p:cNvSpPr>
          <p:nvPr>
            <p:ph type="title"/>
          </p:nvPr>
        </p:nvSpPr>
        <p:spPr>
          <a:xfrm>
            <a:off x="371832" y="67471"/>
            <a:ext cx="11058167" cy="733292"/>
          </a:xfrm>
        </p:spPr>
        <p:txBody>
          <a:bodyPr>
            <a:normAutofit/>
          </a:bodyPr>
          <a:lstStyle/>
          <a:p>
            <a:r>
              <a:rPr lang="en-GB" sz="4000" dirty="0">
                <a:solidFill>
                  <a:srgbClr val="008577"/>
                </a:solidFill>
              </a:rPr>
              <a:t>YNY Economic Inactivity Trailblazer: ‘Test &amp; Learn’</a:t>
            </a:r>
          </a:p>
        </p:txBody>
      </p:sp>
      <p:sp>
        <p:nvSpPr>
          <p:cNvPr id="3" name="Content Placeholder 2">
            <a:extLst>
              <a:ext uri="{FF2B5EF4-FFF2-40B4-BE49-F238E27FC236}">
                <a16:creationId xmlns:a16="http://schemas.microsoft.com/office/drawing/2014/main" id="{664EE4AB-37AE-90EC-FD3E-DBB58E4CAFA5}"/>
              </a:ext>
            </a:extLst>
          </p:cNvPr>
          <p:cNvSpPr>
            <a:spLocks noGrp="1"/>
          </p:cNvSpPr>
          <p:nvPr>
            <p:ph idx="1"/>
          </p:nvPr>
        </p:nvSpPr>
        <p:spPr>
          <a:xfrm>
            <a:off x="371832" y="434117"/>
            <a:ext cx="10515600" cy="6356412"/>
          </a:xfrm>
        </p:spPr>
        <p:txBody>
          <a:bodyPr>
            <a:normAutofit/>
          </a:bodyPr>
          <a:lstStyle/>
          <a:p>
            <a:endParaRPr lang="en-GB" sz="3600" b="1"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2400" b="1" dirty="0">
                <a:latin typeface="Plus Jakarta Sans SemiBold"/>
                <a:ea typeface="Roboto" panose="02000000000000000000" pitchFamily="2" charset="0"/>
                <a:cs typeface="Roboto" panose="02000000000000000000" pitchFamily="2" charset="0"/>
              </a:rPr>
              <a:t>Year 1 2025-26: £10M</a:t>
            </a:r>
            <a:endParaRPr lang="en-GB" sz="2400" dirty="0">
              <a:latin typeface="Roboto" panose="02000000000000000000" pitchFamily="2" charset="0"/>
              <a:ea typeface="Roboto" panose="02000000000000000000" pitchFamily="2" charset="0"/>
              <a:cs typeface="Roboto" panose="02000000000000000000" pitchFamily="2" charset="0"/>
            </a:endParaRPr>
          </a:p>
          <a:p>
            <a:r>
              <a:rPr lang="en-GB" sz="2400" b="1" dirty="0">
                <a:latin typeface="Plus Jakarta Sans SemiBold"/>
                <a:ea typeface="Roboto" panose="02000000000000000000" pitchFamily="2" charset="0"/>
                <a:cs typeface="Roboto" panose="02000000000000000000" pitchFamily="2" charset="0"/>
              </a:rPr>
              <a:t>3 Overarching Priorities:</a:t>
            </a:r>
          </a:p>
          <a:p>
            <a:pPr lvl="1">
              <a:buFont typeface="Wingdings" panose="05000000000000000000" pitchFamily="2" charset="2"/>
              <a:buChar char="Ø"/>
            </a:pPr>
            <a:r>
              <a:rPr lang="en-GB" dirty="0">
                <a:latin typeface="Plus Jakarta Sans SemiBold"/>
                <a:ea typeface="Roboto" panose="02000000000000000000" pitchFamily="2" charset="0"/>
                <a:cs typeface="Roboto" panose="02000000000000000000" pitchFamily="2" charset="0"/>
              </a:rPr>
              <a:t>Engaging and Supporting people</a:t>
            </a:r>
          </a:p>
          <a:p>
            <a:pPr lvl="1">
              <a:buFont typeface="Wingdings" panose="05000000000000000000" pitchFamily="2" charset="2"/>
              <a:buChar char="Ø"/>
            </a:pPr>
            <a:r>
              <a:rPr lang="en-GB" dirty="0">
                <a:latin typeface="Plus Jakarta Sans SemiBold"/>
                <a:ea typeface="Roboto" panose="02000000000000000000" pitchFamily="2" charset="0"/>
                <a:cs typeface="Roboto" panose="02000000000000000000" pitchFamily="2" charset="0"/>
              </a:rPr>
              <a:t>Good Work – supporting employers</a:t>
            </a:r>
          </a:p>
          <a:p>
            <a:pPr lvl="1">
              <a:buFont typeface="Wingdings" panose="05000000000000000000" pitchFamily="2" charset="2"/>
              <a:buChar char="Ø"/>
            </a:pPr>
            <a:r>
              <a:rPr lang="en-GB" dirty="0">
                <a:latin typeface="Plus Jakarta Sans SemiBold"/>
                <a:ea typeface="Roboto" panose="02000000000000000000" pitchFamily="2" charset="0"/>
                <a:cs typeface="Roboto" panose="02000000000000000000" pitchFamily="2" charset="0"/>
              </a:rPr>
              <a:t>Joining up systems and services</a:t>
            </a:r>
          </a:p>
          <a:p>
            <a:pPr marL="457200" lvl="1" indent="0">
              <a:buNone/>
            </a:pPr>
            <a:endParaRPr lang="en-GB" dirty="0">
              <a:latin typeface="Roboto" panose="02000000000000000000" pitchFamily="2" charset="0"/>
              <a:ea typeface="Roboto" panose="02000000000000000000" pitchFamily="2" charset="0"/>
              <a:cs typeface="Roboto" panose="02000000000000000000" pitchFamily="2" charset="0"/>
            </a:endParaRPr>
          </a:p>
          <a:p>
            <a:r>
              <a:rPr lang="en-GB" sz="2400" dirty="0"/>
              <a:t>28 Delivery projects</a:t>
            </a:r>
          </a:p>
          <a:p>
            <a:r>
              <a:rPr lang="en-GB" sz="2400" dirty="0"/>
              <a:t>10 Data and research projects</a:t>
            </a:r>
          </a:p>
          <a:p>
            <a:endParaRPr lang="en-GB" sz="2400" dirty="0"/>
          </a:p>
          <a:p>
            <a:pPr marL="0" indent="0">
              <a:buNone/>
            </a:pPr>
            <a:r>
              <a:rPr lang="en-GB" sz="2400" b="1" dirty="0"/>
              <a:t>Mixed delivery model</a:t>
            </a:r>
          </a:p>
          <a:p>
            <a:r>
              <a:rPr lang="en-GB" sz="2400" dirty="0"/>
              <a:t>In house, grants, procured</a:t>
            </a:r>
          </a:p>
          <a:p>
            <a:r>
              <a:rPr lang="en-GB" sz="2400" dirty="0"/>
              <a:t>Key Partners: NYC, </a:t>
            </a:r>
            <a:r>
              <a:rPr lang="en-GB" sz="2400" dirty="0" err="1"/>
              <a:t>CoYC</a:t>
            </a:r>
            <a:r>
              <a:rPr lang="en-GB" sz="2400" dirty="0"/>
              <a:t>, ICB, Better Connect – includes range of local delivery partners</a:t>
            </a:r>
          </a:p>
        </p:txBody>
      </p:sp>
      <p:graphicFrame>
        <p:nvGraphicFramePr>
          <p:cNvPr id="4" name="Diagram 3">
            <a:extLst>
              <a:ext uri="{FF2B5EF4-FFF2-40B4-BE49-F238E27FC236}">
                <a16:creationId xmlns:a16="http://schemas.microsoft.com/office/drawing/2014/main" id="{7D0C22A9-1F7D-0E0F-0B61-16519FAA83A4}"/>
              </a:ext>
            </a:extLst>
          </p:cNvPr>
          <p:cNvGraphicFramePr/>
          <p:nvPr/>
        </p:nvGraphicFramePr>
        <p:xfrm>
          <a:off x="5383480" y="868234"/>
          <a:ext cx="7026644" cy="4774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9092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15419-6DB7-2649-6596-B84B204111F6}"/>
              </a:ext>
            </a:extLst>
          </p:cNvPr>
          <p:cNvSpPr>
            <a:spLocks noGrp="1"/>
          </p:cNvSpPr>
          <p:nvPr>
            <p:ph type="title"/>
          </p:nvPr>
        </p:nvSpPr>
        <p:spPr/>
        <p:txBody>
          <a:bodyPr/>
          <a:lstStyle/>
          <a:p>
            <a:r>
              <a:rPr lang="en-GB" dirty="0"/>
              <a:t> </a:t>
            </a:r>
          </a:p>
        </p:txBody>
      </p:sp>
      <p:sp>
        <p:nvSpPr>
          <p:cNvPr id="3" name="Content Placeholder 2">
            <a:extLst>
              <a:ext uri="{FF2B5EF4-FFF2-40B4-BE49-F238E27FC236}">
                <a16:creationId xmlns:a16="http://schemas.microsoft.com/office/drawing/2014/main" id="{C893D1AC-CABC-B487-0324-03ED2F376DD4}"/>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8DEBF59A-F9F6-A37C-1691-A622AE22E300}"/>
              </a:ext>
            </a:extLst>
          </p:cNvPr>
          <p:cNvPicPr>
            <a:picLocks noChangeAspect="1"/>
          </p:cNvPicPr>
          <p:nvPr/>
        </p:nvPicPr>
        <p:blipFill>
          <a:blip r:embed="rId2"/>
          <a:stretch>
            <a:fillRect/>
          </a:stretch>
        </p:blipFill>
        <p:spPr>
          <a:xfrm>
            <a:off x="0" y="110033"/>
            <a:ext cx="12192000" cy="6637933"/>
          </a:xfrm>
          <a:prstGeom prst="rect">
            <a:avLst/>
          </a:prstGeom>
        </p:spPr>
      </p:pic>
      <p:sp>
        <p:nvSpPr>
          <p:cNvPr id="7" name="TextBox 6">
            <a:extLst>
              <a:ext uri="{FF2B5EF4-FFF2-40B4-BE49-F238E27FC236}">
                <a16:creationId xmlns:a16="http://schemas.microsoft.com/office/drawing/2014/main" id="{FA599AB9-A628-A003-3076-1167AE1EB705}"/>
              </a:ext>
            </a:extLst>
          </p:cNvPr>
          <p:cNvSpPr txBox="1"/>
          <p:nvPr/>
        </p:nvSpPr>
        <p:spPr>
          <a:xfrm>
            <a:off x="8280400" y="5695791"/>
            <a:ext cx="372872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C000"/>
                </a:solidFill>
                <a:effectLst/>
                <a:uLnTx/>
                <a:uFillTx/>
                <a:latin typeface="Plus Jakarta Sans"/>
                <a:ea typeface="+mn-ea"/>
                <a:cs typeface="+mn-cs"/>
              </a:rPr>
              <a:t>Yellow – Across YNY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B0F0"/>
                </a:solidFill>
                <a:effectLst/>
                <a:uLnTx/>
                <a:uFillTx/>
                <a:latin typeface="Plus Jakarta Sans"/>
                <a:ea typeface="+mn-ea"/>
                <a:cs typeface="+mn-cs"/>
              </a:rPr>
              <a:t>Blue </a:t>
            </a:r>
            <a:r>
              <a:rPr kumimoji="0" lang="en-GB" sz="1800" b="0" i="0" u="none" strike="noStrike" kern="1200" cap="none" spc="0" normalizeH="0" baseline="0" noProof="0" dirty="0">
                <a:ln>
                  <a:noFill/>
                </a:ln>
                <a:solidFill>
                  <a:srgbClr val="00B0F0"/>
                </a:solidFill>
                <a:effectLst/>
                <a:uLnTx/>
                <a:uFillTx/>
                <a:latin typeface="Plus Jakarta Sans"/>
                <a:ea typeface="+mn-ea"/>
                <a:cs typeface="+mn-cs"/>
              </a:rPr>
              <a:t>– York only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B050"/>
                </a:solidFill>
                <a:effectLst/>
                <a:uLnTx/>
                <a:uFillTx/>
                <a:latin typeface="Plus Jakarta Sans"/>
                <a:ea typeface="+mn-ea"/>
                <a:cs typeface="+mn-cs"/>
              </a:rPr>
              <a:t>Green – North Yorkshire only</a:t>
            </a:r>
          </a:p>
        </p:txBody>
      </p:sp>
      <p:sp>
        <p:nvSpPr>
          <p:cNvPr id="9" name="Oval 8">
            <a:extLst>
              <a:ext uri="{FF2B5EF4-FFF2-40B4-BE49-F238E27FC236}">
                <a16:creationId xmlns:a16="http://schemas.microsoft.com/office/drawing/2014/main" id="{600371C1-81BC-4D1B-C247-5EFB6F0BA561}"/>
              </a:ext>
            </a:extLst>
          </p:cNvPr>
          <p:cNvSpPr/>
          <p:nvPr/>
        </p:nvSpPr>
        <p:spPr>
          <a:xfrm>
            <a:off x="122731" y="1598158"/>
            <a:ext cx="1700966" cy="1325564"/>
          </a:xfrm>
          <a:prstGeom prst="ellipse">
            <a:avLst/>
          </a:prstGeom>
          <a:solidFill>
            <a:srgbClr val="FFDF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avolini" panose="03000502040302020204" pitchFamily="66" charset="0"/>
              <a:ea typeface="+mn-ea"/>
              <a:cs typeface="Cavolini" panose="0300050204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E2841"/>
                </a:solidFill>
                <a:effectLst/>
                <a:uLnTx/>
                <a:uFillTx/>
                <a:latin typeface="Cavolini" panose="03000502040302020204" pitchFamily="66" charset="0"/>
                <a:ea typeface="+mn-ea"/>
                <a:cs typeface="Cavolini" panose="03000502040302020204" pitchFamily="66" charset="0"/>
              </a:rPr>
              <a:t>Interchange Navigator Network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lus Jakarta Sans"/>
              <a:ea typeface="+mn-ea"/>
              <a:cs typeface="+mn-cs"/>
            </a:endParaRPr>
          </a:p>
        </p:txBody>
      </p:sp>
      <p:sp>
        <p:nvSpPr>
          <p:cNvPr id="10" name="Oval 9">
            <a:extLst>
              <a:ext uri="{FF2B5EF4-FFF2-40B4-BE49-F238E27FC236}">
                <a16:creationId xmlns:a16="http://schemas.microsoft.com/office/drawing/2014/main" id="{B255DB36-C6F5-38C3-4072-FFAEF5B0FD96}"/>
              </a:ext>
            </a:extLst>
          </p:cNvPr>
          <p:cNvSpPr/>
          <p:nvPr/>
        </p:nvSpPr>
        <p:spPr>
          <a:xfrm>
            <a:off x="2597649" y="3241469"/>
            <a:ext cx="1700966" cy="1346345"/>
          </a:xfrm>
          <a:prstGeom prst="ellipse">
            <a:avLst/>
          </a:prstGeom>
          <a:solidFill>
            <a:srgbClr val="FFDF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E2841"/>
                </a:solidFill>
                <a:effectLst/>
                <a:uLnTx/>
                <a:uFillTx/>
                <a:latin typeface="Cavolini" panose="020B0502040204020203" pitchFamily="66" charset="0"/>
                <a:ea typeface="+mn-ea"/>
                <a:cs typeface="Cavolini" panose="020B0502040204020203" pitchFamily="66" charset="0"/>
              </a:rPr>
              <a:t>Interchange web platform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Plus Jakarta Sans"/>
              <a:ea typeface="+mn-ea"/>
              <a:cs typeface="+mn-cs"/>
            </a:endParaRPr>
          </a:p>
        </p:txBody>
      </p:sp>
      <p:sp>
        <p:nvSpPr>
          <p:cNvPr id="11" name="Oval 10">
            <a:extLst>
              <a:ext uri="{FF2B5EF4-FFF2-40B4-BE49-F238E27FC236}">
                <a16:creationId xmlns:a16="http://schemas.microsoft.com/office/drawing/2014/main" id="{8DA455CF-C129-A36F-D1F7-5522320BE485}"/>
              </a:ext>
            </a:extLst>
          </p:cNvPr>
          <p:cNvSpPr/>
          <p:nvPr/>
        </p:nvSpPr>
        <p:spPr>
          <a:xfrm>
            <a:off x="159347" y="3312345"/>
            <a:ext cx="1700966" cy="1325564"/>
          </a:xfrm>
          <a:prstGeom prst="ellipse">
            <a:avLst/>
          </a:prstGeom>
          <a:solidFill>
            <a:srgbClr val="FFDF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E2841"/>
                </a:solidFill>
                <a:effectLst/>
                <a:uLnTx/>
                <a:uFillTx/>
                <a:latin typeface="Cavolini" panose="03000502040302020204" pitchFamily="66" charset="0"/>
                <a:ea typeface="+mn-ea"/>
                <a:cs typeface="Cavolini" panose="03000502040302020204" pitchFamily="66" charset="0"/>
              </a:rPr>
              <a:t>Interchange Advisers for individuals and employers</a:t>
            </a:r>
          </a:p>
        </p:txBody>
      </p:sp>
      <p:sp>
        <p:nvSpPr>
          <p:cNvPr id="12" name="Oval 11">
            <a:extLst>
              <a:ext uri="{FF2B5EF4-FFF2-40B4-BE49-F238E27FC236}">
                <a16:creationId xmlns:a16="http://schemas.microsoft.com/office/drawing/2014/main" id="{30BC0DF4-D95C-727D-1046-4AD29FC1E950}"/>
              </a:ext>
            </a:extLst>
          </p:cNvPr>
          <p:cNvSpPr/>
          <p:nvPr/>
        </p:nvSpPr>
        <p:spPr>
          <a:xfrm>
            <a:off x="2545916" y="1671920"/>
            <a:ext cx="1700966" cy="1325563"/>
          </a:xfrm>
          <a:prstGeom prst="ellipse">
            <a:avLst/>
          </a:prstGeom>
          <a:solidFill>
            <a:srgbClr val="FFDF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E2841"/>
                </a:solidFill>
                <a:effectLst/>
                <a:uLnTx/>
                <a:uFillTx/>
                <a:latin typeface="Cavolini" panose="03000502040302020204" pitchFamily="66" charset="0"/>
                <a:ea typeface="+mn-ea"/>
                <a:cs typeface="Cavolini" panose="03000502040302020204" pitchFamily="66" charset="0"/>
              </a:rPr>
              <a:t>Community engagement and outreach</a:t>
            </a:r>
          </a:p>
        </p:txBody>
      </p:sp>
      <p:sp>
        <p:nvSpPr>
          <p:cNvPr id="8" name="Oval 7">
            <a:extLst>
              <a:ext uri="{FF2B5EF4-FFF2-40B4-BE49-F238E27FC236}">
                <a16:creationId xmlns:a16="http://schemas.microsoft.com/office/drawing/2014/main" id="{6831281E-88C6-4F28-3486-DC110C622DE5}"/>
              </a:ext>
            </a:extLst>
          </p:cNvPr>
          <p:cNvSpPr/>
          <p:nvPr/>
        </p:nvSpPr>
        <p:spPr>
          <a:xfrm>
            <a:off x="1300360" y="2310700"/>
            <a:ext cx="1748386" cy="150231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E2841"/>
                </a:solidFill>
                <a:effectLst/>
                <a:uLnTx/>
                <a:uFillTx/>
                <a:latin typeface="Cavolini" panose="03000502040302020204" pitchFamily="66" charset="0"/>
                <a:ea typeface="+mn-ea"/>
                <a:cs typeface="Cavolini" panose="03000502040302020204" pitchFamily="66" charset="0"/>
              </a:rPr>
              <a:t>Work &amp; Skills Interchange</a:t>
            </a:r>
          </a:p>
        </p:txBody>
      </p:sp>
      <p:sp>
        <p:nvSpPr>
          <p:cNvPr id="5" name="Oval 4">
            <a:extLst>
              <a:ext uri="{FF2B5EF4-FFF2-40B4-BE49-F238E27FC236}">
                <a16:creationId xmlns:a16="http://schemas.microsoft.com/office/drawing/2014/main" id="{9F37195E-78A8-0A43-5423-799F447739CB}"/>
              </a:ext>
            </a:extLst>
          </p:cNvPr>
          <p:cNvSpPr/>
          <p:nvPr/>
        </p:nvSpPr>
        <p:spPr>
          <a:xfrm>
            <a:off x="1353789" y="4626945"/>
            <a:ext cx="1605882" cy="134634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black"/>
                </a:solidFill>
                <a:effectLst/>
                <a:uLnTx/>
                <a:uFillTx/>
                <a:latin typeface="Cavolini" panose="03000502040302020204" pitchFamily="66" charset="0"/>
                <a:ea typeface="+mn-ea"/>
                <a:cs typeface="Cavolini" panose="03000502040302020204" pitchFamily="66" charset="0"/>
              </a:rPr>
              <a:t>Integrating data and  research projects</a:t>
            </a:r>
          </a:p>
        </p:txBody>
      </p:sp>
    </p:spTree>
    <p:extLst>
      <p:ext uri="{BB962C8B-B14F-4D97-AF65-F5344CB8AC3E}">
        <p14:creationId xmlns:p14="http://schemas.microsoft.com/office/powerpoint/2010/main" val="12351837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blue and black background&#10;&#10;AI-generated content may be incorrect.">
            <a:extLst>
              <a:ext uri="{FF2B5EF4-FFF2-40B4-BE49-F238E27FC236}">
                <a16:creationId xmlns:a16="http://schemas.microsoft.com/office/drawing/2014/main" id="{532247BF-5496-E7EC-EF10-7A5BB0BF911F}"/>
              </a:ext>
            </a:extLst>
          </p:cNvPr>
          <p:cNvPicPr>
            <a:picLocks noGrp="1" noRot="1" noChangeAspect="1" noMove="1" noResize="1" noEditPoints="1" noAdjustHandles="1" noChangeArrowheads="1" noChangeShapeType="1" noCrop="1"/>
          </p:cNvPicPr>
          <p:nvPr/>
        </p:nvPicPr>
        <p:blipFill>
          <a:blip r:embed="rId2">
            <a:alphaModFix amt="5000"/>
            <a:extLst>
              <a:ext uri="{28A0092B-C50C-407E-A947-70E740481C1C}">
                <a14:useLocalDpi xmlns:a14="http://schemas.microsoft.com/office/drawing/2010/main" val="0"/>
              </a:ext>
            </a:extLst>
          </a:blip>
          <a:stretch>
            <a:fillRect/>
          </a:stretch>
        </p:blipFill>
        <p:spPr>
          <a:xfrm>
            <a:off x="7264402" y="0"/>
            <a:ext cx="6870698" cy="6858000"/>
          </a:xfrm>
          <a:prstGeom prst="rect">
            <a:avLst/>
          </a:prstGeom>
        </p:spPr>
      </p:pic>
      <p:sp>
        <p:nvSpPr>
          <p:cNvPr id="2" name="Title 1">
            <a:extLst>
              <a:ext uri="{FF2B5EF4-FFF2-40B4-BE49-F238E27FC236}">
                <a16:creationId xmlns:a16="http://schemas.microsoft.com/office/drawing/2014/main" id="{E323ECA4-5437-B4A5-B668-D899F9466D07}"/>
              </a:ext>
            </a:extLst>
          </p:cNvPr>
          <p:cNvSpPr>
            <a:spLocks noGrp="1"/>
          </p:cNvSpPr>
          <p:nvPr>
            <p:ph type="title"/>
          </p:nvPr>
        </p:nvSpPr>
        <p:spPr>
          <a:xfrm>
            <a:off x="371832" y="67471"/>
            <a:ext cx="11058167" cy="733292"/>
          </a:xfrm>
        </p:spPr>
        <p:txBody>
          <a:bodyPr>
            <a:normAutofit/>
          </a:bodyPr>
          <a:lstStyle/>
          <a:p>
            <a:r>
              <a:rPr lang="en-GB" sz="4000" dirty="0">
                <a:solidFill>
                  <a:srgbClr val="008577"/>
                </a:solidFill>
              </a:rPr>
              <a:t>YNY Economic Inactivity Trailblazer: ‘Test &amp; Learn’</a:t>
            </a:r>
          </a:p>
        </p:txBody>
      </p:sp>
      <p:sp>
        <p:nvSpPr>
          <p:cNvPr id="3" name="Content Placeholder 2">
            <a:extLst>
              <a:ext uri="{FF2B5EF4-FFF2-40B4-BE49-F238E27FC236}">
                <a16:creationId xmlns:a16="http://schemas.microsoft.com/office/drawing/2014/main" id="{0FB84EB2-AFB3-DD4F-B73C-AA77D5E03C0E}"/>
              </a:ext>
            </a:extLst>
          </p:cNvPr>
          <p:cNvSpPr>
            <a:spLocks noGrp="1"/>
          </p:cNvSpPr>
          <p:nvPr>
            <p:ph idx="1"/>
          </p:nvPr>
        </p:nvSpPr>
        <p:spPr>
          <a:xfrm>
            <a:off x="489664" y="800763"/>
            <a:ext cx="10515600" cy="5944538"/>
          </a:xfrm>
        </p:spPr>
        <p:txBody>
          <a:bodyPr>
            <a:normAutofit lnSpcReduction="10000"/>
          </a:bodyPr>
          <a:lstStyle/>
          <a:p>
            <a:endParaRPr lang="en-GB" sz="3600" b="1" dirty="0">
              <a:latin typeface="Roboto" panose="02000000000000000000" pitchFamily="2" charset="0"/>
              <a:ea typeface="Roboto" panose="02000000000000000000" pitchFamily="2" charset="0"/>
              <a:cs typeface="Roboto" panose="02000000000000000000" pitchFamily="2" charset="0"/>
            </a:endParaRPr>
          </a:p>
          <a:p>
            <a:pPr marL="285750" indent="-285750">
              <a:buFont typeface="Arial" panose="020B0604020202020204" pitchFamily="34" charset="0"/>
              <a:buChar char="•"/>
            </a:pPr>
            <a:r>
              <a:rPr lang="en-GB" sz="2400" b="1" dirty="0">
                <a:latin typeface="Plus Jakarta Sans SemiBold"/>
                <a:ea typeface="Roboto" panose="02000000000000000000" pitchFamily="2" charset="0"/>
                <a:cs typeface="Roboto" panose="02000000000000000000" pitchFamily="2" charset="0"/>
              </a:rPr>
              <a:t>Year 2 £10M 2026-27</a:t>
            </a:r>
            <a:endParaRPr lang="en-GB" sz="2400" dirty="0">
              <a:latin typeface="Plus Jakarta Sans SemiBold"/>
              <a:ea typeface="Roboto" panose="02000000000000000000" pitchFamily="2" charset="0"/>
              <a:cs typeface="Roboto" panose="02000000000000000000" pitchFamily="2" charset="0"/>
            </a:endParaRPr>
          </a:p>
          <a:p>
            <a:pPr marL="0" indent="0">
              <a:buNone/>
            </a:pPr>
            <a:endParaRPr lang="en-GB" sz="2400" dirty="0">
              <a:latin typeface="Roboto" panose="02000000000000000000" pitchFamily="2" charset="0"/>
              <a:ea typeface="Roboto" panose="02000000000000000000" pitchFamily="2" charset="0"/>
              <a:cs typeface="Roboto" panose="02000000000000000000" pitchFamily="2" charset="0"/>
            </a:endParaRPr>
          </a:p>
          <a:p>
            <a:r>
              <a:rPr lang="en-GB" sz="2400" b="1" dirty="0">
                <a:latin typeface="Plus Jakarta Sans SemiBold"/>
                <a:ea typeface="Roboto" panose="02000000000000000000" pitchFamily="2" charset="0"/>
                <a:cs typeface="Roboto" panose="02000000000000000000" pitchFamily="2" charset="0"/>
              </a:rPr>
              <a:t>3 Overarching Priorities:</a:t>
            </a:r>
          </a:p>
          <a:p>
            <a:pPr lvl="1">
              <a:buFont typeface="Wingdings" panose="05000000000000000000" pitchFamily="2" charset="2"/>
              <a:buChar char="Ø"/>
            </a:pPr>
            <a:r>
              <a:rPr lang="en-GB" dirty="0">
                <a:latin typeface="Plus Jakarta Sans SemiBold"/>
                <a:ea typeface="Roboto" panose="02000000000000000000" pitchFamily="2" charset="0"/>
                <a:cs typeface="Roboto" panose="02000000000000000000" pitchFamily="2" charset="0"/>
              </a:rPr>
              <a:t>Engaging and Supporting People</a:t>
            </a:r>
          </a:p>
          <a:p>
            <a:pPr lvl="1">
              <a:buFont typeface="Wingdings" panose="05000000000000000000" pitchFamily="2" charset="2"/>
              <a:buChar char="Ø"/>
            </a:pPr>
            <a:r>
              <a:rPr lang="en-GB" dirty="0">
                <a:latin typeface="Plus Jakarta Sans SemiBold"/>
                <a:ea typeface="Roboto" panose="02000000000000000000" pitchFamily="2" charset="0"/>
                <a:cs typeface="Roboto" panose="02000000000000000000" pitchFamily="2" charset="0"/>
              </a:rPr>
              <a:t>Good Work – supporting employers</a:t>
            </a:r>
          </a:p>
          <a:p>
            <a:pPr lvl="1">
              <a:buFont typeface="Wingdings" panose="05000000000000000000" pitchFamily="2" charset="2"/>
              <a:buChar char="Ø"/>
            </a:pPr>
            <a:r>
              <a:rPr lang="en-GB" dirty="0">
                <a:latin typeface="Plus Jakarta Sans SemiBold"/>
                <a:ea typeface="Roboto" panose="02000000000000000000" pitchFamily="2" charset="0"/>
                <a:cs typeface="Roboto" panose="02000000000000000000" pitchFamily="2" charset="0"/>
              </a:rPr>
              <a:t>Joining up systems and services</a:t>
            </a:r>
          </a:p>
          <a:p>
            <a:pPr marL="457200" lvl="1" indent="0">
              <a:buNone/>
            </a:pPr>
            <a:endParaRPr lang="en-GB" dirty="0">
              <a:latin typeface="Roboto" panose="02000000000000000000" pitchFamily="2" charset="0"/>
              <a:ea typeface="Roboto" panose="02000000000000000000" pitchFamily="2" charset="0"/>
              <a:cs typeface="Roboto" panose="02000000000000000000" pitchFamily="2" charset="0"/>
            </a:endParaRPr>
          </a:p>
          <a:p>
            <a:r>
              <a:rPr lang="en-GB" sz="2400" b="1" dirty="0">
                <a:latin typeface="+mj-lt"/>
              </a:rPr>
              <a:t>6 workstreams:</a:t>
            </a:r>
          </a:p>
          <a:p>
            <a:pPr lvl="1">
              <a:buFont typeface="Wingdings" panose="05000000000000000000" pitchFamily="2" charset="2"/>
              <a:buChar char="Ø"/>
            </a:pPr>
            <a:r>
              <a:rPr lang="en-GB" dirty="0"/>
              <a:t>Place based engagement and support model</a:t>
            </a:r>
          </a:p>
          <a:p>
            <a:pPr lvl="1">
              <a:buFont typeface="Wingdings" panose="05000000000000000000" pitchFamily="2" charset="2"/>
              <a:buChar char="Ø"/>
            </a:pPr>
            <a:r>
              <a:rPr lang="en-GB" dirty="0"/>
              <a:t>Integrated co-located health &amp; employment support</a:t>
            </a:r>
          </a:p>
          <a:p>
            <a:pPr lvl="1">
              <a:buFont typeface="Wingdings" panose="05000000000000000000" pitchFamily="2" charset="2"/>
              <a:buChar char="Ø"/>
            </a:pPr>
            <a:r>
              <a:rPr lang="en-GB" dirty="0"/>
              <a:t>Employer Support Programme (</a:t>
            </a:r>
            <a:r>
              <a:rPr lang="en-GB" dirty="0" err="1"/>
              <a:t>inc</a:t>
            </a:r>
            <a:r>
              <a:rPr lang="en-GB" dirty="0"/>
              <a:t> financial incentives)</a:t>
            </a:r>
          </a:p>
          <a:p>
            <a:pPr lvl="1">
              <a:buFont typeface="Wingdings" panose="05000000000000000000" pitchFamily="2" charset="2"/>
              <a:buChar char="Ø"/>
            </a:pPr>
            <a:r>
              <a:rPr lang="en-GB" dirty="0"/>
              <a:t>Work &amp; Skills Interchange/Coordinated point of access model</a:t>
            </a:r>
          </a:p>
          <a:p>
            <a:pPr lvl="1">
              <a:buFont typeface="Wingdings" panose="05000000000000000000" pitchFamily="2" charset="2"/>
              <a:buChar char="Ø"/>
            </a:pPr>
            <a:r>
              <a:rPr lang="en-GB" dirty="0"/>
              <a:t>Bespoke pilot provision</a:t>
            </a:r>
          </a:p>
          <a:p>
            <a:pPr lvl="1">
              <a:buFont typeface="Wingdings" panose="05000000000000000000" pitchFamily="2" charset="2"/>
              <a:buChar char="Ø"/>
            </a:pPr>
            <a:r>
              <a:rPr lang="en-GB" dirty="0"/>
              <a:t>Integrated data and research</a:t>
            </a:r>
          </a:p>
          <a:p>
            <a:endParaRPr lang="en-GB" sz="2400" dirty="0"/>
          </a:p>
          <a:p>
            <a:pPr lvl="1">
              <a:buFont typeface="Wingdings" panose="05000000000000000000" pitchFamily="2" charset="2"/>
              <a:buChar char="Ø"/>
            </a:pPr>
            <a:endParaRPr lang="en-GB" dirty="0"/>
          </a:p>
        </p:txBody>
      </p:sp>
      <p:graphicFrame>
        <p:nvGraphicFramePr>
          <p:cNvPr id="4" name="Diagram 3">
            <a:extLst>
              <a:ext uri="{FF2B5EF4-FFF2-40B4-BE49-F238E27FC236}">
                <a16:creationId xmlns:a16="http://schemas.microsoft.com/office/drawing/2014/main" id="{829F9717-8254-99A0-638C-7E3A95B1B030}"/>
              </a:ext>
            </a:extLst>
          </p:cNvPr>
          <p:cNvGraphicFramePr/>
          <p:nvPr/>
        </p:nvGraphicFramePr>
        <p:xfrm>
          <a:off x="6455228" y="868234"/>
          <a:ext cx="7026644" cy="47749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18151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flipV="1">
            <a:off x="2400767" y="448899"/>
            <a:ext cx="3796833" cy="0"/>
          </a:xfrm>
          <a:prstGeom prst="line">
            <a:avLst/>
          </a:prstGeom>
          <a:ln w="9525" cap="flat">
            <a:solidFill>
              <a:srgbClr val="FF66C4"/>
            </a:solidFill>
            <a:prstDash val="solid"/>
            <a:headEnd type="none" w="sm" len="sm"/>
            <a:tailEnd type="none" w="sm" len="sm"/>
          </a:ln>
        </p:spPr>
        <p:txBody>
          <a:bodyPr/>
          <a:lstStyle/>
          <a:p>
            <a:pPr defTabSz="609630"/>
            <a:endParaRPr lang="en-GB" sz="1200">
              <a:solidFill>
                <a:prstClr val="black"/>
              </a:solidFill>
              <a:latin typeface="Calibri"/>
            </a:endParaRPr>
          </a:p>
        </p:txBody>
      </p:sp>
      <p:grpSp>
        <p:nvGrpSpPr>
          <p:cNvPr id="3" name="Group 3"/>
          <p:cNvGrpSpPr/>
          <p:nvPr/>
        </p:nvGrpSpPr>
        <p:grpSpPr>
          <a:xfrm>
            <a:off x="6096000" y="-268592"/>
            <a:ext cx="6231254" cy="6046970"/>
            <a:chOff x="0" y="0"/>
            <a:chExt cx="1448076" cy="1405251"/>
          </a:xfrm>
        </p:grpSpPr>
        <p:sp>
          <p:nvSpPr>
            <p:cNvPr id="4" name="Freeform 4"/>
            <p:cNvSpPr/>
            <p:nvPr/>
          </p:nvSpPr>
          <p:spPr>
            <a:xfrm>
              <a:off x="0" y="0"/>
              <a:ext cx="1448076" cy="1405251"/>
            </a:xfrm>
            <a:custGeom>
              <a:avLst/>
              <a:gdLst/>
              <a:ahLst/>
              <a:cxnLst/>
              <a:rect l="l" t="t" r="r" b="b"/>
              <a:pathLst>
                <a:path w="1448076" h="1405251">
                  <a:moveTo>
                    <a:pt x="0" y="0"/>
                  </a:moveTo>
                  <a:lnTo>
                    <a:pt x="1448076" y="0"/>
                  </a:lnTo>
                  <a:lnTo>
                    <a:pt x="1448076" y="1405251"/>
                  </a:lnTo>
                  <a:lnTo>
                    <a:pt x="0" y="1405251"/>
                  </a:lnTo>
                  <a:close/>
                </a:path>
              </a:pathLst>
            </a:custGeom>
            <a:blipFill>
              <a:blip r:embed="rId3"/>
              <a:stretch>
                <a:fillRect l="-9394" r="-36434"/>
              </a:stretch>
            </a:blipFill>
          </p:spPr>
          <p:txBody>
            <a:bodyPr/>
            <a:lstStyle/>
            <a:p>
              <a:pPr defTabSz="609630"/>
              <a:endParaRPr lang="en-GB" sz="1200">
                <a:solidFill>
                  <a:prstClr val="black"/>
                </a:solidFill>
                <a:latin typeface="Calibri"/>
              </a:endParaRPr>
            </a:p>
          </p:txBody>
        </p:sp>
      </p:grpSp>
      <p:sp>
        <p:nvSpPr>
          <p:cNvPr id="5" name="AutoShape 5"/>
          <p:cNvSpPr/>
          <p:nvPr/>
        </p:nvSpPr>
        <p:spPr>
          <a:xfrm>
            <a:off x="-223551" y="448899"/>
            <a:ext cx="909351" cy="0"/>
          </a:xfrm>
          <a:prstGeom prst="line">
            <a:avLst/>
          </a:prstGeom>
          <a:ln w="9525" cap="flat">
            <a:solidFill>
              <a:srgbClr val="FF66C4"/>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6" name="Freeform 6"/>
          <p:cNvSpPr/>
          <p:nvPr/>
        </p:nvSpPr>
        <p:spPr>
          <a:xfrm>
            <a:off x="787130" y="215121"/>
            <a:ext cx="1512309" cy="467555"/>
          </a:xfrm>
          <a:custGeom>
            <a:avLst/>
            <a:gdLst/>
            <a:ahLst/>
            <a:cxnLst/>
            <a:rect l="l" t="t" r="r" b="b"/>
            <a:pathLst>
              <a:path w="2268463" h="701333">
                <a:moveTo>
                  <a:pt x="0" y="0"/>
                </a:moveTo>
                <a:lnTo>
                  <a:pt x="2268463" y="0"/>
                </a:lnTo>
                <a:lnTo>
                  <a:pt x="2268463" y="701333"/>
                </a:lnTo>
                <a:lnTo>
                  <a:pt x="0" y="701333"/>
                </a:lnTo>
                <a:lnTo>
                  <a:pt x="0" y="0"/>
                </a:lnTo>
                <a:close/>
              </a:path>
            </a:pathLst>
          </a:custGeom>
          <a:blipFill>
            <a:blip r:embed="rId4"/>
            <a:stretch>
              <a:fillRect/>
            </a:stretch>
          </a:blipFill>
        </p:spPr>
        <p:txBody>
          <a:bodyPr/>
          <a:lstStyle/>
          <a:p>
            <a:pPr defTabSz="609630"/>
            <a:endParaRPr lang="en-GB" sz="1200">
              <a:solidFill>
                <a:prstClr val="black"/>
              </a:solidFill>
              <a:latin typeface="Calibri"/>
            </a:endParaRPr>
          </a:p>
        </p:txBody>
      </p:sp>
      <p:sp>
        <p:nvSpPr>
          <p:cNvPr id="7" name="Freeform 7"/>
          <p:cNvSpPr/>
          <p:nvPr/>
        </p:nvSpPr>
        <p:spPr>
          <a:xfrm>
            <a:off x="4356799" y="6051812"/>
            <a:ext cx="2746188" cy="590431"/>
          </a:xfrm>
          <a:custGeom>
            <a:avLst/>
            <a:gdLst/>
            <a:ahLst/>
            <a:cxnLst/>
            <a:rect l="l" t="t" r="r" b="b"/>
            <a:pathLst>
              <a:path w="4119282" h="885646">
                <a:moveTo>
                  <a:pt x="0" y="0"/>
                </a:moveTo>
                <a:lnTo>
                  <a:pt x="4119282" y="0"/>
                </a:lnTo>
                <a:lnTo>
                  <a:pt x="4119282" y="885646"/>
                </a:lnTo>
                <a:lnTo>
                  <a:pt x="0" y="885646"/>
                </a:lnTo>
                <a:lnTo>
                  <a:pt x="0" y="0"/>
                </a:lnTo>
                <a:close/>
              </a:path>
            </a:pathLst>
          </a:custGeom>
          <a:blipFill>
            <a:blip r:embed="rId5"/>
            <a:stretch>
              <a:fillRect/>
            </a:stretch>
          </a:blipFill>
        </p:spPr>
        <p:txBody>
          <a:bodyPr/>
          <a:lstStyle/>
          <a:p>
            <a:pPr defTabSz="609630"/>
            <a:endParaRPr lang="en-GB" sz="1200">
              <a:solidFill>
                <a:prstClr val="black"/>
              </a:solidFill>
              <a:latin typeface="Calibri"/>
            </a:endParaRPr>
          </a:p>
        </p:txBody>
      </p:sp>
      <p:sp>
        <p:nvSpPr>
          <p:cNvPr id="8" name="Freeform 8"/>
          <p:cNvSpPr/>
          <p:nvPr/>
        </p:nvSpPr>
        <p:spPr>
          <a:xfrm>
            <a:off x="7329397" y="6051813"/>
            <a:ext cx="2363430" cy="541619"/>
          </a:xfrm>
          <a:custGeom>
            <a:avLst/>
            <a:gdLst/>
            <a:ahLst/>
            <a:cxnLst/>
            <a:rect l="l" t="t" r="r" b="b"/>
            <a:pathLst>
              <a:path w="3545145" h="812429">
                <a:moveTo>
                  <a:pt x="0" y="0"/>
                </a:moveTo>
                <a:lnTo>
                  <a:pt x="3545145" y="0"/>
                </a:lnTo>
                <a:lnTo>
                  <a:pt x="3545145" y="812429"/>
                </a:lnTo>
                <a:lnTo>
                  <a:pt x="0" y="812429"/>
                </a:lnTo>
                <a:lnTo>
                  <a:pt x="0" y="0"/>
                </a:lnTo>
                <a:close/>
              </a:path>
            </a:pathLst>
          </a:custGeom>
          <a:blipFill>
            <a:blip r:embed="rId6"/>
            <a:stretch>
              <a:fillRect/>
            </a:stretch>
          </a:blipFill>
        </p:spPr>
        <p:txBody>
          <a:bodyPr/>
          <a:lstStyle/>
          <a:p>
            <a:pPr defTabSz="609630"/>
            <a:endParaRPr lang="en-GB" sz="1200">
              <a:solidFill>
                <a:prstClr val="black"/>
              </a:solidFill>
              <a:latin typeface="Calibri"/>
            </a:endParaRPr>
          </a:p>
        </p:txBody>
      </p:sp>
      <p:grpSp>
        <p:nvGrpSpPr>
          <p:cNvPr id="9" name="Group 9"/>
          <p:cNvGrpSpPr/>
          <p:nvPr/>
        </p:nvGrpSpPr>
        <p:grpSpPr>
          <a:xfrm>
            <a:off x="2994655" y="1194235"/>
            <a:ext cx="3983359" cy="398335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pPr defTabSz="609630"/>
              <a:endParaRPr lang="en-GB" sz="1200">
                <a:solidFill>
                  <a:prstClr val="black"/>
                </a:solidFill>
                <a:latin typeface="Calibri"/>
              </a:endParaRPr>
            </a:p>
          </p:txBody>
        </p:sp>
        <p:sp>
          <p:nvSpPr>
            <p:cNvPr id="11" name="TextBox 11"/>
            <p:cNvSpPr txBox="1"/>
            <p:nvPr/>
          </p:nvSpPr>
          <p:spPr>
            <a:xfrm>
              <a:off x="76200" y="38100"/>
              <a:ext cx="660400" cy="698500"/>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grpSp>
        <p:nvGrpSpPr>
          <p:cNvPr id="12" name="Group 12"/>
          <p:cNvGrpSpPr/>
          <p:nvPr/>
        </p:nvGrpSpPr>
        <p:grpSpPr>
          <a:xfrm>
            <a:off x="11211712" y="-873127"/>
            <a:ext cx="1746253" cy="1746253"/>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FBF9"/>
            </a:solidFill>
          </p:spPr>
          <p:txBody>
            <a:bodyPr/>
            <a:lstStyle/>
            <a:p>
              <a:pPr defTabSz="609630"/>
              <a:endParaRPr lang="en-GB" sz="1200">
                <a:solidFill>
                  <a:prstClr val="black"/>
                </a:solidFill>
                <a:latin typeface="Calibri"/>
              </a:endParaRPr>
            </a:p>
          </p:txBody>
        </p:sp>
        <p:sp>
          <p:nvSpPr>
            <p:cNvPr id="14" name="TextBox 14"/>
            <p:cNvSpPr txBox="1"/>
            <p:nvPr/>
          </p:nvSpPr>
          <p:spPr>
            <a:xfrm>
              <a:off x="76200" y="38100"/>
              <a:ext cx="660400" cy="698500"/>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sp>
        <p:nvSpPr>
          <p:cNvPr id="15" name="Freeform 15"/>
          <p:cNvSpPr/>
          <p:nvPr/>
        </p:nvSpPr>
        <p:spPr>
          <a:xfrm>
            <a:off x="9919237" y="5856055"/>
            <a:ext cx="2063503" cy="1065947"/>
          </a:xfrm>
          <a:custGeom>
            <a:avLst/>
            <a:gdLst/>
            <a:ahLst/>
            <a:cxnLst/>
            <a:rect l="l" t="t" r="r" b="b"/>
            <a:pathLst>
              <a:path w="3095255" h="1598921">
                <a:moveTo>
                  <a:pt x="0" y="0"/>
                </a:moveTo>
                <a:lnTo>
                  <a:pt x="3095255" y="0"/>
                </a:lnTo>
                <a:lnTo>
                  <a:pt x="3095255" y="1598922"/>
                </a:lnTo>
                <a:lnTo>
                  <a:pt x="0" y="1598922"/>
                </a:lnTo>
                <a:lnTo>
                  <a:pt x="0" y="0"/>
                </a:lnTo>
                <a:close/>
              </a:path>
            </a:pathLst>
          </a:custGeom>
          <a:blipFill>
            <a:blip r:embed="rId7"/>
            <a:stretch>
              <a:fillRect t="-47181" b="-46402"/>
            </a:stretch>
          </a:blipFill>
        </p:spPr>
        <p:txBody>
          <a:bodyPr/>
          <a:lstStyle/>
          <a:p>
            <a:pPr defTabSz="609630"/>
            <a:endParaRPr lang="en-GB" sz="1200">
              <a:solidFill>
                <a:prstClr val="black"/>
              </a:solidFill>
              <a:latin typeface="Calibri"/>
            </a:endParaRPr>
          </a:p>
        </p:txBody>
      </p:sp>
      <p:sp>
        <p:nvSpPr>
          <p:cNvPr id="16" name="TextBox 16"/>
          <p:cNvSpPr txBox="1"/>
          <p:nvPr/>
        </p:nvSpPr>
        <p:spPr>
          <a:xfrm>
            <a:off x="365282" y="2279665"/>
            <a:ext cx="6143077" cy="1577355"/>
          </a:xfrm>
          <a:prstGeom prst="rect">
            <a:avLst/>
          </a:prstGeom>
        </p:spPr>
        <p:txBody>
          <a:bodyPr wrap="square" lIns="0" tIns="0" rIns="0" bIns="0" rtlCol="0" anchor="t">
            <a:spAutoFit/>
          </a:bodyPr>
          <a:lstStyle/>
          <a:p>
            <a:pPr algn="ctr" defTabSz="609630">
              <a:lnSpc>
                <a:spcPts val="4085"/>
              </a:lnSpc>
            </a:pPr>
            <a:r>
              <a:rPr lang="en-US" sz="3600" b="1" dirty="0">
                <a:solidFill>
                  <a:srgbClr val="29A49C"/>
                </a:solidFill>
                <a:latin typeface="Garet Bold"/>
                <a:ea typeface="Garet Bold"/>
                <a:cs typeface="Garet Bold"/>
                <a:sym typeface="Garet Bold"/>
              </a:rPr>
              <a:t>Rise2Thrive Trailblazer: Delivering Change in York &amp; North Yorkshire</a:t>
            </a:r>
          </a:p>
        </p:txBody>
      </p:sp>
      <p:sp>
        <p:nvSpPr>
          <p:cNvPr id="18" name="TextBox 18"/>
          <p:cNvSpPr txBox="1"/>
          <p:nvPr/>
        </p:nvSpPr>
        <p:spPr>
          <a:xfrm>
            <a:off x="461497" y="4049434"/>
            <a:ext cx="5950648" cy="718145"/>
          </a:xfrm>
          <a:prstGeom prst="rect">
            <a:avLst/>
          </a:prstGeom>
        </p:spPr>
        <p:txBody>
          <a:bodyPr lIns="0" tIns="0" rIns="0" bIns="0" rtlCol="0" anchor="t">
            <a:spAutoFit/>
          </a:bodyPr>
          <a:lstStyle/>
          <a:p>
            <a:pPr algn="ctr" defTabSz="609630">
              <a:lnSpc>
                <a:spcPts val="2764"/>
              </a:lnSpc>
              <a:spcBef>
                <a:spcPct val="0"/>
              </a:spcBef>
            </a:pPr>
            <a:r>
              <a:rPr lang="en-US" sz="2667" i="1" dirty="0">
                <a:solidFill>
                  <a:srgbClr val="1F1E27"/>
                </a:solidFill>
                <a:latin typeface="Garet Italics"/>
                <a:ea typeface="Garet Italics"/>
                <a:cs typeface="Garet Italics"/>
                <a:sym typeface="Garet Italics"/>
              </a:rPr>
              <a:t>Holistic, person-</a:t>
            </a:r>
            <a:r>
              <a:rPr lang="en-US" sz="2667" i="1" dirty="0" err="1">
                <a:solidFill>
                  <a:srgbClr val="1F1E27"/>
                </a:solidFill>
                <a:latin typeface="Garet Italics"/>
                <a:ea typeface="Garet Italics"/>
                <a:cs typeface="Garet Italics"/>
                <a:sym typeface="Garet Italics"/>
              </a:rPr>
              <a:t>centred</a:t>
            </a:r>
            <a:r>
              <a:rPr lang="en-US" sz="2667" i="1" dirty="0">
                <a:solidFill>
                  <a:srgbClr val="1F1E27"/>
                </a:solidFill>
                <a:latin typeface="Garet Italics"/>
                <a:ea typeface="Garet Italics"/>
                <a:cs typeface="Garet Italics"/>
                <a:sym typeface="Garet Italics"/>
              </a:rPr>
              <a:t> employment support</a:t>
            </a:r>
          </a:p>
        </p:txBody>
      </p:sp>
      <p:grpSp>
        <p:nvGrpSpPr>
          <p:cNvPr id="19" name="Group 19"/>
          <p:cNvGrpSpPr/>
          <p:nvPr/>
        </p:nvGrpSpPr>
        <p:grpSpPr>
          <a:xfrm>
            <a:off x="-1582592" y="5049690"/>
            <a:ext cx="3983359" cy="3983359"/>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A49C"/>
            </a:solidFill>
          </p:spPr>
          <p:txBody>
            <a:bodyPr/>
            <a:lstStyle/>
            <a:p>
              <a:pPr defTabSz="609630"/>
              <a:endParaRPr lang="en-GB" sz="1200">
                <a:solidFill>
                  <a:prstClr val="black"/>
                </a:solidFill>
                <a:latin typeface="Calibri"/>
              </a:endParaRPr>
            </a:p>
          </p:txBody>
        </p:sp>
        <p:sp>
          <p:nvSpPr>
            <p:cNvPr id="21" name="TextBox 21"/>
            <p:cNvSpPr txBox="1"/>
            <p:nvPr/>
          </p:nvSpPr>
          <p:spPr>
            <a:xfrm>
              <a:off x="76200" y="38100"/>
              <a:ext cx="660400" cy="698500"/>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grpSp>
        <p:nvGrpSpPr>
          <p:cNvPr id="22" name="Group 22"/>
          <p:cNvGrpSpPr/>
          <p:nvPr/>
        </p:nvGrpSpPr>
        <p:grpSpPr>
          <a:xfrm>
            <a:off x="3826715" y="-3036775"/>
            <a:ext cx="3983359" cy="3983359"/>
            <a:chOff x="0" y="0"/>
            <a:chExt cx="812800" cy="812800"/>
          </a:xfrm>
        </p:grpSpPr>
        <p:sp>
          <p:nvSpPr>
            <p:cNvPr id="23" name="Freeform 2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D5CE"/>
            </a:solidFill>
          </p:spPr>
          <p:txBody>
            <a:bodyPr/>
            <a:lstStyle/>
            <a:p>
              <a:pPr defTabSz="609630"/>
              <a:endParaRPr lang="en-GB" sz="1200">
                <a:solidFill>
                  <a:prstClr val="black"/>
                </a:solidFill>
                <a:latin typeface="Calibri"/>
              </a:endParaRPr>
            </a:p>
          </p:txBody>
        </p:sp>
        <p:sp>
          <p:nvSpPr>
            <p:cNvPr id="24" name="TextBox 24"/>
            <p:cNvSpPr txBox="1"/>
            <p:nvPr/>
          </p:nvSpPr>
          <p:spPr>
            <a:xfrm>
              <a:off x="76200" y="38100"/>
              <a:ext cx="660400" cy="698500"/>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3623" y="3877563"/>
            <a:ext cx="3836703" cy="2460403"/>
            <a:chOff x="0" y="0"/>
            <a:chExt cx="1558321" cy="999321"/>
          </a:xfrm>
        </p:grpSpPr>
        <p:sp>
          <p:nvSpPr>
            <p:cNvPr id="3" name="Freeform 3"/>
            <p:cNvSpPr/>
            <p:nvPr/>
          </p:nvSpPr>
          <p:spPr>
            <a:xfrm>
              <a:off x="0" y="0"/>
              <a:ext cx="1558321" cy="999321"/>
            </a:xfrm>
            <a:custGeom>
              <a:avLst/>
              <a:gdLst/>
              <a:ahLst/>
              <a:cxnLst/>
              <a:rect l="l" t="t" r="r" b="b"/>
              <a:pathLst>
                <a:path w="1558321" h="999321">
                  <a:moveTo>
                    <a:pt x="0" y="0"/>
                  </a:moveTo>
                  <a:lnTo>
                    <a:pt x="1558321" y="0"/>
                  </a:lnTo>
                  <a:lnTo>
                    <a:pt x="1558321" y="999321"/>
                  </a:lnTo>
                  <a:lnTo>
                    <a:pt x="0" y="999321"/>
                  </a:lnTo>
                  <a:close/>
                </a:path>
              </a:pathLst>
            </a:custGeom>
            <a:blipFill>
              <a:blip r:embed="rId3"/>
              <a:stretch>
                <a:fillRect l="-13327" t="-25546" r="-7328"/>
              </a:stretch>
            </a:blipFill>
          </p:spPr>
          <p:txBody>
            <a:bodyPr/>
            <a:lstStyle/>
            <a:p>
              <a:pPr defTabSz="609630"/>
              <a:endParaRPr lang="en-GB" sz="1200">
                <a:solidFill>
                  <a:prstClr val="black"/>
                </a:solidFill>
                <a:latin typeface="Calibri"/>
              </a:endParaRPr>
            </a:p>
          </p:txBody>
        </p:sp>
      </p:grpSp>
      <p:sp>
        <p:nvSpPr>
          <p:cNvPr id="4" name="AutoShape 4"/>
          <p:cNvSpPr/>
          <p:nvPr/>
        </p:nvSpPr>
        <p:spPr>
          <a:xfrm>
            <a:off x="2417467" y="448899"/>
            <a:ext cx="10077512"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grpSp>
        <p:nvGrpSpPr>
          <p:cNvPr id="5" name="Group 5"/>
          <p:cNvGrpSpPr/>
          <p:nvPr/>
        </p:nvGrpSpPr>
        <p:grpSpPr>
          <a:xfrm>
            <a:off x="4546993" y="685801"/>
            <a:ext cx="2858811" cy="2926267"/>
            <a:chOff x="0" y="0"/>
            <a:chExt cx="1161139" cy="1188537"/>
          </a:xfrm>
        </p:grpSpPr>
        <p:sp>
          <p:nvSpPr>
            <p:cNvPr id="6" name="Freeform 6"/>
            <p:cNvSpPr/>
            <p:nvPr/>
          </p:nvSpPr>
          <p:spPr>
            <a:xfrm>
              <a:off x="0" y="0"/>
              <a:ext cx="1161139" cy="1188537"/>
            </a:xfrm>
            <a:custGeom>
              <a:avLst/>
              <a:gdLst/>
              <a:ahLst/>
              <a:cxnLst/>
              <a:rect l="l" t="t" r="r" b="b"/>
              <a:pathLst>
                <a:path w="1161139" h="1188537">
                  <a:moveTo>
                    <a:pt x="0" y="0"/>
                  </a:moveTo>
                  <a:lnTo>
                    <a:pt x="1161139" y="0"/>
                  </a:lnTo>
                  <a:lnTo>
                    <a:pt x="1161139" y="1188537"/>
                  </a:lnTo>
                  <a:lnTo>
                    <a:pt x="0" y="1188537"/>
                  </a:lnTo>
                  <a:close/>
                </a:path>
              </a:pathLst>
            </a:custGeom>
            <a:blipFill>
              <a:blip r:embed="rId4"/>
              <a:stretch>
                <a:fillRect l="-28678" r="-25140"/>
              </a:stretch>
            </a:blipFill>
          </p:spPr>
          <p:txBody>
            <a:bodyPr/>
            <a:lstStyle/>
            <a:p>
              <a:pPr defTabSz="609630"/>
              <a:endParaRPr lang="en-GB" sz="1200">
                <a:solidFill>
                  <a:prstClr val="black"/>
                </a:solidFill>
                <a:latin typeface="Calibri"/>
              </a:endParaRPr>
            </a:p>
          </p:txBody>
        </p:sp>
      </p:grpSp>
      <p:grpSp>
        <p:nvGrpSpPr>
          <p:cNvPr id="7" name="Group 7"/>
          <p:cNvGrpSpPr/>
          <p:nvPr/>
        </p:nvGrpSpPr>
        <p:grpSpPr>
          <a:xfrm>
            <a:off x="7981097" y="685800"/>
            <a:ext cx="3525103" cy="5486400"/>
            <a:chOff x="0" y="0"/>
            <a:chExt cx="789965" cy="1229486"/>
          </a:xfrm>
        </p:grpSpPr>
        <p:sp>
          <p:nvSpPr>
            <p:cNvPr id="8" name="Freeform 8"/>
            <p:cNvSpPr/>
            <p:nvPr/>
          </p:nvSpPr>
          <p:spPr>
            <a:xfrm>
              <a:off x="0" y="0"/>
              <a:ext cx="789965" cy="1229486"/>
            </a:xfrm>
            <a:custGeom>
              <a:avLst/>
              <a:gdLst/>
              <a:ahLst/>
              <a:cxnLst/>
              <a:rect l="l" t="t" r="r" b="b"/>
              <a:pathLst>
                <a:path w="789965" h="1229486">
                  <a:moveTo>
                    <a:pt x="0" y="0"/>
                  </a:moveTo>
                  <a:lnTo>
                    <a:pt x="789965" y="0"/>
                  </a:lnTo>
                  <a:lnTo>
                    <a:pt x="789965" y="1229486"/>
                  </a:lnTo>
                  <a:lnTo>
                    <a:pt x="0" y="1229486"/>
                  </a:lnTo>
                  <a:close/>
                </a:path>
              </a:pathLst>
            </a:custGeom>
            <a:blipFill>
              <a:blip r:embed="rId5"/>
              <a:stretch>
                <a:fillRect l="-53069" r="-80812"/>
              </a:stretch>
            </a:blipFill>
          </p:spPr>
          <p:txBody>
            <a:bodyPr/>
            <a:lstStyle/>
            <a:p>
              <a:pPr defTabSz="609630"/>
              <a:endParaRPr lang="en-GB" sz="1200">
                <a:solidFill>
                  <a:prstClr val="black"/>
                </a:solidFill>
                <a:latin typeface="Calibri"/>
              </a:endParaRPr>
            </a:p>
          </p:txBody>
        </p:sp>
      </p:grpSp>
      <p:sp>
        <p:nvSpPr>
          <p:cNvPr id="9" name="AutoShape 9"/>
          <p:cNvSpPr/>
          <p:nvPr/>
        </p:nvSpPr>
        <p:spPr>
          <a:xfrm>
            <a:off x="685800" y="1897168"/>
            <a:ext cx="2654461" cy="0"/>
          </a:xfrm>
          <a:prstGeom prst="line">
            <a:avLst/>
          </a:prstGeom>
          <a:ln w="9525" cap="flat">
            <a:solidFill>
              <a:srgbClr val="FF66C4"/>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10" name="AutoShape 10"/>
          <p:cNvSpPr/>
          <p:nvPr/>
        </p:nvSpPr>
        <p:spPr>
          <a:xfrm>
            <a:off x="4546993" y="4712263"/>
            <a:ext cx="2654461" cy="0"/>
          </a:xfrm>
          <a:prstGeom prst="line">
            <a:avLst/>
          </a:prstGeom>
          <a:ln w="9525" cap="flat">
            <a:solidFill>
              <a:srgbClr val="FF66C4"/>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11" name="AutoShape 11"/>
          <p:cNvSpPr/>
          <p:nvPr/>
        </p:nvSpPr>
        <p:spPr>
          <a:xfrm>
            <a:off x="-223551" y="448899"/>
            <a:ext cx="909351" cy="0"/>
          </a:xfrm>
          <a:prstGeom prst="line">
            <a:avLst/>
          </a:prstGeom>
          <a:ln w="9525" cap="flat">
            <a:solidFill>
              <a:srgbClr val="FF66C4"/>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12" name="Freeform 12"/>
          <p:cNvSpPr/>
          <p:nvPr/>
        </p:nvSpPr>
        <p:spPr>
          <a:xfrm>
            <a:off x="777158" y="218245"/>
            <a:ext cx="1512309" cy="467555"/>
          </a:xfrm>
          <a:custGeom>
            <a:avLst/>
            <a:gdLst/>
            <a:ahLst/>
            <a:cxnLst/>
            <a:rect l="l" t="t" r="r" b="b"/>
            <a:pathLst>
              <a:path w="2268463" h="701333">
                <a:moveTo>
                  <a:pt x="0" y="0"/>
                </a:moveTo>
                <a:lnTo>
                  <a:pt x="2268463" y="0"/>
                </a:lnTo>
                <a:lnTo>
                  <a:pt x="2268463" y="701333"/>
                </a:lnTo>
                <a:lnTo>
                  <a:pt x="0" y="701333"/>
                </a:lnTo>
                <a:lnTo>
                  <a:pt x="0" y="0"/>
                </a:lnTo>
                <a:close/>
              </a:path>
            </a:pathLst>
          </a:custGeom>
          <a:blipFill>
            <a:blip r:embed="rId6"/>
            <a:stretch>
              <a:fillRect/>
            </a:stretch>
          </a:blipFill>
        </p:spPr>
        <p:txBody>
          <a:bodyPr/>
          <a:lstStyle/>
          <a:p>
            <a:pPr defTabSz="609630"/>
            <a:endParaRPr lang="en-GB" sz="1200">
              <a:solidFill>
                <a:prstClr val="black"/>
              </a:solidFill>
              <a:latin typeface="Calibri"/>
            </a:endParaRPr>
          </a:p>
        </p:txBody>
      </p:sp>
      <p:sp>
        <p:nvSpPr>
          <p:cNvPr id="13" name="TextBox 13"/>
          <p:cNvSpPr txBox="1"/>
          <p:nvPr/>
        </p:nvSpPr>
        <p:spPr>
          <a:xfrm>
            <a:off x="594278" y="1315898"/>
            <a:ext cx="3606048" cy="577081"/>
          </a:xfrm>
          <a:prstGeom prst="rect">
            <a:avLst/>
          </a:prstGeom>
        </p:spPr>
        <p:txBody>
          <a:bodyPr lIns="0" tIns="0" rIns="0" bIns="0" rtlCol="0" anchor="t">
            <a:spAutoFit/>
          </a:bodyPr>
          <a:lstStyle/>
          <a:p>
            <a:pPr defTabSz="609630">
              <a:lnSpc>
                <a:spcPts val="4539"/>
              </a:lnSpc>
            </a:pPr>
            <a:r>
              <a:rPr lang="en-US" sz="3846" b="1">
                <a:solidFill>
                  <a:srgbClr val="29A49C"/>
                </a:solidFill>
                <a:latin typeface="Garet Bold"/>
                <a:ea typeface="Garet Bold"/>
                <a:cs typeface="Garet Bold"/>
                <a:sym typeface="Garet Bold"/>
              </a:rPr>
              <a:t>What we do</a:t>
            </a:r>
          </a:p>
        </p:txBody>
      </p:sp>
      <p:sp>
        <p:nvSpPr>
          <p:cNvPr id="14" name="TextBox 14"/>
          <p:cNvSpPr txBox="1"/>
          <p:nvPr/>
        </p:nvSpPr>
        <p:spPr>
          <a:xfrm>
            <a:off x="594278" y="2067687"/>
            <a:ext cx="3867142" cy="1258934"/>
          </a:xfrm>
          <a:prstGeom prst="rect">
            <a:avLst/>
          </a:prstGeom>
        </p:spPr>
        <p:txBody>
          <a:bodyPr wrap="square" lIns="0" tIns="0" rIns="0" bIns="0" rtlCol="0" anchor="t">
            <a:spAutoFit/>
          </a:bodyPr>
          <a:lstStyle/>
          <a:p>
            <a:pPr defTabSz="609630">
              <a:lnSpc>
                <a:spcPts val="1951"/>
              </a:lnSpc>
            </a:pPr>
            <a:r>
              <a:rPr lang="en-US" sz="1393">
                <a:solidFill>
                  <a:srgbClr val="000000"/>
                </a:solidFill>
                <a:latin typeface="Canva Sans"/>
                <a:ea typeface="Canva Sans"/>
                <a:cs typeface="Canva Sans"/>
                <a:sym typeface="Canva Sans"/>
              </a:rPr>
              <a:t>For almost two decades, we have </a:t>
            </a:r>
            <a:r>
              <a:rPr lang="en-US" sz="1393" b="1">
                <a:solidFill>
                  <a:srgbClr val="29A49C"/>
                </a:solidFill>
                <a:latin typeface="Canva Sans Bold"/>
                <a:ea typeface="Canva Sans Bold"/>
                <a:cs typeface="Canva Sans Bold"/>
                <a:sym typeface="Canva Sans Bold"/>
              </a:rPr>
              <a:t>connected</a:t>
            </a:r>
            <a:r>
              <a:rPr lang="en-US" sz="1393">
                <a:solidFill>
                  <a:srgbClr val="000000"/>
                </a:solidFill>
                <a:latin typeface="Canva Sans"/>
                <a:ea typeface="Canva Sans"/>
                <a:cs typeface="Canva Sans"/>
                <a:sym typeface="Canva Sans"/>
              </a:rPr>
              <a:t> funders, businesses, and VCSE </a:t>
            </a:r>
            <a:r>
              <a:rPr lang="en-US" sz="1393" err="1">
                <a:solidFill>
                  <a:srgbClr val="000000"/>
                </a:solidFill>
                <a:latin typeface="Canva Sans"/>
                <a:ea typeface="Canva Sans"/>
                <a:cs typeface="Canva Sans"/>
                <a:sym typeface="Canva Sans"/>
              </a:rPr>
              <a:t>organisations</a:t>
            </a:r>
            <a:r>
              <a:rPr lang="en-US" sz="1393">
                <a:solidFill>
                  <a:srgbClr val="000000"/>
                </a:solidFill>
                <a:latin typeface="Canva Sans"/>
                <a:ea typeface="Canva Sans"/>
                <a:cs typeface="Canva Sans"/>
                <a:sym typeface="Canva Sans"/>
              </a:rPr>
              <a:t> by designing and leading partnership </a:t>
            </a:r>
            <a:r>
              <a:rPr lang="en-US" sz="1393" err="1">
                <a:solidFill>
                  <a:srgbClr val="000000"/>
                </a:solidFill>
                <a:latin typeface="Canva Sans"/>
                <a:ea typeface="Canva Sans"/>
                <a:cs typeface="Canva Sans"/>
                <a:sym typeface="Canva Sans"/>
              </a:rPr>
              <a:t>programmes</a:t>
            </a:r>
            <a:r>
              <a:rPr lang="en-US" sz="1393">
                <a:solidFill>
                  <a:srgbClr val="000000"/>
                </a:solidFill>
                <a:latin typeface="Canva Sans"/>
                <a:ea typeface="Canva Sans"/>
                <a:cs typeface="Canva Sans"/>
                <a:sym typeface="Canva Sans"/>
              </a:rPr>
              <a:t> that create </a:t>
            </a:r>
            <a:r>
              <a:rPr lang="en-US" sz="1393" b="1">
                <a:solidFill>
                  <a:srgbClr val="FF66C4"/>
                </a:solidFill>
                <a:latin typeface="Canva Sans Bold"/>
                <a:ea typeface="Canva Sans Bold"/>
                <a:cs typeface="Canva Sans Bold"/>
                <a:sym typeface="Canva Sans Bold"/>
              </a:rPr>
              <a:t>better</a:t>
            </a:r>
            <a:r>
              <a:rPr lang="en-US" sz="1393">
                <a:solidFill>
                  <a:srgbClr val="000000"/>
                </a:solidFill>
                <a:latin typeface="Canva Sans"/>
                <a:ea typeface="Canva Sans"/>
                <a:cs typeface="Canva Sans"/>
                <a:sym typeface="Canva Sans"/>
              </a:rPr>
              <a:t> lives</a:t>
            </a:r>
          </a:p>
          <a:p>
            <a:pPr defTabSz="609630">
              <a:lnSpc>
                <a:spcPts val="1951"/>
              </a:lnSpc>
            </a:pPr>
            <a:endParaRPr lang="en-US" sz="1393">
              <a:solidFill>
                <a:srgbClr val="000000"/>
              </a:solidFill>
              <a:latin typeface="Canva Sans"/>
              <a:ea typeface="Canva Sans"/>
              <a:cs typeface="Canva Sans"/>
              <a:sym typeface="Canva Sans"/>
            </a:endParaRPr>
          </a:p>
        </p:txBody>
      </p:sp>
      <p:sp>
        <p:nvSpPr>
          <p:cNvPr id="15" name="TextBox 15"/>
          <p:cNvSpPr txBox="1"/>
          <p:nvPr/>
        </p:nvSpPr>
        <p:spPr>
          <a:xfrm>
            <a:off x="4546993" y="4934825"/>
            <a:ext cx="3129839" cy="1002454"/>
          </a:xfrm>
          <a:prstGeom prst="rect">
            <a:avLst/>
          </a:prstGeom>
        </p:spPr>
        <p:txBody>
          <a:bodyPr lIns="0" tIns="0" rIns="0" bIns="0" rtlCol="0" anchor="t">
            <a:spAutoFit/>
          </a:bodyPr>
          <a:lstStyle/>
          <a:p>
            <a:pPr defTabSz="609630">
              <a:lnSpc>
                <a:spcPts val="1951"/>
              </a:lnSpc>
            </a:pPr>
            <a:r>
              <a:rPr lang="en-US" sz="1393">
                <a:solidFill>
                  <a:srgbClr val="000000"/>
                </a:solidFill>
                <a:latin typeface="Canva Sans"/>
                <a:ea typeface="Canva Sans"/>
                <a:cs typeface="Canva Sans"/>
                <a:sym typeface="Canva Sans"/>
              </a:rPr>
              <a:t>Together, we can create a Yorkshire where </a:t>
            </a:r>
            <a:r>
              <a:rPr lang="en-US" sz="1393">
                <a:solidFill>
                  <a:srgbClr val="1F1E27"/>
                </a:solidFill>
                <a:latin typeface="Canva Sans"/>
                <a:ea typeface="Canva Sans"/>
                <a:cs typeface="Canva Sans"/>
                <a:sym typeface="Canva Sans"/>
              </a:rPr>
              <a:t>every person is </a:t>
            </a:r>
            <a:r>
              <a:rPr lang="en-US" sz="1393" b="1">
                <a:solidFill>
                  <a:srgbClr val="29A49C"/>
                </a:solidFill>
                <a:latin typeface="Canva Sans Bold"/>
                <a:ea typeface="Canva Sans Bold"/>
                <a:cs typeface="Canva Sans Bold"/>
                <a:sym typeface="Canva Sans Bold"/>
              </a:rPr>
              <a:t>empowered to thrive</a:t>
            </a:r>
            <a:r>
              <a:rPr lang="en-US" sz="1393">
                <a:solidFill>
                  <a:srgbClr val="1F1E27"/>
                </a:solidFill>
                <a:latin typeface="Canva Sans"/>
                <a:ea typeface="Canva Sans"/>
                <a:cs typeface="Canva Sans"/>
                <a:sym typeface="Canva Sans"/>
              </a:rPr>
              <a:t> </a:t>
            </a:r>
            <a:r>
              <a:rPr lang="en-US" sz="1393">
                <a:solidFill>
                  <a:srgbClr val="000000"/>
                </a:solidFill>
                <a:latin typeface="Canva Sans"/>
                <a:ea typeface="Canva Sans"/>
                <a:cs typeface="Canva Sans"/>
                <a:sym typeface="Canva Sans"/>
              </a:rPr>
              <a:t>in </a:t>
            </a:r>
            <a:r>
              <a:rPr lang="en-US" sz="1393" b="1">
                <a:solidFill>
                  <a:srgbClr val="FF66C4"/>
                </a:solidFill>
                <a:latin typeface="Canva Sans Bold"/>
                <a:ea typeface="Canva Sans Bold"/>
                <a:cs typeface="Canva Sans Bold"/>
                <a:sym typeface="Canva Sans Bold"/>
              </a:rPr>
              <a:t>life</a:t>
            </a:r>
            <a:r>
              <a:rPr lang="en-US" sz="1393">
                <a:solidFill>
                  <a:srgbClr val="000000"/>
                </a:solidFill>
                <a:latin typeface="Canva Sans"/>
                <a:ea typeface="Canva Sans"/>
                <a:cs typeface="Canva Sans"/>
                <a:sym typeface="Canva Sans"/>
              </a:rPr>
              <a:t> and </a:t>
            </a:r>
            <a:r>
              <a:rPr lang="en-US" sz="1393" b="1">
                <a:solidFill>
                  <a:srgbClr val="FF66C4"/>
                </a:solidFill>
                <a:latin typeface="Canva Sans Bold"/>
                <a:ea typeface="Canva Sans Bold"/>
                <a:cs typeface="Canva Sans Bold"/>
                <a:sym typeface="Canva Sans Bold"/>
              </a:rPr>
              <a:t>work</a:t>
            </a:r>
          </a:p>
          <a:p>
            <a:pPr defTabSz="609630">
              <a:lnSpc>
                <a:spcPts val="1951"/>
              </a:lnSpc>
            </a:pPr>
            <a:endParaRPr lang="en-US" sz="1393" b="1">
              <a:solidFill>
                <a:srgbClr val="FF66C4"/>
              </a:solidFill>
              <a:latin typeface="Canva Sans Bold"/>
              <a:ea typeface="Canva Sans Bold"/>
              <a:cs typeface="Canva Sans Bold"/>
              <a:sym typeface="Canva Sans Bold"/>
            </a:endParaRPr>
          </a:p>
        </p:txBody>
      </p:sp>
      <p:sp>
        <p:nvSpPr>
          <p:cNvPr id="16" name="TextBox 16"/>
          <p:cNvSpPr txBox="1"/>
          <p:nvPr/>
        </p:nvSpPr>
        <p:spPr>
          <a:xfrm>
            <a:off x="4461420" y="4130988"/>
            <a:ext cx="3606048" cy="577081"/>
          </a:xfrm>
          <a:prstGeom prst="rect">
            <a:avLst/>
          </a:prstGeom>
        </p:spPr>
        <p:txBody>
          <a:bodyPr lIns="0" tIns="0" rIns="0" bIns="0" rtlCol="0" anchor="t">
            <a:spAutoFit/>
          </a:bodyPr>
          <a:lstStyle/>
          <a:p>
            <a:pPr defTabSz="609630">
              <a:lnSpc>
                <a:spcPts val="4541"/>
              </a:lnSpc>
            </a:pPr>
            <a:r>
              <a:rPr lang="en-US" sz="3848" b="1">
                <a:solidFill>
                  <a:srgbClr val="29A49C"/>
                </a:solidFill>
                <a:latin typeface="Garet Bold"/>
                <a:ea typeface="Garet Bold"/>
                <a:cs typeface="Garet Bold"/>
                <a:sym typeface="Garet Bold"/>
              </a:rPr>
              <a:t>Our Mission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C776B2-DBD8-BABC-18A8-0F31B2678C14}"/>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923DC524-8550-C03A-B4DF-635ECF4936D5}"/>
              </a:ext>
            </a:extLst>
          </p:cNvPr>
          <p:cNvSpPr txBox="1">
            <a:spLocks noGrp="1"/>
          </p:cNvSpPr>
          <p:nvPr>
            <p:ph type="title" idx="4294967295"/>
          </p:nvPr>
        </p:nvSpPr>
        <p:spPr bwMode="auto">
          <a:xfrm>
            <a:off x="240467" y="-89393"/>
            <a:ext cx="11700659" cy="993140"/>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1" vertOverflow="overflow" horzOverflow="overflow" vert="horz" wrap="square" lIns="180000" tIns="180000" rIns="180000" bIns="180000" numCol="1" spcCol="0" rtlCol="0" fromWordArt="0" anchor="t" anchorCtr="0" forceAA="0" compatLnSpc="1">
            <a:prstTxWarp prst="textNoShape">
              <a:avLst/>
            </a:prstTxWarp>
            <a:noAutofit/>
          </a:bodyPr>
          <a:lstStyle>
            <a:lvl1pPr lvl="0" algn="l" rtl="0" eaLnBrk="0" fontAlgn="base" hangingPunct="0">
              <a:lnSpc>
                <a:spcPct val="100000"/>
              </a:lnSpc>
              <a:spcBef>
                <a:spcPts val="0"/>
              </a:spcBef>
              <a:spcAft>
                <a:spcPts val="0"/>
              </a:spcAft>
              <a:buClr>
                <a:schemeClr val="dk1"/>
              </a:buClr>
              <a:buSzPts val="1800"/>
              <a:buNone/>
              <a:defRPr sz="2700">
                <a:solidFill>
                  <a:schemeClr val="dk1"/>
                </a:solidFill>
                <a:latin typeface="Arial"/>
                <a:ea typeface="Arial"/>
                <a:cs typeface="Arial"/>
                <a:sym typeface="Arial"/>
              </a:defRPr>
            </a:lvl1pPr>
            <a:lvl2pPr lvl="1" algn="l" rtl="0" eaLnBrk="0" fontAlgn="base" hangingPunct="0">
              <a:lnSpc>
                <a:spcPct val="100000"/>
              </a:lnSpc>
              <a:spcBef>
                <a:spcPts val="0"/>
              </a:spcBef>
              <a:spcAft>
                <a:spcPts val="0"/>
              </a:spcAft>
              <a:buSzPts val="500"/>
              <a:buNone/>
              <a:defRPr sz="1733">
                <a:solidFill>
                  <a:srgbClr val="00C0B5"/>
                </a:solidFill>
                <a:latin typeface="Arial" charset="0"/>
              </a:defRPr>
            </a:lvl2pPr>
            <a:lvl3pPr lvl="2" algn="l" rtl="0" eaLnBrk="0" fontAlgn="base" hangingPunct="0">
              <a:lnSpc>
                <a:spcPct val="100000"/>
              </a:lnSpc>
              <a:spcBef>
                <a:spcPts val="0"/>
              </a:spcBef>
              <a:spcAft>
                <a:spcPts val="0"/>
              </a:spcAft>
              <a:buSzPts val="500"/>
              <a:buNone/>
              <a:defRPr sz="1733">
                <a:solidFill>
                  <a:srgbClr val="00C0B5"/>
                </a:solidFill>
                <a:latin typeface="Arial" charset="0"/>
              </a:defRPr>
            </a:lvl3pPr>
            <a:lvl4pPr lvl="3" algn="l" rtl="0" eaLnBrk="0" fontAlgn="base" hangingPunct="0">
              <a:lnSpc>
                <a:spcPct val="100000"/>
              </a:lnSpc>
              <a:spcBef>
                <a:spcPts val="0"/>
              </a:spcBef>
              <a:spcAft>
                <a:spcPts val="0"/>
              </a:spcAft>
              <a:buSzPts val="500"/>
              <a:buNone/>
              <a:defRPr sz="1733">
                <a:solidFill>
                  <a:srgbClr val="00C0B5"/>
                </a:solidFill>
                <a:latin typeface="Arial" charset="0"/>
              </a:defRPr>
            </a:lvl4pPr>
            <a:lvl5pPr lvl="4" algn="l" rtl="0" eaLnBrk="0" fontAlgn="base" hangingPunct="0">
              <a:lnSpc>
                <a:spcPct val="100000"/>
              </a:lnSpc>
              <a:spcBef>
                <a:spcPts val="0"/>
              </a:spcBef>
              <a:spcAft>
                <a:spcPts val="0"/>
              </a:spcAft>
              <a:buSzPts val="500"/>
              <a:buNone/>
              <a:defRPr sz="1733">
                <a:solidFill>
                  <a:srgbClr val="00C0B5"/>
                </a:solidFill>
                <a:latin typeface="Arial" charset="0"/>
              </a:defRPr>
            </a:lvl5pPr>
            <a:lvl6pPr marL="342219" lvl="5" algn="l" rtl="0" fontAlgn="base">
              <a:lnSpc>
                <a:spcPct val="100000"/>
              </a:lnSpc>
              <a:spcBef>
                <a:spcPts val="0"/>
              </a:spcBef>
              <a:spcAft>
                <a:spcPts val="0"/>
              </a:spcAft>
              <a:buSzPts val="500"/>
              <a:buNone/>
              <a:defRPr sz="1733">
                <a:solidFill>
                  <a:srgbClr val="00C0B5"/>
                </a:solidFill>
                <a:latin typeface="Arial" charset="0"/>
              </a:defRPr>
            </a:lvl6pPr>
            <a:lvl7pPr marL="684440" lvl="6" algn="l" rtl="0" fontAlgn="base">
              <a:lnSpc>
                <a:spcPct val="100000"/>
              </a:lnSpc>
              <a:spcBef>
                <a:spcPts val="0"/>
              </a:spcBef>
              <a:spcAft>
                <a:spcPts val="0"/>
              </a:spcAft>
              <a:buSzPts val="500"/>
              <a:buNone/>
              <a:defRPr sz="1733">
                <a:solidFill>
                  <a:srgbClr val="00C0B5"/>
                </a:solidFill>
                <a:latin typeface="Arial" charset="0"/>
              </a:defRPr>
            </a:lvl7pPr>
            <a:lvl8pPr marL="1026662" lvl="7" algn="l" rtl="0" fontAlgn="base">
              <a:lnSpc>
                <a:spcPct val="100000"/>
              </a:lnSpc>
              <a:spcBef>
                <a:spcPts val="0"/>
              </a:spcBef>
              <a:spcAft>
                <a:spcPts val="0"/>
              </a:spcAft>
              <a:buSzPts val="500"/>
              <a:buNone/>
              <a:defRPr sz="1733">
                <a:solidFill>
                  <a:srgbClr val="00C0B5"/>
                </a:solidFill>
                <a:latin typeface="Arial" charset="0"/>
              </a:defRPr>
            </a:lvl8pPr>
            <a:lvl9pPr marL="1368881" lvl="8" algn="l" rtl="0" fontAlgn="base">
              <a:lnSpc>
                <a:spcPct val="100000"/>
              </a:lnSpc>
              <a:spcBef>
                <a:spcPts val="0"/>
              </a:spcBef>
              <a:spcAft>
                <a:spcPts val="0"/>
              </a:spcAft>
              <a:buSzPts val="500"/>
              <a:buNone/>
              <a:defRPr sz="1733">
                <a:solidFill>
                  <a:srgbClr val="00C0B5"/>
                </a:solidFill>
                <a:latin typeface="Arial" charset="0"/>
              </a:defRPr>
            </a:lvl9pPr>
          </a:lstStyle>
          <a:p>
            <a:pPr marL="0" marR="0" lvl="0" indent="0" algn="l" defTabSz="914400" rtl="0" eaLnBrk="0" fontAlgn="base" latinLnBrk="0" hangingPunct="0">
              <a:lnSpc>
                <a:spcPct val="150000"/>
              </a:lnSpc>
              <a:spcBef>
                <a:spcPts val="0"/>
              </a:spcBef>
              <a:spcAft>
                <a:spcPts val="0"/>
              </a:spcAft>
              <a:buClr>
                <a:schemeClr val="dk1"/>
              </a:buClr>
              <a:buSzPts val="1800"/>
              <a:buFontTx/>
              <a:buNone/>
              <a:tabLst/>
              <a:defRPr/>
            </a:pPr>
            <a:r>
              <a:rPr kumimoji="0" lang="en-GB" sz="2600" b="1" i="0" u="none" strike="noStrike" kern="1200" cap="none" spc="0" normalizeH="0" baseline="0" noProof="0" dirty="0">
                <a:ln>
                  <a:noFill/>
                </a:ln>
                <a:solidFill>
                  <a:schemeClr val="tx1"/>
                </a:solidFill>
                <a:effectLst/>
                <a:uLnTx/>
                <a:uFillTx/>
                <a:latin typeface="Arial"/>
                <a:ea typeface="Arial"/>
                <a:cs typeface="Arial"/>
                <a:sym typeface="Arial"/>
              </a:rPr>
              <a:t>Get Britain Working </a:t>
            </a:r>
            <a:endParaRPr kumimoji="0" lang="en-GB" sz="2600" b="1" i="0" u="none" strike="noStrike" kern="0" cap="none" spc="0" normalizeH="0" baseline="0" noProof="0" dirty="0">
              <a:ln>
                <a:noFill/>
              </a:ln>
              <a:solidFill>
                <a:schemeClr val="tx1"/>
              </a:solidFill>
              <a:effectLst/>
              <a:uLnTx/>
              <a:uFillTx/>
              <a:latin typeface="Arial"/>
              <a:ea typeface="Arial"/>
              <a:cs typeface="Arial"/>
              <a:sym typeface="Arial"/>
            </a:endParaRPr>
          </a:p>
        </p:txBody>
      </p:sp>
      <p:sp>
        <p:nvSpPr>
          <p:cNvPr id="12" name="Rectangle: Rounded Corners 11">
            <a:extLst>
              <a:ext uri="{FF2B5EF4-FFF2-40B4-BE49-F238E27FC236}">
                <a16:creationId xmlns:a16="http://schemas.microsoft.com/office/drawing/2014/main" id="{699F640A-D685-12FB-6360-6F7B19CF17B3}"/>
              </a:ext>
            </a:extLst>
          </p:cNvPr>
          <p:cNvSpPr/>
          <p:nvPr/>
        </p:nvSpPr>
        <p:spPr>
          <a:xfrm>
            <a:off x="487301" y="786415"/>
            <a:ext cx="10669581" cy="973724"/>
          </a:xfrm>
          <a:prstGeom prst="roundRect">
            <a:avLst/>
          </a:prstGeom>
          <a:solidFill>
            <a:schemeClr val="accent1">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a:ea typeface="+mn-ea"/>
                <a:cs typeface="+mn-cs"/>
              </a:rPr>
              <a:t>Tackle economic inactivity, build a thriving labour market and increase the number of people in work - reach an </a:t>
            </a:r>
            <a:r>
              <a:rPr kumimoji="0" lang="en-GB" sz="2000" b="1" i="0" u="none" strike="noStrike" kern="1200" cap="none" spc="0" normalizeH="0" baseline="0" noProof="0">
                <a:ln>
                  <a:noFill/>
                </a:ln>
                <a:solidFill>
                  <a:srgbClr val="000000"/>
                </a:solidFill>
                <a:effectLst/>
                <a:uLnTx/>
                <a:uFillTx/>
                <a:latin typeface="Arial"/>
                <a:ea typeface="+mn-ea"/>
                <a:cs typeface="+mn-cs"/>
              </a:rPr>
              <a:t>80% employment rate. </a:t>
            </a:r>
          </a:p>
        </p:txBody>
      </p:sp>
      <p:sp>
        <p:nvSpPr>
          <p:cNvPr id="15" name="Google Shape;893;p28">
            <a:extLst>
              <a:ext uri="{FF2B5EF4-FFF2-40B4-BE49-F238E27FC236}">
                <a16:creationId xmlns:a16="http://schemas.microsoft.com/office/drawing/2014/main" id="{D35746F8-72C8-5273-7E2D-AAF020BC30DD}"/>
              </a:ext>
            </a:extLst>
          </p:cNvPr>
          <p:cNvSpPr txBox="1"/>
          <p:nvPr/>
        </p:nvSpPr>
        <p:spPr>
          <a:xfrm>
            <a:off x="886286" y="3282197"/>
            <a:ext cx="2520000" cy="3323946"/>
          </a:xfrm>
          <a:prstGeom prst="rect">
            <a:avLst/>
          </a:prstGeom>
          <a:solidFill>
            <a:schemeClr val="accent1">
              <a:lumMod val="90000"/>
            </a:schemeClr>
          </a:solidFill>
          <a:ln>
            <a:noFill/>
          </a:ln>
        </p:spPr>
        <p:txBody>
          <a:bodyPr spcFirstLastPara="1" wrap="square" lIns="91425" tIns="45700" rIns="91425" bIns="45700" anchor="t" anchorCtr="0">
            <a:spAutoFit/>
          </a:bodyPr>
          <a:lstStyle>
            <a:defPPr>
              <a:defRPr lang="en-US"/>
            </a:defPPr>
            <a:lvl1pPr marR="0" lvl="0" indent="0" algn="ctr">
              <a:lnSpc>
                <a:spcPct val="90000"/>
              </a:lnSpc>
              <a:spcBef>
                <a:spcPts val="0"/>
              </a:spcBef>
              <a:spcAft>
                <a:spcPts val="0"/>
              </a:spcAft>
              <a:buClr>
                <a:srgbClr val="000000"/>
              </a:buClr>
              <a:buSzPts val="1200"/>
              <a:buFont typeface="Trebuchet MS"/>
              <a:buNone/>
              <a:defRPr sz="1400" b="1">
                <a:solidFill>
                  <a:schemeClr val="accent1">
                    <a:lumMod val="75000"/>
                  </a:schemeClr>
                </a:solidFill>
              </a:defRPr>
            </a:lvl1pPr>
          </a:lstStyle>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endParaRPr kumimoji="0" lang="en-GB" sz="2000" b="1" i="0" u="none" strike="noStrike" kern="1200" cap="none" spc="0" normalizeH="0" baseline="0" noProof="0">
              <a:ln>
                <a:noFill/>
              </a:ln>
              <a:solidFill>
                <a:srgbClr val="000000"/>
              </a:solidFill>
              <a:effectLst/>
              <a:uLnTx/>
              <a:uFillTx/>
              <a:latin typeface="Arial"/>
              <a:ea typeface="+mn-ea"/>
              <a:cs typeface="Arial"/>
              <a:sym typeface="Trebuchet MS"/>
            </a:endParaRPr>
          </a:p>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r>
              <a:rPr kumimoji="0" lang="en-GB" sz="2000" b="0" i="0" u="none" strike="noStrike" kern="1200" cap="none" spc="0" normalizeH="0" baseline="0" noProof="0">
                <a:ln>
                  <a:noFill/>
                </a:ln>
                <a:solidFill>
                  <a:srgbClr val="000000"/>
                </a:solidFill>
                <a:effectLst/>
                <a:uLnTx/>
                <a:uFillTx/>
                <a:latin typeface="Arial"/>
                <a:ea typeface="+mn-ea"/>
                <a:cs typeface="Arial"/>
              </a:rPr>
              <a:t>A new service to support more people into work and on in work, with an enhanced focus on skills and careers.</a:t>
            </a:r>
            <a:endParaRPr kumimoji="0" lang="en-GB" sz="2000" b="1" i="0" u="none" strike="noStrike" kern="1200" cap="none" spc="0" normalizeH="0" baseline="0" noProof="0">
              <a:ln>
                <a:noFill/>
              </a:ln>
              <a:solidFill>
                <a:srgbClr val="BBE0E3">
                  <a:lumMod val="75000"/>
                </a:srgbClr>
              </a:solidFill>
              <a:effectLst/>
              <a:uLnTx/>
              <a:uFillTx/>
              <a:latin typeface="Arial"/>
              <a:ea typeface="+mn-ea"/>
              <a:cs typeface="+mn-cs"/>
            </a:endParaRPr>
          </a:p>
        </p:txBody>
      </p:sp>
      <p:sp>
        <p:nvSpPr>
          <p:cNvPr id="17" name="Google Shape;893;p28">
            <a:extLst>
              <a:ext uri="{FF2B5EF4-FFF2-40B4-BE49-F238E27FC236}">
                <a16:creationId xmlns:a16="http://schemas.microsoft.com/office/drawing/2014/main" id="{67685306-0E6B-1D52-0B76-A059D588A1D2}"/>
              </a:ext>
            </a:extLst>
          </p:cNvPr>
          <p:cNvSpPr txBox="1"/>
          <p:nvPr/>
        </p:nvSpPr>
        <p:spPr>
          <a:xfrm>
            <a:off x="8372724" y="3282197"/>
            <a:ext cx="2770172" cy="3323946"/>
          </a:xfrm>
          <a:prstGeom prst="rect">
            <a:avLst/>
          </a:prstGeom>
          <a:solidFill>
            <a:schemeClr val="accent1">
              <a:lumMod val="90000"/>
            </a:schemeClr>
          </a:solidFill>
          <a:ln>
            <a:noFill/>
          </a:ln>
        </p:spPr>
        <p:txBody>
          <a:bodyPr spcFirstLastPara="1" wrap="square" lIns="91425" tIns="45700" rIns="91425" bIns="45700" anchor="t" anchorCtr="0">
            <a:spAutoFit/>
          </a:bodyPr>
          <a:lstStyle>
            <a:defPPr>
              <a:defRPr lang="en-US"/>
            </a:defPPr>
            <a:lvl1pPr marR="0" lvl="0" indent="0" algn="ctr">
              <a:lnSpc>
                <a:spcPct val="90000"/>
              </a:lnSpc>
              <a:spcBef>
                <a:spcPts val="0"/>
              </a:spcBef>
              <a:spcAft>
                <a:spcPts val="0"/>
              </a:spcAft>
              <a:buClr>
                <a:srgbClr val="000000"/>
              </a:buClr>
              <a:buSzPts val="1200"/>
              <a:buFont typeface="Trebuchet MS"/>
              <a:buNone/>
              <a:defRPr sz="1400" b="1">
                <a:solidFill>
                  <a:schemeClr val="accent1">
                    <a:lumMod val="75000"/>
                  </a:schemeClr>
                </a:solidFill>
              </a:defRPr>
            </a:lvl1pPr>
          </a:lstStyle>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endParaRPr kumimoji="0" lang="en-GB" sz="2000" b="1" i="0" u="none" strike="noStrike" kern="1200" cap="none" spc="0" normalizeH="0" baseline="0" noProof="0">
              <a:ln>
                <a:noFill/>
              </a:ln>
              <a:solidFill>
                <a:srgbClr val="000000"/>
              </a:solidFill>
              <a:effectLst/>
              <a:uLnTx/>
              <a:uFillTx/>
              <a:latin typeface="Arial"/>
              <a:ea typeface="+mn-ea"/>
              <a:cs typeface="Arial"/>
              <a:sym typeface="Trebuchet MS"/>
            </a:endParaRPr>
          </a:p>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r>
              <a:rPr kumimoji="0" lang="en-GB" sz="2000" b="0" i="0" u="none" strike="noStrike" kern="1200" cap="none" spc="0" normalizeH="0" baseline="0" noProof="0">
                <a:ln>
                  <a:noFill/>
                </a:ln>
                <a:solidFill>
                  <a:srgbClr val="000000"/>
                </a:solidFill>
                <a:effectLst/>
                <a:uLnTx/>
                <a:uFillTx/>
                <a:latin typeface="Arial"/>
                <a:ea typeface="+mn-ea"/>
                <a:cs typeface="Arial"/>
              </a:rPr>
              <a:t>A guaranteed offer of employment, ​</a:t>
            </a:r>
            <a:br>
              <a:rPr kumimoji="0" lang="en-GB" sz="2000" b="0" i="0" u="none" strike="noStrike" kern="1200" cap="none" spc="0" normalizeH="0" baseline="0" noProof="0">
                <a:ln>
                  <a:noFill/>
                </a:ln>
                <a:solidFill>
                  <a:srgbClr val="000000"/>
                </a:solidFill>
                <a:effectLst/>
                <a:uLnTx/>
                <a:uFillTx/>
                <a:latin typeface="Arial"/>
                <a:ea typeface="+mn-ea"/>
                <a:cs typeface="Arial"/>
              </a:rPr>
            </a:br>
            <a:r>
              <a:rPr kumimoji="0" lang="en-GB" sz="2000" b="0" i="0" u="none" strike="noStrike" kern="1200" cap="none" spc="0" normalizeH="0" baseline="0" noProof="0">
                <a:ln>
                  <a:noFill/>
                </a:ln>
                <a:solidFill>
                  <a:srgbClr val="000000"/>
                </a:solidFill>
                <a:effectLst/>
                <a:uLnTx/>
                <a:uFillTx/>
                <a:latin typeface="Arial"/>
                <a:ea typeface="+mn-ea"/>
                <a:cs typeface="Arial"/>
              </a:rPr>
              <a:t>health and skills support to those with a health condition or disability. </a:t>
            </a:r>
          </a:p>
        </p:txBody>
      </p:sp>
      <p:sp>
        <p:nvSpPr>
          <p:cNvPr id="19" name="Google Shape;893;p28">
            <a:extLst>
              <a:ext uri="{FF2B5EF4-FFF2-40B4-BE49-F238E27FC236}">
                <a16:creationId xmlns:a16="http://schemas.microsoft.com/office/drawing/2014/main" id="{4BA69A77-CAA4-3798-3FA1-03439C89B89A}"/>
              </a:ext>
            </a:extLst>
          </p:cNvPr>
          <p:cNvSpPr txBox="1"/>
          <p:nvPr/>
        </p:nvSpPr>
        <p:spPr>
          <a:xfrm>
            <a:off x="4123426" y="3262681"/>
            <a:ext cx="3648974" cy="3323946"/>
          </a:xfrm>
          <a:prstGeom prst="rect">
            <a:avLst/>
          </a:prstGeom>
          <a:solidFill>
            <a:schemeClr val="accent1">
              <a:lumMod val="90000"/>
            </a:schemeClr>
          </a:solidFill>
          <a:ln>
            <a:noFill/>
          </a:ln>
        </p:spPr>
        <p:txBody>
          <a:bodyPr spcFirstLastPara="1" wrap="square" lIns="91425" tIns="45700" rIns="91425" bIns="45700" anchor="t" anchorCtr="0">
            <a:spAutoFit/>
          </a:bodyPr>
          <a:lstStyle>
            <a:defPPr>
              <a:defRPr lang="en-US"/>
            </a:defPPr>
            <a:lvl1pPr marR="0" lvl="0" indent="0" algn="ctr">
              <a:lnSpc>
                <a:spcPct val="90000"/>
              </a:lnSpc>
              <a:spcBef>
                <a:spcPts val="0"/>
              </a:spcBef>
              <a:spcAft>
                <a:spcPts val="0"/>
              </a:spcAft>
              <a:buClr>
                <a:srgbClr val="000000"/>
              </a:buClr>
              <a:buSzPts val="1200"/>
              <a:buFont typeface="Trebuchet MS"/>
              <a:buNone/>
              <a:defRPr sz="1400" b="1">
                <a:solidFill>
                  <a:schemeClr val="accent1">
                    <a:lumMod val="75000"/>
                  </a:schemeClr>
                </a:solidFill>
              </a:defRPr>
            </a:lvl1pPr>
          </a:lstStyle>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endParaRPr kumimoji="0" lang="en-GB" sz="2000" b="0" i="0" u="none" strike="noStrike" kern="1200" cap="none" spc="0" normalizeH="0" baseline="0" noProof="0">
              <a:ln>
                <a:noFill/>
              </a:ln>
              <a:solidFill>
                <a:srgbClr val="000000"/>
              </a:solidFill>
              <a:effectLst/>
              <a:uLnTx/>
              <a:uFillTx/>
              <a:latin typeface="Arial"/>
              <a:ea typeface="+mn-ea"/>
              <a:cs typeface="Arial"/>
              <a:sym typeface="Trebuchet MS"/>
            </a:endParaRPr>
          </a:p>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r>
              <a:rPr kumimoji="0" lang="en-GB" sz="2000" b="0" i="0" u="none" strike="noStrike" kern="1200" cap="none" spc="0" normalizeH="0" baseline="0" noProof="0">
                <a:ln>
                  <a:noFill/>
                </a:ln>
                <a:solidFill>
                  <a:srgbClr val="000000"/>
                </a:solidFill>
                <a:effectLst/>
                <a:uLnTx/>
                <a:uFillTx/>
                <a:latin typeface="Arial"/>
                <a:ea typeface="+mn-ea"/>
                <a:cs typeface="Arial"/>
                <a:sym typeface="Trebuchet MS"/>
              </a:rPr>
              <a:t>A support offer for young people to ensure they can access quality training opportunities, an apprenticeship or help to find work.</a:t>
            </a:r>
            <a:endParaRPr kumimoji="0" lang="en-GB" sz="2000" b="0" i="0" u="none" strike="noStrike" kern="1200" cap="none" spc="0" normalizeH="0" baseline="0" noProof="0">
              <a:ln>
                <a:noFill/>
              </a:ln>
              <a:solidFill>
                <a:srgbClr val="000000"/>
              </a:solidFill>
              <a:effectLst/>
              <a:uLnTx/>
              <a:uFillTx/>
              <a:latin typeface="Arial"/>
              <a:ea typeface="+mn-ea"/>
              <a:cs typeface="Arial"/>
            </a:endParaRPr>
          </a:p>
        </p:txBody>
      </p:sp>
      <p:pic>
        <p:nvPicPr>
          <p:cNvPr id="20" name="Graphic 19" descr="Route (Two Pins With A Path) with solid fill">
            <a:extLst>
              <a:ext uri="{FF2B5EF4-FFF2-40B4-BE49-F238E27FC236}">
                <a16:creationId xmlns:a16="http://schemas.microsoft.com/office/drawing/2014/main" id="{8192D759-C101-D306-E48C-27591C2E1C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02465" y="1914343"/>
            <a:ext cx="895293" cy="679181"/>
          </a:xfrm>
          <a:prstGeom prst="rect">
            <a:avLst/>
          </a:prstGeom>
        </p:spPr>
      </p:pic>
      <p:pic>
        <p:nvPicPr>
          <p:cNvPr id="21" name="Graphic 20" descr="Boardroom with solid fill">
            <a:extLst>
              <a:ext uri="{FF2B5EF4-FFF2-40B4-BE49-F238E27FC236}">
                <a16:creationId xmlns:a16="http://schemas.microsoft.com/office/drawing/2014/main" id="{FC14A78D-FA9A-69EB-DC78-BAD52AB4277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56353" y="1764002"/>
            <a:ext cx="979865" cy="979865"/>
          </a:xfrm>
          <a:prstGeom prst="rect">
            <a:avLst/>
          </a:prstGeom>
        </p:spPr>
      </p:pic>
      <p:pic>
        <p:nvPicPr>
          <p:cNvPr id="22" name="Graphic 21" descr="Children with solid fill">
            <a:extLst>
              <a:ext uri="{FF2B5EF4-FFF2-40B4-BE49-F238E27FC236}">
                <a16:creationId xmlns:a16="http://schemas.microsoft.com/office/drawing/2014/main" id="{BF9F9268-D597-68A1-48C6-C4E634CC3D2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01509" y="1770143"/>
            <a:ext cx="978576" cy="973724"/>
          </a:xfrm>
          <a:prstGeom prst="rect">
            <a:avLst/>
          </a:prstGeom>
        </p:spPr>
      </p:pic>
      <p:sp>
        <p:nvSpPr>
          <p:cNvPr id="4" name="Google Shape;893;p28">
            <a:extLst>
              <a:ext uri="{FF2B5EF4-FFF2-40B4-BE49-F238E27FC236}">
                <a16:creationId xmlns:a16="http://schemas.microsoft.com/office/drawing/2014/main" id="{9A603CE3-DA90-7946-B5CD-233F5B944BD1}"/>
              </a:ext>
            </a:extLst>
          </p:cNvPr>
          <p:cNvSpPr txBox="1"/>
          <p:nvPr/>
        </p:nvSpPr>
        <p:spPr>
          <a:xfrm>
            <a:off x="886286" y="2654233"/>
            <a:ext cx="2520000" cy="1015622"/>
          </a:xfrm>
          <a:prstGeom prst="rect">
            <a:avLst/>
          </a:prstGeom>
          <a:solidFill>
            <a:srgbClr val="008080"/>
          </a:solidFill>
          <a:ln>
            <a:noFill/>
          </a:ln>
        </p:spPr>
        <p:txBody>
          <a:bodyPr spcFirstLastPara="1" wrap="square" lIns="91425" tIns="45700" rIns="91425" bIns="45700" anchor="t" anchorCtr="0">
            <a:spAutoFit/>
          </a:bodyPr>
          <a:lstStyle>
            <a:defPPr>
              <a:defRPr lang="en-US"/>
            </a:defPPr>
            <a:lvl1pPr marR="0" lvl="0" indent="0" algn="ctr">
              <a:lnSpc>
                <a:spcPct val="90000"/>
              </a:lnSpc>
              <a:spcBef>
                <a:spcPts val="0"/>
              </a:spcBef>
              <a:spcAft>
                <a:spcPts val="0"/>
              </a:spcAft>
              <a:buClr>
                <a:srgbClr val="000000"/>
              </a:buClr>
              <a:buSzPts val="1200"/>
              <a:buFont typeface="Trebuchet MS"/>
              <a:buNone/>
              <a:defRPr sz="1400" b="1">
                <a:solidFill>
                  <a:schemeClr val="accent1">
                    <a:lumMod val="75000"/>
                  </a:schemeClr>
                </a:solidFill>
              </a:defRPr>
            </a:lvl1pPr>
          </a:lstStyle>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r>
              <a:rPr kumimoji="0" lang="en-GB" sz="2000" b="1" i="0" u="none" strike="noStrike" kern="1200" cap="none" spc="0" normalizeH="0" baseline="0" noProof="0">
                <a:ln>
                  <a:noFill/>
                </a:ln>
                <a:solidFill>
                  <a:srgbClr val="FFFFFF"/>
                </a:solidFill>
                <a:effectLst/>
                <a:uLnTx/>
                <a:uFillTx/>
                <a:latin typeface="Arial"/>
                <a:ea typeface="+mn-ea"/>
                <a:cs typeface="Arial"/>
                <a:sym typeface="Trebuchet MS"/>
              </a:rPr>
              <a:t>Jobs and Careers Service</a:t>
            </a:r>
            <a:r>
              <a:rPr kumimoji="0" lang="en-GB" sz="2000" b="0" i="0" u="none" strike="noStrike" kern="1200" cap="none" spc="0" normalizeH="0" baseline="0" noProof="0">
                <a:ln>
                  <a:noFill/>
                </a:ln>
                <a:solidFill>
                  <a:srgbClr val="FFFFFF"/>
                </a:solidFill>
                <a:effectLst/>
                <a:uLnTx/>
                <a:uFillTx/>
                <a:latin typeface="Arial"/>
                <a:ea typeface="+mn-ea"/>
                <a:cs typeface="Arial"/>
              </a:rPr>
              <a:t> </a:t>
            </a:r>
            <a:endParaRPr kumimoji="0" lang="en-GB" sz="2000" b="1" i="0" u="none" strike="noStrike" kern="1200" cap="none" spc="0" normalizeH="0" baseline="0" noProof="0">
              <a:ln>
                <a:noFill/>
              </a:ln>
              <a:solidFill>
                <a:srgbClr val="FFFFFF"/>
              </a:solidFill>
              <a:effectLst/>
              <a:uLnTx/>
              <a:uFillTx/>
              <a:latin typeface="Arial"/>
              <a:ea typeface="+mn-ea"/>
              <a:cs typeface="+mn-cs"/>
            </a:endParaRPr>
          </a:p>
        </p:txBody>
      </p:sp>
      <p:sp>
        <p:nvSpPr>
          <p:cNvPr id="5" name="Google Shape;893;p28">
            <a:extLst>
              <a:ext uri="{FF2B5EF4-FFF2-40B4-BE49-F238E27FC236}">
                <a16:creationId xmlns:a16="http://schemas.microsoft.com/office/drawing/2014/main" id="{889A5731-EA46-36DC-83B6-4CCE80C23C91}"/>
              </a:ext>
            </a:extLst>
          </p:cNvPr>
          <p:cNvSpPr txBox="1"/>
          <p:nvPr/>
        </p:nvSpPr>
        <p:spPr>
          <a:xfrm>
            <a:off x="8372724" y="2654233"/>
            <a:ext cx="2784158" cy="1015622"/>
          </a:xfrm>
          <a:prstGeom prst="rect">
            <a:avLst/>
          </a:prstGeom>
          <a:solidFill>
            <a:srgbClr val="008080"/>
          </a:solidFill>
          <a:ln>
            <a:noFill/>
          </a:ln>
        </p:spPr>
        <p:txBody>
          <a:bodyPr spcFirstLastPara="1" wrap="square" lIns="91425" tIns="45700" rIns="91425" bIns="45700" anchor="t" anchorCtr="0">
            <a:spAutoFit/>
          </a:bodyPr>
          <a:lstStyle>
            <a:defPPr>
              <a:defRPr lang="en-US"/>
            </a:defPPr>
            <a:lvl1pPr marR="0" lvl="0" indent="0" algn="ctr">
              <a:lnSpc>
                <a:spcPct val="90000"/>
              </a:lnSpc>
              <a:spcBef>
                <a:spcPts val="0"/>
              </a:spcBef>
              <a:spcAft>
                <a:spcPts val="0"/>
              </a:spcAft>
              <a:buClr>
                <a:srgbClr val="000000"/>
              </a:buClr>
              <a:buSzPts val="1200"/>
              <a:buFont typeface="Trebuchet MS"/>
              <a:buNone/>
              <a:defRPr sz="1400" b="1">
                <a:solidFill>
                  <a:schemeClr val="accent1">
                    <a:lumMod val="75000"/>
                  </a:schemeClr>
                </a:solidFill>
              </a:defRPr>
            </a:lvl1pPr>
          </a:lstStyle>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r>
              <a:rPr kumimoji="0" lang="en-GB" sz="2000" b="1" i="0" u="none" strike="noStrike" kern="1200" cap="none" spc="0" normalizeH="0" baseline="0" noProof="0">
                <a:ln>
                  <a:noFill/>
                </a:ln>
                <a:solidFill>
                  <a:srgbClr val="FFFFFF"/>
                </a:solidFill>
                <a:effectLst/>
                <a:uLnTx/>
                <a:uFillTx/>
                <a:latin typeface="Arial"/>
                <a:ea typeface="+mn-ea"/>
                <a:cs typeface="Arial"/>
                <a:sym typeface="Trebuchet MS"/>
              </a:rPr>
              <a:t>Pathways to Work</a:t>
            </a:r>
            <a:endParaRPr kumimoji="0" lang="en-GB" sz="2000" b="0" i="0" u="none" strike="noStrike" kern="1200" cap="none" spc="0" normalizeH="0" baseline="0" noProof="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r>
              <a:rPr kumimoji="0" lang="en-GB" sz="2000" b="0" i="0" u="none" strike="noStrike" kern="1200" cap="none" spc="0" normalizeH="0" baseline="0" noProof="0">
                <a:ln>
                  <a:noFill/>
                </a:ln>
                <a:solidFill>
                  <a:srgbClr val="FFFFFF"/>
                </a:solidFill>
                <a:effectLst/>
                <a:uLnTx/>
                <a:uFillTx/>
                <a:latin typeface="Arial"/>
                <a:ea typeface="+mn-ea"/>
                <a:cs typeface="Arial"/>
              </a:rPr>
              <a:t> </a:t>
            </a:r>
            <a:endParaRPr kumimoji="0" lang="en-GB" sz="2000" b="1" i="0" u="none" strike="noStrike" kern="1200" cap="none" spc="0" normalizeH="0" baseline="0" noProof="0">
              <a:ln>
                <a:noFill/>
              </a:ln>
              <a:solidFill>
                <a:srgbClr val="FFFFFF"/>
              </a:solidFill>
              <a:effectLst/>
              <a:uLnTx/>
              <a:uFillTx/>
              <a:latin typeface="Arial"/>
              <a:ea typeface="+mn-ea"/>
              <a:cs typeface="+mn-cs"/>
            </a:endParaRPr>
          </a:p>
        </p:txBody>
      </p:sp>
      <p:sp>
        <p:nvSpPr>
          <p:cNvPr id="6" name="Google Shape;893;p28">
            <a:extLst>
              <a:ext uri="{FF2B5EF4-FFF2-40B4-BE49-F238E27FC236}">
                <a16:creationId xmlns:a16="http://schemas.microsoft.com/office/drawing/2014/main" id="{9F915EEF-09C1-2D9C-9007-FD8C9AF86C91}"/>
              </a:ext>
            </a:extLst>
          </p:cNvPr>
          <p:cNvSpPr txBox="1"/>
          <p:nvPr/>
        </p:nvSpPr>
        <p:spPr>
          <a:xfrm>
            <a:off x="4123426" y="2635947"/>
            <a:ext cx="3648974" cy="1015622"/>
          </a:xfrm>
          <a:prstGeom prst="rect">
            <a:avLst/>
          </a:prstGeom>
          <a:solidFill>
            <a:srgbClr val="008080"/>
          </a:solidFill>
          <a:ln>
            <a:noFill/>
          </a:ln>
        </p:spPr>
        <p:txBody>
          <a:bodyPr spcFirstLastPara="1" wrap="square" lIns="91425" tIns="45700" rIns="91425" bIns="45700" anchor="t" anchorCtr="0">
            <a:spAutoFit/>
          </a:bodyPr>
          <a:lstStyle>
            <a:defPPr>
              <a:defRPr lang="en-US"/>
            </a:defPPr>
            <a:lvl1pPr marR="0" lvl="0" indent="0" algn="ctr">
              <a:lnSpc>
                <a:spcPct val="90000"/>
              </a:lnSpc>
              <a:spcBef>
                <a:spcPts val="0"/>
              </a:spcBef>
              <a:spcAft>
                <a:spcPts val="0"/>
              </a:spcAft>
              <a:buClr>
                <a:srgbClr val="000000"/>
              </a:buClr>
              <a:buSzPts val="1200"/>
              <a:buFont typeface="Trebuchet MS"/>
              <a:buNone/>
              <a:defRPr sz="1400" b="1">
                <a:solidFill>
                  <a:schemeClr val="accent1">
                    <a:lumMod val="75000"/>
                  </a:schemeClr>
                </a:solidFill>
              </a:defRPr>
            </a:lvl1pPr>
          </a:lstStyle>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r>
              <a:rPr kumimoji="0" lang="en-GB" sz="2000" b="1" i="0" u="none" strike="noStrike" kern="1200" cap="none" spc="0" normalizeH="0" baseline="0" noProof="0">
                <a:ln>
                  <a:noFill/>
                </a:ln>
                <a:solidFill>
                  <a:srgbClr val="FFFFFF"/>
                </a:solidFill>
                <a:effectLst/>
                <a:uLnTx/>
                <a:uFillTx/>
                <a:latin typeface="Arial"/>
                <a:ea typeface="+mn-ea"/>
                <a:cs typeface="Arial"/>
                <a:sym typeface="Trebuchet MS"/>
              </a:rPr>
              <a:t>Youth Guarantee</a:t>
            </a:r>
            <a:endParaRPr kumimoji="0" lang="en-GB" sz="2000" b="0" i="0" u="none" strike="noStrike" kern="1200" cap="none" spc="0" normalizeH="0" baseline="0" noProof="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r>
              <a:rPr kumimoji="0" lang="en-GB" sz="2000" b="0" i="0" u="none" strike="noStrike" kern="1200" cap="none" spc="0" normalizeH="0" baseline="0" noProof="0">
                <a:ln>
                  <a:noFill/>
                </a:ln>
                <a:solidFill>
                  <a:srgbClr val="FFFFFF"/>
                </a:solidFill>
                <a:effectLst/>
                <a:uLnTx/>
                <a:uFillTx/>
                <a:latin typeface="Arial"/>
                <a:ea typeface="+mn-ea"/>
                <a:cs typeface="Arial"/>
              </a:rPr>
              <a:t> </a:t>
            </a:r>
          </a:p>
        </p:txBody>
      </p:sp>
    </p:spTree>
    <p:extLst>
      <p:ext uri="{BB962C8B-B14F-4D97-AF65-F5344CB8AC3E}">
        <p14:creationId xmlns:p14="http://schemas.microsoft.com/office/powerpoint/2010/main" val="1550607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3551" y="448899"/>
            <a:ext cx="90935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3" name="AutoShape 3"/>
          <p:cNvSpPr/>
          <p:nvPr/>
        </p:nvSpPr>
        <p:spPr>
          <a:xfrm flipV="1">
            <a:off x="2466276" y="448899"/>
            <a:ext cx="10028703"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grpSp>
        <p:nvGrpSpPr>
          <p:cNvPr id="4" name="Group 4"/>
          <p:cNvGrpSpPr/>
          <p:nvPr/>
        </p:nvGrpSpPr>
        <p:grpSpPr>
          <a:xfrm>
            <a:off x="685800" y="2116955"/>
            <a:ext cx="2323539" cy="4055245"/>
            <a:chOff x="0" y="0"/>
            <a:chExt cx="576010" cy="1005303"/>
          </a:xfrm>
        </p:grpSpPr>
        <p:sp>
          <p:nvSpPr>
            <p:cNvPr id="5" name="Freeform 5"/>
            <p:cNvSpPr/>
            <p:nvPr/>
          </p:nvSpPr>
          <p:spPr>
            <a:xfrm>
              <a:off x="0" y="0"/>
              <a:ext cx="576010" cy="1005303"/>
            </a:xfrm>
            <a:custGeom>
              <a:avLst/>
              <a:gdLst/>
              <a:ahLst/>
              <a:cxnLst/>
              <a:rect l="l" t="t" r="r" b="b"/>
              <a:pathLst>
                <a:path w="576010" h="1005303">
                  <a:moveTo>
                    <a:pt x="0" y="0"/>
                  </a:moveTo>
                  <a:lnTo>
                    <a:pt x="576010" y="0"/>
                  </a:lnTo>
                  <a:lnTo>
                    <a:pt x="576010" y="1005303"/>
                  </a:lnTo>
                  <a:lnTo>
                    <a:pt x="0" y="1005303"/>
                  </a:lnTo>
                  <a:close/>
                </a:path>
              </a:pathLst>
            </a:custGeom>
            <a:blipFill>
              <a:blip r:embed="rId3"/>
              <a:stretch>
                <a:fillRect l="-81135" r="-81135"/>
              </a:stretch>
            </a:blipFill>
          </p:spPr>
          <p:txBody>
            <a:bodyPr/>
            <a:lstStyle/>
            <a:p>
              <a:pPr defTabSz="609630"/>
              <a:endParaRPr lang="en-GB" sz="1200">
                <a:solidFill>
                  <a:prstClr val="black"/>
                </a:solidFill>
                <a:latin typeface="Calibri"/>
              </a:endParaRPr>
            </a:p>
          </p:txBody>
        </p:sp>
      </p:grpSp>
      <p:grpSp>
        <p:nvGrpSpPr>
          <p:cNvPr id="6" name="Group 6"/>
          <p:cNvGrpSpPr/>
          <p:nvPr/>
        </p:nvGrpSpPr>
        <p:grpSpPr>
          <a:xfrm>
            <a:off x="3174439" y="2116955"/>
            <a:ext cx="2066708" cy="1953895"/>
            <a:chOff x="0" y="0"/>
            <a:chExt cx="512341" cy="484374"/>
          </a:xfrm>
        </p:grpSpPr>
        <p:sp>
          <p:nvSpPr>
            <p:cNvPr id="7" name="Freeform 7"/>
            <p:cNvSpPr/>
            <p:nvPr/>
          </p:nvSpPr>
          <p:spPr>
            <a:xfrm>
              <a:off x="0" y="0"/>
              <a:ext cx="512341" cy="484374"/>
            </a:xfrm>
            <a:custGeom>
              <a:avLst/>
              <a:gdLst/>
              <a:ahLst/>
              <a:cxnLst/>
              <a:rect l="l" t="t" r="r" b="b"/>
              <a:pathLst>
                <a:path w="512341" h="484374">
                  <a:moveTo>
                    <a:pt x="0" y="0"/>
                  </a:moveTo>
                  <a:lnTo>
                    <a:pt x="512341" y="0"/>
                  </a:lnTo>
                  <a:lnTo>
                    <a:pt x="512341" y="484374"/>
                  </a:lnTo>
                  <a:lnTo>
                    <a:pt x="0" y="484374"/>
                  </a:lnTo>
                  <a:close/>
                </a:path>
              </a:pathLst>
            </a:custGeom>
            <a:blipFill>
              <a:blip r:embed="rId4"/>
              <a:stretch>
                <a:fillRect l="-27541" r="-14528"/>
              </a:stretch>
            </a:blipFill>
          </p:spPr>
          <p:txBody>
            <a:bodyPr/>
            <a:lstStyle/>
            <a:p>
              <a:pPr defTabSz="609630"/>
              <a:endParaRPr lang="en-GB" sz="1200">
                <a:solidFill>
                  <a:prstClr val="black"/>
                </a:solidFill>
                <a:latin typeface="Calibri"/>
              </a:endParaRPr>
            </a:p>
          </p:txBody>
        </p:sp>
      </p:grpSp>
      <p:grpSp>
        <p:nvGrpSpPr>
          <p:cNvPr id="8" name="Group 8"/>
          <p:cNvGrpSpPr/>
          <p:nvPr/>
        </p:nvGrpSpPr>
        <p:grpSpPr>
          <a:xfrm>
            <a:off x="5406247" y="2116955"/>
            <a:ext cx="3471659" cy="4055245"/>
            <a:chOff x="0" y="0"/>
            <a:chExt cx="860631" cy="1005303"/>
          </a:xfrm>
        </p:grpSpPr>
        <p:sp>
          <p:nvSpPr>
            <p:cNvPr id="9" name="Freeform 9"/>
            <p:cNvSpPr/>
            <p:nvPr/>
          </p:nvSpPr>
          <p:spPr>
            <a:xfrm>
              <a:off x="0" y="0"/>
              <a:ext cx="860631" cy="1005303"/>
            </a:xfrm>
            <a:custGeom>
              <a:avLst/>
              <a:gdLst/>
              <a:ahLst/>
              <a:cxnLst/>
              <a:rect l="l" t="t" r="r" b="b"/>
              <a:pathLst>
                <a:path w="860631" h="1005303">
                  <a:moveTo>
                    <a:pt x="0" y="0"/>
                  </a:moveTo>
                  <a:lnTo>
                    <a:pt x="860631" y="0"/>
                  </a:lnTo>
                  <a:lnTo>
                    <a:pt x="860631" y="1005303"/>
                  </a:lnTo>
                  <a:lnTo>
                    <a:pt x="0" y="1005303"/>
                  </a:lnTo>
                  <a:close/>
                </a:path>
              </a:pathLst>
            </a:custGeom>
            <a:blipFill>
              <a:blip r:embed="rId5"/>
              <a:stretch>
                <a:fillRect l="-37607" r="-37607"/>
              </a:stretch>
            </a:blipFill>
          </p:spPr>
          <p:txBody>
            <a:bodyPr/>
            <a:lstStyle/>
            <a:p>
              <a:pPr defTabSz="609630"/>
              <a:endParaRPr lang="en-GB" sz="1200">
                <a:solidFill>
                  <a:prstClr val="black"/>
                </a:solidFill>
                <a:latin typeface="Calibri"/>
              </a:endParaRPr>
            </a:p>
          </p:txBody>
        </p:sp>
      </p:grpSp>
      <p:grpSp>
        <p:nvGrpSpPr>
          <p:cNvPr id="10" name="Group 10"/>
          <p:cNvGrpSpPr/>
          <p:nvPr/>
        </p:nvGrpSpPr>
        <p:grpSpPr>
          <a:xfrm>
            <a:off x="3174439" y="4218305"/>
            <a:ext cx="2066708" cy="1953895"/>
            <a:chOff x="0" y="0"/>
            <a:chExt cx="512341" cy="484374"/>
          </a:xfrm>
        </p:grpSpPr>
        <p:sp>
          <p:nvSpPr>
            <p:cNvPr id="11" name="Freeform 11"/>
            <p:cNvSpPr/>
            <p:nvPr/>
          </p:nvSpPr>
          <p:spPr>
            <a:xfrm>
              <a:off x="0" y="0"/>
              <a:ext cx="512341" cy="484374"/>
            </a:xfrm>
            <a:custGeom>
              <a:avLst/>
              <a:gdLst/>
              <a:ahLst/>
              <a:cxnLst/>
              <a:rect l="l" t="t" r="r" b="b"/>
              <a:pathLst>
                <a:path w="512341" h="484374">
                  <a:moveTo>
                    <a:pt x="0" y="0"/>
                  </a:moveTo>
                  <a:lnTo>
                    <a:pt x="512341" y="0"/>
                  </a:lnTo>
                  <a:lnTo>
                    <a:pt x="512341" y="484374"/>
                  </a:lnTo>
                  <a:lnTo>
                    <a:pt x="0" y="484374"/>
                  </a:lnTo>
                  <a:close/>
                </a:path>
              </a:pathLst>
            </a:custGeom>
            <a:blipFill>
              <a:blip r:embed="rId6"/>
              <a:stretch>
                <a:fillRect l="-26821" r="-14991"/>
              </a:stretch>
            </a:blipFill>
          </p:spPr>
          <p:txBody>
            <a:bodyPr/>
            <a:lstStyle/>
            <a:p>
              <a:pPr defTabSz="609630"/>
              <a:endParaRPr lang="en-GB" sz="1200">
                <a:solidFill>
                  <a:prstClr val="black"/>
                </a:solidFill>
                <a:latin typeface="Calibri"/>
              </a:endParaRPr>
            </a:p>
          </p:txBody>
        </p:sp>
      </p:grpSp>
      <p:sp>
        <p:nvSpPr>
          <p:cNvPr id="12" name="TextBox 12"/>
          <p:cNvSpPr txBox="1"/>
          <p:nvPr/>
        </p:nvSpPr>
        <p:spPr>
          <a:xfrm>
            <a:off x="638806" y="1094677"/>
            <a:ext cx="8239101" cy="1436291"/>
          </a:xfrm>
          <a:prstGeom prst="rect">
            <a:avLst/>
          </a:prstGeom>
        </p:spPr>
        <p:txBody>
          <a:bodyPr lIns="0" tIns="0" rIns="0" bIns="0" rtlCol="0" anchor="t">
            <a:spAutoFit/>
          </a:bodyPr>
          <a:lstStyle/>
          <a:p>
            <a:pPr defTabSz="609630">
              <a:lnSpc>
                <a:spcPts val="5637"/>
              </a:lnSpc>
            </a:pPr>
            <a:r>
              <a:rPr lang="en-US" sz="4777" b="1">
                <a:solidFill>
                  <a:srgbClr val="29A49C"/>
                </a:solidFill>
                <a:latin typeface="Garet Bold"/>
                <a:ea typeface="Garet Bold"/>
                <a:cs typeface="Garet Bold"/>
                <a:sym typeface="Garet Bold"/>
              </a:rPr>
              <a:t>Track Record</a:t>
            </a:r>
          </a:p>
          <a:p>
            <a:pPr defTabSz="609630">
              <a:lnSpc>
                <a:spcPts val="5637"/>
              </a:lnSpc>
            </a:pPr>
            <a:endParaRPr lang="en-US" sz="4777" b="1">
              <a:solidFill>
                <a:srgbClr val="29A49C"/>
              </a:solidFill>
              <a:latin typeface="Garet Bold"/>
              <a:ea typeface="Garet Bold"/>
              <a:cs typeface="Garet Bold"/>
              <a:sym typeface="Garet Bold"/>
            </a:endParaRPr>
          </a:p>
        </p:txBody>
      </p:sp>
      <p:sp>
        <p:nvSpPr>
          <p:cNvPr id="13" name="AutoShape 13"/>
          <p:cNvSpPr/>
          <p:nvPr/>
        </p:nvSpPr>
        <p:spPr>
          <a:xfrm flipV="1">
            <a:off x="5406247" y="1412847"/>
            <a:ext cx="6914939" cy="28393"/>
          </a:xfrm>
          <a:prstGeom prst="line">
            <a:avLst/>
          </a:prstGeom>
          <a:ln w="9525" cap="flat">
            <a:solidFill>
              <a:srgbClr val="FF66C4"/>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14" name="Freeform 14"/>
          <p:cNvSpPr/>
          <p:nvPr/>
        </p:nvSpPr>
        <p:spPr>
          <a:xfrm rot="1932712">
            <a:off x="272257" y="-6985320"/>
            <a:ext cx="6901320" cy="5805735"/>
          </a:xfrm>
          <a:custGeom>
            <a:avLst/>
            <a:gdLst/>
            <a:ahLst/>
            <a:cxnLst/>
            <a:rect l="l" t="t" r="r" b="b"/>
            <a:pathLst>
              <a:path w="10351980" h="8708603">
                <a:moveTo>
                  <a:pt x="0" y="0"/>
                </a:moveTo>
                <a:lnTo>
                  <a:pt x="10351980" y="0"/>
                </a:lnTo>
                <a:lnTo>
                  <a:pt x="10351980" y="8708603"/>
                </a:lnTo>
                <a:lnTo>
                  <a:pt x="0" y="87086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GB" sz="1200">
              <a:solidFill>
                <a:prstClr val="black"/>
              </a:solidFill>
              <a:latin typeface="Calibri"/>
            </a:endParaRPr>
          </a:p>
        </p:txBody>
      </p:sp>
      <p:sp>
        <p:nvSpPr>
          <p:cNvPr id="15" name="Freeform 15"/>
          <p:cNvSpPr/>
          <p:nvPr/>
        </p:nvSpPr>
        <p:spPr>
          <a:xfrm>
            <a:off x="819884" y="212993"/>
            <a:ext cx="1512309" cy="467555"/>
          </a:xfrm>
          <a:custGeom>
            <a:avLst/>
            <a:gdLst/>
            <a:ahLst/>
            <a:cxnLst/>
            <a:rect l="l" t="t" r="r" b="b"/>
            <a:pathLst>
              <a:path w="2268463" h="701333">
                <a:moveTo>
                  <a:pt x="0" y="0"/>
                </a:moveTo>
                <a:lnTo>
                  <a:pt x="2268463" y="0"/>
                </a:lnTo>
                <a:lnTo>
                  <a:pt x="2268463" y="701334"/>
                </a:lnTo>
                <a:lnTo>
                  <a:pt x="0" y="701334"/>
                </a:lnTo>
                <a:lnTo>
                  <a:pt x="0" y="0"/>
                </a:lnTo>
                <a:close/>
              </a:path>
            </a:pathLst>
          </a:custGeom>
          <a:blipFill>
            <a:blip r:embed="rId9"/>
            <a:stretch>
              <a:fillRect/>
            </a:stretch>
          </a:blipFill>
        </p:spPr>
        <p:txBody>
          <a:bodyPr/>
          <a:lstStyle/>
          <a:p>
            <a:pPr defTabSz="609630"/>
            <a:endParaRPr lang="en-GB" sz="1200">
              <a:solidFill>
                <a:prstClr val="black"/>
              </a:solidFill>
              <a:latin typeface="Calibri"/>
            </a:endParaRPr>
          </a:p>
        </p:txBody>
      </p:sp>
      <p:grpSp>
        <p:nvGrpSpPr>
          <p:cNvPr id="16" name="Group 16"/>
          <p:cNvGrpSpPr/>
          <p:nvPr/>
        </p:nvGrpSpPr>
        <p:grpSpPr>
          <a:xfrm>
            <a:off x="9023321" y="2116955"/>
            <a:ext cx="2774855" cy="4055245"/>
            <a:chOff x="0" y="0"/>
            <a:chExt cx="687892" cy="1005303"/>
          </a:xfrm>
        </p:grpSpPr>
        <p:sp>
          <p:nvSpPr>
            <p:cNvPr id="17" name="Freeform 17"/>
            <p:cNvSpPr/>
            <p:nvPr/>
          </p:nvSpPr>
          <p:spPr>
            <a:xfrm>
              <a:off x="0" y="0"/>
              <a:ext cx="687892" cy="1005303"/>
            </a:xfrm>
            <a:custGeom>
              <a:avLst/>
              <a:gdLst/>
              <a:ahLst/>
              <a:cxnLst/>
              <a:rect l="l" t="t" r="r" b="b"/>
              <a:pathLst>
                <a:path w="687892" h="1005303">
                  <a:moveTo>
                    <a:pt x="0" y="0"/>
                  </a:moveTo>
                  <a:lnTo>
                    <a:pt x="687892" y="0"/>
                  </a:lnTo>
                  <a:lnTo>
                    <a:pt x="687892" y="1005303"/>
                  </a:lnTo>
                  <a:lnTo>
                    <a:pt x="0" y="1005303"/>
                  </a:lnTo>
                  <a:close/>
                </a:path>
              </a:pathLst>
            </a:custGeom>
            <a:blipFill>
              <a:blip r:embed="rId10"/>
              <a:stretch>
                <a:fillRect l="-54079" r="-65533"/>
              </a:stretch>
            </a:blipFill>
          </p:spPr>
          <p:txBody>
            <a:bodyPr/>
            <a:lstStyle/>
            <a:p>
              <a:pPr defTabSz="609630"/>
              <a:endParaRPr lang="en-GB" sz="1200">
                <a:solidFill>
                  <a:prstClr val="black"/>
                </a:solidFill>
                <a:latin typeface="Calibri"/>
              </a:endParaRPr>
            </a:p>
          </p:txBody>
        </p:sp>
      </p:grpSp>
      <p:grpSp>
        <p:nvGrpSpPr>
          <p:cNvPr id="18" name="Group 18"/>
          <p:cNvGrpSpPr/>
          <p:nvPr/>
        </p:nvGrpSpPr>
        <p:grpSpPr>
          <a:xfrm>
            <a:off x="3174439" y="2116955"/>
            <a:ext cx="2066708" cy="1953895"/>
            <a:chOff x="0" y="0"/>
            <a:chExt cx="816477" cy="771909"/>
          </a:xfrm>
        </p:grpSpPr>
        <p:sp>
          <p:nvSpPr>
            <p:cNvPr id="19" name="Freeform 19"/>
            <p:cNvSpPr/>
            <p:nvPr/>
          </p:nvSpPr>
          <p:spPr>
            <a:xfrm>
              <a:off x="0" y="0"/>
              <a:ext cx="816477" cy="771909"/>
            </a:xfrm>
            <a:custGeom>
              <a:avLst/>
              <a:gdLst/>
              <a:ahLst/>
              <a:cxnLst/>
              <a:rect l="l" t="t" r="r" b="b"/>
              <a:pathLst>
                <a:path w="816477" h="771909">
                  <a:moveTo>
                    <a:pt x="0" y="0"/>
                  </a:moveTo>
                  <a:lnTo>
                    <a:pt x="816477" y="0"/>
                  </a:lnTo>
                  <a:lnTo>
                    <a:pt x="816477" y="771909"/>
                  </a:lnTo>
                  <a:lnTo>
                    <a:pt x="0" y="771909"/>
                  </a:lnTo>
                  <a:close/>
                </a:path>
              </a:pathLst>
            </a:custGeom>
            <a:solidFill>
              <a:srgbClr val="FF66C4">
                <a:alpha val="66667"/>
              </a:srgbClr>
            </a:solidFill>
          </p:spPr>
          <p:txBody>
            <a:bodyPr/>
            <a:lstStyle/>
            <a:p>
              <a:pPr defTabSz="609630"/>
              <a:endParaRPr lang="en-GB" sz="1200">
                <a:solidFill>
                  <a:prstClr val="black"/>
                </a:solidFill>
                <a:latin typeface="Calibri"/>
              </a:endParaRPr>
            </a:p>
          </p:txBody>
        </p:sp>
        <p:sp>
          <p:nvSpPr>
            <p:cNvPr id="20" name="TextBox 20"/>
            <p:cNvSpPr txBox="1"/>
            <p:nvPr/>
          </p:nvSpPr>
          <p:spPr>
            <a:xfrm>
              <a:off x="0" y="-38100"/>
              <a:ext cx="816477" cy="810009"/>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grpSp>
        <p:nvGrpSpPr>
          <p:cNvPr id="21" name="Group 21"/>
          <p:cNvGrpSpPr/>
          <p:nvPr/>
        </p:nvGrpSpPr>
        <p:grpSpPr>
          <a:xfrm>
            <a:off x="5406247" y="2116955"/>
            <a:ext cx="3471659" cy="4055245"/>
            <a:chOff x="0" y="0"/>
            <a:chExt cx="1371520" cy="1602072"/>
          </a:xfrm>
        </p:grpSpPr>
        <p:sp>
          <p:nvSpPr>
            <p:cNvPr id="22" name="Freeform 22"/>
            <p:cNvSpPr/>
            <p:nvPr/>
          </p:nvSpPr>
          <p:spPr>
            <a:xfrm>
              <a:off x="0" y="0"/>
              <a:ext cx="1371520" cy="1602072"/>
            </a:xfrm>
            <a:custGeom>
              <a:avLst/>
              <a:gdLst/>
              <a:ahLst/>
              <a:cxnLst/>
              <a:rect l="l" t="t" r="r" b="b"/>
              <a:pathLst>
                <a:path w="1371520" h="1602072">
                  <a:moveTo>
                    <a:pt x="0" y="0"/>
                  </a:moveTo>
                  <a:lnTo>
                    <a:pt x="1371520" y="0"/>
                  </a:lnTo>
                  <a:lnTo>
                    <a:pt x="1371520" y="1602072"/>
                  </a:lnTo>
                  <a:lnTo>
                    <a:pt x="0" y="1602072"/>
                  </a:lnTo>
                  <a:close/>
                </a:path>
              </a:pathLst>
            </a:custGeom>
            <a:solidFill>
              <a:srgbClr val="000000">
                <a:alpha val="66667"/>
              </a:srgbClr>
            </a:solidFill>
          </p:spPr>
          <p:txBody>
            <a:bodyPr/>
            <a:lstStyle/>
            <a:p>
              <a:pPr defTabSz="609630"/>
              <a:endParaRPr lang="en-GB" sz="1200">
                <a:solidFill>
                  <a:prstClr val="black"/>
                </a:solidFill>
                <a:latin typeface="Calibri"/>
              </a:endParaRPr>
            </a:p>
          </p:txBody>
        </p:sp>
        <p:sp>
          <p:nvSpPr>
            <p:cNvPr id="23" name="TextBox 23"/>
            <p:cNvSpPr txBox="1"/>
            <p:nvPr/>
          </p:nvSpPr>
          <p:spPr>
            <a:xfrm>
              <a:off x="0" y="-38100"/>
              <a:ext cx="1371520" cy="1640172"/>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grpSp>
        <p:nvGrpSpPr>
          <p:cNvPr id="24" name="Group 24"/>
          <p:cNvGrpSpPr/>
          <p:nvPr/>
        </p:nvGrpSpPr>
        <p:grpSpPr>
          <a:xfrm>
            <a:off x="3174439" y="4218305"/>
            <a:ext cx="2066708" cy="1953895"/>
            <a:chOff x="0" y="0"/>
            <a:chExt cx="816477" cy="771909"/>
          </a:xfrm>
        </p:grpSpPr>
        <p:sp>
          <p:nvSpPr>
            <p:cNvPr id="25" name="Freeform 25"/>
            <p:cNvSpPr/>
            <p:nvPr/>
          </p:nvSpPr>
          <p:spPr>
            <a:xfrm>
              <a:off x="0" y="0"/>
              <a:ext cx="816477" cy="771909"/>
            </a:xfrm>
            <a:custGeom>
              <a:avLst/>
              <a:gdLst/>
              <a:ahLst/>
              <a:cxnLst/>
              <a:rect l="l" t="t" r="r" b="b"/>
              <a:pathLst>
                <a:path w="816477" h="771909">
                  <a:moveTo>
                    <a:pt x="0" y="0"/>
                  </a:moveTo>
                  <a:lnTo>
                    <a:pt x="816477" y="0"/>
                  </a:lnTo>
                  <a:lnTo>
                    <a:pt x="816477" y="771909"/>
                  </a:lnTo>
                  <a:lnTo>
                    <a:pt x="0" y="771909"/>
                  </a:lnTo>
                  <a:close/>
                </a:path>
              </a:pathLst>
            </a:custGeom>
            <a:solidFill>
              <a:srgbClr val="000000">
                <a:alpha val="66667"/>
              </a:srgbClr>
            </a:solidFill>
          </p:spPr>
          <p:txBody>
            <a:bodyPr/>
            <a:lstStyle/>
            <a:p>
              <a:pPr defTabSz="609630"/>
              <a:endParaRPr lang="en-GB" sz="1200">
                <a:solidFill>
                  <a:prstClr val="black"/>
                </a:solidFill>
                <a:latin typeface="Calibri"/>
              </a:endParaRPr>
            </a:p>
          </p:txBody>
        </p:sp>
        <p:sp>
          <p:nvSpPr>
            <p:cNvPr id="26" name="TextBox 26"/>
            <p:cNvSpPr txBox="1"/>
            <p:nvPr/>
          </p:nvSpPr>
          <p:spPr>
            <a:xfrm>
              <a:off x="0" y="-38100"/>
              <a:ext cx="816477" cy="810009"/>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grpSp>
        <p:nvGrpSpPr>
          <p:cNvPr id="27" name="Group 27"/>
          <p:cNvGrpSpPr/>
          <p:nvPr/>
        </p:nvGrpSpPr>
        <p:grpSpPr>
          <a:xfrm>
            <a:off x="685800" y="2116955"/>
            <a:ext cx="2323539" cy="4055245"/>
            <a:chOff x="0" y="0"/>
            <a:chExt cx="917941" cy="1602072"/>
          </a:xfrm>
        </p:grpSpPr>
        <p:sp>
          <p:nvSpPr>
            <p:cNvPr id="28" name="Freeform 28"/>
            <p:cNvSpPr/>
            <p:nvPr/>
          </p:nvSpPr>
          <p:spPr>
            <a:xfrm>
              <a:off x="0" y="0"/>
              <a:ext cx="917941" cy="1602072"/>
            </a:xfrm>
            <a:custGeom>
              <a:avLst/>
              <a:gdLst/>
              <a:ahLst/>
              <a:cxnLst/>
              <a:rect l="l" t="t" r="r" b="b"/>
              <a:pathLst>
                <a:path w="917941" h="1602072">
                  <a:moveTo>
                    <a:pt x="0" y="0"/>
                  </a:moveTo>
                  <a:lnTo>
                    <a:pt x="917941" y="0"/>
                  </a:lnTo>
                  <a:lnTo>
                    <a:pt x="917941" y="1602072"/>
                  </a:lnTo>
                  <a:lnTo>
                    <a:pt x="0" y="1602072"/>
                  </a:lnTo>
                  <a:close/>
                </a:path>
              </a:pathLst>
            </a:custGeom>
            <a:solidFill>
              <a:srgbClr val="29A49C">
                <a:alpha val="66667"/>
              </a:srgbClr>
            </a:solidFill>
          </p:spPr>
          <p:txBody>
            <a:bodyPr/>
            <a:lstStyle/>
            <a:p>
              <a:pPr defTabSz="609630"/>
              <a:endParaRPr lang="en-GB" sz="1200">
                <a:solidFill>
                  <a:prstClr val="black"/>
                </a:solidFill>
                <a:latin typeface="Calibri"/>
              </a:endParaRPr>
            </a:p>
          </p:txBody>
        </p:sp>
        <p:sp>
          <p:nvSpPr>
            <p:cNvPr id="29" name="TextBox 29"/>
            <p:cNvSpPr txBox="1"/>
            <p:nvPr/>
          </p:nvSpPr>
          <p:spPr>
            <a:xfrm>
              <a:off x="0" y="-38100"/>
              <a:ext cx="917941" cy="1640172"/>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grpSp>
        <p:nvGrpSpPr>
          <p:cNvPr id="30" name="Group 30"/>
          <p:cNvGrpSpPr/>
          <p:nvPr/>
        </p:nvGrpSpPr>
        <p:grpSpPr>
          <a:xfrm>
            <a:off x="9023321" y="2116955"/>
            <a:ext cx="2774855" cy="4055245"/>
            <a:chOff x="0" y="0"/>
            <a:chExt cx="1096239" cy="1602072"/>
          </a:xfrm>
        </p:grpSpPr>
        <p:sp>
          <p:nvSpPr>
            <p:cNvPr id="31" name="Freeform 31"/>
            <p:cNvSpPr/>
            <p:nvPr/>
          </p:nvSpPr>
          <p:spPr>
            <a:xfrm>
              <a:off x="0" y="0"/>
              <a:ext cx="1096239" cy="1602072"/>
            </a:xfrm>
            <a:custGeom>
              <a:avLst/>
              <a:gdLst/>
              <a:ahLst/>
              <a:cxnLst/>
              <a:rect l="l" t="t" r="r" b="b"/>
              <a:pathLst>
                <a:path w="1096239" h="1602072">
                  <a:moveTo>
                    <a:pt x="0" y="0"/>
                  </a:moveTo>
                  <a:lnTo>
                    <a:pt x="1096239" y="0"/>
                  </a:lnTo>
                  <a:lnTo>
                    <a:pt x="1096239" y="1602072"/>
                  </a:lnTo>
                  <a:lnTo>
                    <a:pt x="0" y="1602072"/>
                  </a:lnTo>
                  <a:close/>
                </a:path>
              </a:pathLst>
            </a:custGeom>
            <a:solidFill>
              <a:srgbClr val="2BA49C">
                <a:alpha val="66667"/>
              </a:srgbClr>
            </a:solidFill>
          </p:spPr>
          <p:txBody>
            <a:bodyPr/>
            <a:lstStyle/>
            <a:p>
              <a:pPr defTabSz="609630"/>
              <a:endParaRPr lang="en-GB" sz="1200">
                <a:solidFill>
                  <a:prstClr val="black"/>
                </a:solidFill>
                <a:latin typeface="Calibri"/>
              </a:endParaRPr>
            </a:p>
          </p:txBody>
        </p:sp>
        <p:sp>
          <p:nvSpPr>
            <p:cNvPr id="32" name="TextBox 32"/>
            <p:cNvSpPr txBox="1"/>
            <p:nvPr/>
          </p:nvSpPr>
          <p:spPr>
            <a:xfrm>
              <a:off x="0" y="-38100"/>
              <a:ext cx="1096239" cy="1640172"/>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sp>
        <p:nvSpPr>
          <p:cNvPr id="33" name="TextBox 33"/>
          <p:cNvSpPr txBox="1"/>
          <p:nvPr/>
        </p:nvSpPr>
        <p:spPr>
          <a:xfrm>
            <a:off x="3227702" y="4750604"/>
            <a:ext cx="1960181" cy="686726"/>
          </a:xfrm>
          <a:prstGeom prst="rect">
            <a:avLst/>
          </a:prstGeom>
        </p:spPr>
        <p:txBody>
          <a:bodyPr lIns="0" tIns="0" rIns="0" bIns="0" rtlCol="0" anchor="t">
            <a:spAutoFit/>
          </a:bodyPr>
          <a:lstStyle/>
          <a:p>
            <a:pPr algn="ctr" defTabSz="609630">
              <a:lnSpc>
                <a:spcPts val="2799"/>
              </a:lnSpc>
            </a:pPr>
            <a:r>
              <a:rPr lang="en-US" sz="1999" b="1">
                <a:solidFill>
                  <a:srgbClr val="FFFFFF"/>
                </a:solidFill>
                <a:latin typeface="Canva Sans Bold"/>
                <a:ea typeface="Canva Sans Bold"/>
                <a:cs typeface="Canva Sans Bold"/>
                <a:sym typeface="Canva Sans Bold"/>
              </a:rPr>
              <a:t>20 years of experience </a:t>
            </a:r>
          </a:p>
        </p:txBody>
      </p:sp>
      <p:sp>
        <p:nvSpPr>
          <p:cNvPr id="34" name="TextBox 34"/>
          <p:cNvSpPr txBox="1"/>
          <p:nvPr/>
        </p:nvSpPr>
        <p:spPr>
          <a:xfrm>
            <a:off x="792469" y="3354711"/>
            <a:ext cx="2110201" cy="1763944"/>
          </a:xfrm>
          <a:prstGeom prst="rect">
            <a:avLst/>
          </a:prstGeom>
        </p:spPr>
        <p:txBody>
          <a:bodyPr lIns="0" tIns="0" rIns="0" bIns="0" rtlCol="0" anchor="t">
            <a:spAutoFit/>
          </a:bodyPr>
          <a:lstStyle/>
          <a:p>
            <a:pPr algn="ctr" defTabSz="609630">
              <a:lnSpc>
                <a:spcPts val="2799"/>
              </a:lnSpc>
            </a:pPr>
            <a:r>
              <a:rPr lang="en-US" sz="1999" b="1">
                <a:solidFill>
                  <a:srgbClr val="FFFFFF"/>
                </a:solidFill>
                <a:latin typeface="Canva Sans Bold"/>
                <a:ea typeface="Canva Sans Bold"/>
                <a:cs typeface="Canva Sans Bold"/>
                <a:sym typeface="Canva Sans Bold"/>
              </a:rPr>
              <a:t>Managed over £40 million in funding and social investment</a:t>
            </a:r>
          </a:p>
        </p:txBody>
      </p:sp>
      <p:sp>
        <p:nvSpPr>
          <p:cNvPr id="35" name="TextBox 35"/>
          <p:cNvSpPr txBox="1"/>
          <p:nvPr/>
        </p:nvSpPr>
        <p:spPr>
          <a:xfrm>
            <a:off x="5816163" y="3688080"/>
            <a:ext cx="2632143" cy="1045799"/>
          </a:xfrm>
          <a:prstGeom prst="rect">
            <a:avLst/>
          </a:prstGeom>
        </p:spPr>
        <p:txBody>
          <a:bodyPr lIns="0" tIns="0" rIns="0" bIns="0" rtlCol="0" anchor="t">
            <a:spAutoFit/>
          </a:bodyPr>
          <a:lstStyle/>
          <a:p>
            <a:pPr algn="ctr" defTabSz="609630">
              <a:lnSpc>
                <a:spcPts val="2799"/>
              </a:lnSpc>
            </a:pPr>
            <a:r>
              <a:rPr lang="en-US" sz="1999" b="1">
                <a:solidFill>
                  <a:srgbClr val="FFFFFF"/>
                </a:solidFill>
                <a:latin typeface="Canva Sans Bold"/>
                <a:ea typeface="Canva Sans Bold"/>
                <a:cs typeface="Canva Sans Bold"/>
                <a:sym typeface="Canva Sans Bold"/>
              </a:rPr>
              <a:t>Delivered over 40 </a:t>
            </a:r>
            <a:r>
              <a:rPr lang="en-US" sz="1999" b="1" err="1">
                <a:solidFill>
                  <a:srgbClr val="FFFFFF"/>
                </a:solidFill>
                <a:latin typeface="Canva Sans Bold"/>
                <a:ea typeface="Canva Sans Bold"/>
                <a:cs typeface="Canva Sans Bold"/>
                <a:sym typeface="Canva Sans Bold"/>
              </a:rPr>
              <a:t>programmes</a:t>
            </a:r>
            <a:r>
              <a:rPr lang="en-US" sz="1999" b="1">
                <a:solidFill>
                  <a:srgbClr val="FFFFFF"/>
                </a:solidFill>
                <a:latin typeface="Canva Sans Bold"/>
                <a:ea typeface="Canva Sans Bold"/>
                <a:cs typeface="Canva Sans Bold"/>
                <a:sym typeface="Canva Sans Bold"/>
              </a:rPr>
              <a:t> across Yorkshire</a:t>
            </a:r>
          </a:p>
        </p:txBody>
      </p:sp>
      <p:sp>
        <p:nvSpPr>
          <p:cNvPr id="36" name="TextBox 36"/>
          <p:cNvSpPr txBox="1"/>
          <p:nvPr/>
        </p:nvSpPr>
        <p:spPr>
          <a:xfrm>
            <a:off x="3227702" y="2389053"/>
            <a:ext cx="1943063" cy="1404872"/>
          </a:xfrm>
          <a:prstGeom prst="rect">
            <a:avLst/>
          </a:prstGeom>
        </p:spPr>
        <p:txBody>
          <a:bodyPr lIns="0" tIns="0" rIns="0" bIns="0" rtlCol="0" anchor="t">
            <a:spAutoFit/>
          </a:bodyPr>
          <a:lstStyle/>
          <a:p>
            <a:pPr algn="ctr" defTabSz="609630">
              <a:lnSpc>
                <a:spcPts val="2799"/>
              </a:lnSpc>
            </a:pPr>
            <a:r>
              <a:rPr lang="en-US" sz="1999" b="1">
                <a:solidFill>
                  <a:srgbClr val="FFFFFF"/>
                </a:solidFill>
                <a:latin typeface="Canva Sans Bold"/>
                <a:ea typeface="Canva Sans Bold"/>
                <a:cs typeface="Canva Sans Bold"/>
                <a:sym typeface="Canva Sans Bold"/>
              </a:rPr>
              <a:t>Led partnerships with 200+ local </a:t>
            </a:r>
            <a:r>
              <a:rPr lang="en-US" sz="1999" b="1" err="1">
                <a:solidFill>
                  <a:srgbClr val="FFFFFF"/>
                </a:solidFill>
                <a:latin typeface="Canva Sans Bold"/>
                <a:ea typeface="Canva Sans Bold"/>
                <a:cs typeface="Canva Sans Bold"/>
                <a:sym typeface="Canva Sans Bold"/>
              </a:rPr>
              <a:t>organisations</a:t>
            </a:r>
            <a:endParaRPr lang="en-US" sz="1999" b="1">
              <a:solidFill>
                <a:srgbClr val="FFFFFF"/>
              </a:solidFill>
              <a:latin typeface="Canva Sans Bold"/>
              <a:ea typeface="Canva Sans Bold"/>
              <a:cs typeface="Canva Sans Bold"/>
              <a:sym typeface="Canva Sans Bold"/>
            </a:endParaRPr>
          </a:p>
        </p:txBody>
      </p:sp>
      <p:sp>
        <p:nvSpPr>
          <p:cNvPr id="37" name="TextBox 37"/>
          <p:cNvSpPr txBox="1"/>
          <p:nvPr/>
        </p:nvSpPr>
        <p:spPr>
          <a:xfrm>
            <a:off x="9439217" y="3397250"/>
            <a:ext cx="1943063" cy="1763944"/>
          </a:xfrm>
          <a:prstGeom prst="rect">
            <a:avLst/>
          </a:prstGeom>
        </p:spPr>
        <p:txBody>
          <a:bodyPr lIns="0" tIns="0" rIns="0" bIns="0" rtlCol="0" anchor="t">
            <a:spAutoFit/>
          </a:bodyPr>
          <a:lstStyle/>
          <a:p>
            <a:pPr algn="ctr" defTabSz="609630">
              <a:lnSpc>
                <a:spcPts val="2799"/>
              </a:lnSpc>
            </a:pPr>
            <a:r>
              <a:rPr lang="en-US" sz="1999" b="1">
                <a:solidFill>
                  <a:srgbClr val="FFFFFF"/>
                </a:solidFill>
                <a:latin typeface="Canva Sans Bold"/>
                <a:ea typeface="Canva Sans Bold"/>
                <a:cs typeface="Canva Sans Bold"/>
                <a:sym typeface="Canva Sans Bold"/>
              </a:rPr>
              <a:t> Supported over 20,000 participants </a:t>
            </a:r>
          </a:p>
          <a:p>
            <a:pPr algn="ctr" defTabSz="609630">
              <a:lnSpc>
                <a:spcPts val="2799"/>
              </a:lnSpc>
            </a:pPr>
            <a:r>
              <a:rPr lang="en-US" sz="1999" b="1">
                <a:solidFill>
                  <a:srgbClr val="FFFFFF"/>
                </a:solidFill>
                <a:latin typeface="Canva Sans Bold"/>
                <a:ea typeface="Canva Sans Bold"/>
                <a:cs typeface="Canva Sans Bold"/>
                <a:sym typeface="Canva Sans Bold"/>
              </a:rPr>
              <a:t>across key programmes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3551" y="448899"/>
            <a:ext cx="90935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3" name="AutoShape 3"/>
          <p:cNvSpPr/>
          <p:nvPr/>
        </p:nvSpPr>
        <p:spPr>
          <a:xfrm flipV="1">
            <a:off x="2466276" y="448899"/>
            <a:ext cx="10028703"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grpSp>
        <p:nvGrpSpPr>
          <p:cNvPr id="4" name="Group 4"/>
          <p:cNvGrpSpPr/>
          <p:nvPr/>
        </p:nvGrpSpPr>
        <p:grpSpPr>
          <a:xfrm>
            <a:off x="685800" y="2116955"/>
            <a:ext cx="2323539" cy="4055245"/>
            <a:chOff x="0" y="0"/>
            <a:chExt cx="576010" cy="1005303"/>
          </a:xfrm>
        </p:grpSpPr>
        <p:sp>
          <p:nvSpPr>
            <p:cNvPr id="5" name="Freeform 5"/>
            <p:cNvSpPr/>
            <p:nvPr/>
          </p:nvSpPr>
          <p:spPr>
            <a:xfrm>
              <a:off x="0" y="0"/>
              <a:ext cx="576010" cy="1005303"/>
            </a:xfrm>
            <a:custGeom>
              <a:avLst/>
              <a:gdLst/>
              <a:ahLst/>
              <a:cxnLst/>
              <a:rect l="l" t="t" r="r" b="b"/>
              <a:pathLst>
                <a:path w="576010" h="1005303">
                  <a:moveTo>
                    <a:pt x="0" y="0"/>
                  </a:moveTo>
                  <a:lnTo>
                    <a:pt x="576010" y="0"/>
                  </a:lnTo>
                  <a:lnTo>
                    <a:pt x="576010" y="1005303"/>
                  </a:lnTo>
                  <a:lnTo>
                    <a:pt x="0" y="1005303"/>
                  </a:lnTo>
                  <a:close/>
                </a:path>
              </a:pathLst>
            </a:custGeom>
            <a:blipFill>
              <a:blip r:embed="rId3"/>
              <a:stretch>
                <a:fillRect l="-8139" r="-8139"/>
              </a:stretch>
            </a:blipFill>
          </p:spPr>
          <p:txBody>
            <a:bodyPr/>
            <a:lstStyle/>
            <a:p>
              <a:pPr defTabSz="609630"/>
              <a:endParaRPr lang="en-GB" sz="1200">
                <a:solidFill>
                  <a:prstClr val="black"/>
                </a:solidFill>
                <a:latin typeface="Calibri"/>
              </a:endParaRPr>
            </a:p>
          </p:txBody>
        </p:sp>
      </p:grpSp>
      <p:grpSp>
        <p:nvGrpSpPr>
          <p:cNvPr id="6" name="Group 6"/>
          <p:cNvGrpSpPr/>
          <p:nvPr/>
        </p:nvGrpSpPr>
        <p:grpSpPr>
          <a:xfrm>
            <a:off x="3132467" y="2116955"/>
            <a:ext cx="3679478" cy="4055245"/>
            <a:chOff x="0" y="0"/>
            <a:chExt cx="912150" cy="1005303"/>
          </a:xfrm>
        </p:grpSpPr>
        <p:sp>
          <p:nvSpPr>
            <p:cNvPr id="7" name="Freeform 7"/>
            <p:cNvSpPr/>
            <p:nvPr/>
          </p:nvSpPr>
          <p:spPr>
            <a:xfrm>
              <a:off x="0" y="0"/>
              <a:ext cx="912149" cy="1005303"/>
            </a:xfrm>
            <a:custGeom>
              <a:avLst/>
              <a:gdLst/>
              <a:ahLst/>
              <a:cxnLst/>
              <a:rect l="l" t="t" r="r" b="b"/>
              <a:pathLst>
                <a:path w="912149" h="1005303">
                  <a:moveTo>
                    <a:pt x="0" y="0"/>
                  </a:moveTo>
                  <a:lnTo>
                    <a:pt x="912149" y="0"/>
                  </a:lnTo>
                  <a:lnTo>
                    <a:pt x="912149" y="1005303"/>
                  </a:lnTo>
                  <a:lnTo>
                    <a:pt x="0" y="1005303"/>
                  </a:lnTo>
                  <a:close/>
                </a:path>
              </a:pathLst>
            </a:custGeom>
            <a:blipFill>
              <a:blip r:embed="rId4"/>
              <a:stretch>
                <a:fillRect l="-23475" r="-23475"/>
              </a:stretch>
            </a:blipFill>
          </p:spPr>
          <p:txBody>
            <a:bodyPr/>
            <a:lstStyle/>
            <a:p>
              <a:pPr defTabSz="609630"/>
              <a:endParaRPr lang="en-GB" sz="1200">
                <a:solidFill>
                  <a:prstClr val="black"/>
                </a:solidFill>
                <a:latin typeface="Calibri"/>
              </a:endParaRPr>
            </a:p>
          </p:txBody>
        </p:sp>
      </p:grpSp>
      <p:sp>
        <p:nvSpPr>
          <p:cNvPr id="8" name="TextBox 8"/>
          <p:cNvSpPr txBox="1"/>
          <p:nvPr/>
        </p:nvSpPr>
        <p:spPr>
          <a:xfrm>
            <a:off x="638806" y="1094677"/>
            <a:ext cx="8239101" cy="718145"/>
          </a:xfrm>
          <a:prstGeom prst="rect">
            <a:avLst/>
          </a:prstGeom>
        </p:spPr>
        <p:txBody>
          <a:bodyPr lIns="0" tIns="0" rIns="0" bIns="0" rtlCol="0" anchor="t">
            <a:spAutoFit/>
          </a:bodyPr>
          <a:lstStyle/>
          <a:p>
            <a:pPr defTabSz="609630">
              <a:lnSpc>
                <a:spcPts val="5637"/>
              </a:lnSpc>
            </a:pPr>
            <a:r>
              <a:rPr lang="en-US" sz="4777" b="1">
                <a:solidFill>
                  <a:srgbClr val="29A49C"/>
                </a:solidFill>
                <a:latin typeface="Garet Bold"/>
                <a:ea typeface="Garet Bold"/>
                <a:cs typeface="Garet Bold"/>
                <a:sym typeface="Garet Bold"/>
              </a:rPr>
              <a:t>York &amp; North Yorkshire</a:t>
            </a:r>
          </a:p>
        </p:txBody>
      </p:sp>
      <p:sp>
        <p:nvSpPr>
          <p:cNvPr id="9" name="AutoShape 9"/>
          <p:cNvSpPr/>
          <p:nvPr/>
        </p:nvSpPr>
        <p:spPr>
          <a:xfrm>
            <a:off x="8189840" y="1446818"/>
            <a:ext cx="6437210" cy="0"/>
          </a:xfrm>
          <a:prstGeom prst="line">
            <a:avLst/>
          </a:prstGeom>
          <a:ln w="9525" cap="flat">
            <a:solidFill>
              <a:srgbClr val="FF66C4"/>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10" name="Freeform 10"/>
          <p:cNvSpPr/>
          <p:nvPr/>
        </p:nvSpPr>
        <p:spPr>
          <a:xfrm rot="1932712">
            <a:off x="272257" y="-6985320"/>
            <a:ext cx="6901320" cy="5805735"/>
          </a:xfrm>
          <a:custGeom>
            <a:avLst/>
            <a:gdLst/>
            <a:ahLst/>
            <a:cxnLst/>
            <a:rect l="l" t="t" r="r" b="b"/>
            <a:pathLst>
              <a:path w="10351980" h="8708603">
                <a:moveTo>
                  <a:pt x="0" y="0"/>
                </a:moveTo>
                <a:lnTo>
                  <a:pt x="10351980" y="0"/>
                </a:lnTo>
                <a:lnTo>
                  <a:pt x="10351980" y="8708603"/>
                </a:lnTo>
                <a:lnTo>
                  <a:pt x="0" y="87086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11" name="Freeform 11"/>
          <p:cNvSpPr/>
          <p:nvPr/>
        </p:nvSpPr>
        <p:spPr>
          <a:xfrm>
            <a:off x="819884" y="212993"/>
            <a:ext cx="1512309" cy="467555"/>
          </a:xfrm>
          <a:custGeom>
            <a:avLst/>
            <a:gdLst/>
            <a:ahLst/>
            <a:cxnLst/>
            <a:rect l="l" t="t" r="r" b="b"/>
            <a:pathLst>
              <a:path w="2268463" h="701333">
                <a:moveTo>
                  <a:pt x="0" y="0"/>
                </a:moveTo>
                <a:lnTo>
                  <a:pt x="2268463" y="0"/>
                </a:lnTo>
                <a:lnTo>
                  <a:pt x="2268463" y="701334"/>
                </a:lnTo>
                <a:lnTo>
                  <a:pt x="0" y="701334"/>
                </a:lnTo>
                <a:lnTo>
                  <a:pt x="0" y="0"/>
                </a:lnTo>
                <a:close/>
              </a:path>
            </a:pathLst>
          </a:custGeom>
          <a:blipFill>
            <a:blip r:embed="rId7"/>
            <a:stretch>
              <a:fillRect/>
            </a:stretch>
          </a:blipFill>
        </p:spPr>
        <p:txBody>
          <a:bodyPr/>
          <a:lstStyle/>
          <a:p>
            <a:pPr defTabSz="609630"/>
            <a:endParaRPr lang="en-GB" sz="1200">
              <a:solidFill>
                <a:prstClr val="black"/>
              </a:solidFill>
              <a:latin typeface="Calibri"/>
            </a:endParaRPr>
          </a:p>
        </p:txBody>
      </p:sp>
      <p:grpSp>
        <p:nvGrpSpPr>
          <p:cNvPr id="12" name="Group 12"/>
          <p:cNvGrpSpPr/>
          <p:nvPr/>
        </p:nvGrpSpPr>
        <p:grpSpPr>
          <a:xfrm>
            <a:off x="6945134" y="2116955"/>
            <a:ext cx="4853042" cy="4055245"/>
            <a:chOff x="0" y="0"/>
            <a:chExt cx="1203078" cy="1005303"/>
          </a:xfrm>
        </p:grpSpPr>
        <p:sp>
          <p:nvSpPr>
            <p:cNvPr id="13" name="Freeform 13"/>
            <p:cNvSpPr/>
            <p:nvPr/>
          </p:nvSpPr>
          <p:spPr>
            <a:xfrm>
              <a:off x="0" y="0"/>
              <a:ext cx="1203078" cy="1005303"/>
            </a:xfrm>
            <a:custGeom>
              <a:avLst/>
              <a:gdLst/>
              <a:ahLst/>
              <a:cxnLst/>
              <a:rect l="l" t="t" r="r" b="b"/>
              <a:pathLst>
                <a:path w="1203078" h="1005303">
                  <a:moveTo>
                    <a:pt x="0" y="0"/>
                  </a:moveTo>
                  <a:lnTo>
                    <a:pt x="1203078" y="0"/>
                  </a:lnTo>
                  <a:lnTo>
                    <a:pt x="1203078" y="1005303"/>
                  </a:lnTo>
                  <a:lnTo>
                    <a:pt x="0" y="1005303"/>
                  </a:lnTo>
                  <a:close/>
                </a:path>
              </a:pathLst>
            </a:custGeom>
            <a:blipFill>
              <a:blip r:embed="rId8"/>
              <a:stretch>
                <a:fillRect l="-23947" r="-23947"/>
              </a:stretch>
            </a:blipFill>
          </p:spPr>
          <p:txBody>
            <a:bodyPr/>
            <a:lstStyle/>
            <a:p>
              <a:pPr defTabSz="609630"/>
              <a:endParaRPr lang="en-GB" sz="1200">
                <a:solidFill>
                  <a:prstClr val="black"/>
                </a:solidFill>
                <a:latin typeface="Calibri"/>
              </a:endParaRPr>
            </a:p>
          </p:txBody>
        </p:sp>
      </p:grpSp>
      <p:sp>
        <p:nvSpPr>
          <p:cNvPr id="14" name="TextBox 14"/>
          <p:cNvSpPr txBox="1"/>
          <p:nvPr/>
        </p:nvSpPr>
        <p:spPr>
          <a:xfrm>
            <a:off x="4495902" y="661624"/>
            <a:ext cx="5473978" cy="393377"/>
          </a:xfrm>
          <a:prstGeom prst="rect">
            <a:avLst/>
          </a:prstGeom>
        </p:spPr>
        <p:txBody>
          <a:bodyPr lIns="0" tIns="0" rIns="0" bIns="0" rtlCol="0" anchor="t">
            <a:spAutoFit/>
          </a:bodyPr>
          <a:lstStyle/>
          <a:p>
            <a:pPr algn="ctr" defTabSz="609630">
              <a:lnSpc>
                <a:spcPts val="1645"/>
              </a:lnSpc>
              <a:spcBef>
                <a:spcPct val="0"/>
              </a:spcBef>
            </a:pPr>
            <a:r>
              <a:rPr lang="en-US" sz="1175">
                <a:solidFill>
                  <a:srgbClr val="FFFFFF"/>
                </a:solidFill>
                <a:latin typeface="TT Hoves"/>
                <a:ea typeface="TT Hoves"/>
                <a:cs typeface="TT Hoves"/>
                <a:sym typeface="TT Hoves"/>
              </a:rPr>
              <a:t>LSIP 2023 HIGHLIGHTS PEOPLE NEED HELP OVERCOMING BARRIERS TO WORK.</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FDFE"/>
        </a:solidFill>
        <a:effectLst/>
      </p:bgPr>
    </p:bg>
    <p:spTree>
      <p:nvGrpSpPr>
        <p:cNvPr id="1" name=""/>
        <p:cNvGrpSpPr/>
        <p:nvPr/>
      </p:nvGrpSpPr>
      <p:grpSpPr>
        <a:xfrm>
          <a:off x="0" y="0"/>
          <a:ext cx="0" cy="0"/>
          <a:chOff x="0" y="0"/>
          <a:chExt cx="0" cy="0"/>
        </a:xfrm>
      </p:grpSpPr>
      <p:sp>
        <p:nvSpPr>
          <p:cNvPr id="2" name="AutoShape 2"/>
          <p:cNvSpPr/>
          <p:nvPr/>
        </p:nvSpPr>
        <p:spPr>
          <a:xfrm flipH="1">
            <a:off x="4508536" y="2821106"/>
            <a:ext cx="2638565" cy="1242669"/>
          </a:xfrm>
          <a:prstGeom prst="line">
            <a:avLst/>
          </a:prstGeom>
          <a:ln w="38100" cap="flat">
            <a:solidFill>
              <a:srgbClr val="2BA49C">
                <a:alpha val="19608"/>
              </a:srgbClr>
            </a:solidFill>
            <a:prstDash val="sysDash"/>
            <a:headEnd type="none" w="sm" len="sm"/>
            <a:tailEnd type="none" w="sm" len="sm"/>
          </a:ln>
        </p:spPr>
        <p:txBody>
          <a:bodyPr/>
          <a:lstStyle/>
          <a:p>
            <a:pPr defTabSz="609630"/>
            <a:endParaRPr lang="en-GB" sz="1200">
              <a:solidFill>
                <a:prstClr val="black"/>
              </a:solidFill>
              <a:latin typeface="Calibri"/>
            </a:endParaRPr>
          </a:p>
        </p:txBody>
      </p:sp>
      <p:sp>
        <p:nvSpPr>
          <p:cNvPr id="3" name="AutoShape 3"/>
          <p:cNvSpPr/>
          <p:nvPr/>
        </p:nvSpPr>
        <p:spPr>
          <a:xfrm>
            <a:off x="2270293" y="3100937"/>
            <a:ext cx="2136643" cy="861239"/>
          </a:xfrm>
          <a:prstGeom prst="line">
            <a:avLst/>
          </a:prstGeom>
          <a:ln w="38100" cap="flat">
            <a:solidFill>
              <a:srgbClr val="2BA49C">
                <a:alpha val="19608"/>
              </a:srgbClr>
            </a:solidFill>
            <a:prstDash val="sysDash"/>
            <a:headEnd type="none" w="sm" len="sm"/>
            <a:tailEnd type="none" w="sm" len="sm"/>
          </a:ln>
        </p:spPr>
        <p:txBody>
          <a:bodyPr/>
          <a:lstStyle/>
          <a:p>
            <a:pPr defTabSz="609630"/>
            <a:endParaRPr lang="en-GB" sz="1200">
              <a:solidFill>
                <a:prstClr val="black"/>
              </a:solidFill>
              <a:latin typeface="Calibri"/>
            </a:endParaRPr>
          </a:p>
        </p:txBody>
      </p:sp>
      <p:sp>
        <p:nvSpPr>
          <p:cNvPr id="4" name="Freeform 4"/>
          <p:cNvSpPr/>
          <p:nvPr/>
        </p:nvSpPr>
        <p:spPr>
          <a:xfrm rot="-499937">
            <a:off x="420956" y="2580112"/>
            <a:ext cx="2511837" cy="2511837"/>
          </a:xfrm>
          <a:custGeom>
            <a:avLst/>
            <a:gdLst/>
            <a:ahLst/>
            <a:cxnLst/>
            <a:rect l="l" t="t" r="r" b="b"/>
            <a:pathLst>
              <a:path w="3767756" h="3767756">
                <a:moveTo>
                  <a:pt x="0" y="0"/>
                </a:moveTo>
                <a:lnTo>
                  <a:pt x="3767755" y="0"/>
                </a:lnTo>
                <a:lnTo>
                  <a:pt x="3767755" y="3767755"/>
                </a:lnTo>
                <a:lnTo>
                  <a:pt x="0" y="3767755"/>
                </a:lnTo>
                <a:lnTo>
                  <a:pt x="0" y="0"/>
                </a:lnTo>
                <a:close/>
              </a:path>
            </a:pathLst>
          </a:custGeom>
          <a:blipFill>
            <a:blip r:embed="rId3">
              <a:alphaModFix amt="13000"/>
            </a:blip>
            <a:stretch>
              <a:fillRect/>
            </a:stretch>
          </a:blipFill>
        </p:spPr>
        <p:txBody>
          <a:bodyPr/>
          <a:lstStyle/>
          <a:p>
            <a:pPr defTabSz="609630"/>
            <a:endParaRPr lang="en-GB" sz="1200">
              <a:solidFill>
                <a:prstClr val="black"/>
              </a:solidFill>
              <a:latin typeface="Calibri"/>
            </a:endParaRPr>
          </a:p>
        </p:txBody>
      </p:sp>
      <p:grpSp>
        <p:nvGrpSpPr>
          <p:cNvPr id="5" name="Group 5"/>
          <p:cNvGrpSpPr/>
          <p:nvPr/>
        </p:nvGrpSpPr>
        <p:grpSpPr>
          <a:xfrm rot="-499937">
            <a:off x="529182" y="2653126"/>
            <a:ext cx="2191810" cy="2133600"/>
            <a:chOff x="0" y="0"/>
            <a:chExt cx="1371357" cy="1334936"/>
          </a:xfrm>
        </p:grpSpPr>
        <p:sp>
          <p:nvSpPr>
            <p:cNvPr id="6" name="Freeform 6"/>
            <p:cNvSpPr/>
            <p:nvPr/>
          </p:nvSpPr>
          <p:spPr>
            <a:xfrm>
              <a:off x="0" y="0"/>
              <a:ext cx="1371357" cy="1334936"/>
            </a:xfrm>
            <a:custGeom>
              <a:avLst/>
              <a:gdLst/>
              <a:ahLst/>
              <a:cxnLst/>
              <a:rect l="l" t="t" r="r" b="b"/>
              <a:pathLst>
                <a:path w="1371357" h="1334936">
                  <a:moveTo>
                    <a:pt x="0" y="0"/>
                  </a:moveTo>
                  <a:lnTo>
                    <a:pt x="1371357" y="0"/>
                  </a:lnTo>
                  <a:lnTo>
                    <a:pt x="1371357" y="1334936"/>
                  </a:lnTo>
                  <a:lnTo>
                    <a:pt x="0" y="1334936"/>
                  </a:lnTo>
                  <a:close/>
                </a:path>
              </a:pathLst>
            </a:custGeom>
            <a:solidFill>
              <a:srgbClr val="1C1C1C"/>
            </a:solidFill>
          </p:spPr>
          <p:txBody>
            <a:bodyPr/>
            <a:lstStyle/>
            <a:p>
              <a:pPr defTabSz="609630"/>
              <a:endParaRPr lang="en-GB" sz="1200">
                <a:solidFill>
                  <a:prstClr val="black"/>
                </a:solidFill>
                <a:latin typeface="Calibri"/>
              </a:endParaRPr>
            </a:p>
          </p:txBody>
        </p:sp>
        <p:sp>
          <p:nvSpPr>
            <p:cNvPr id="7" name="TextBox 7"/>
            <p:cNvSpPr txBox="1"/>
            <p:nvPr/>
          </p:nvSpPr>
          <p:spPr>
            <a:xfrm>
              <a:off x="0" y="-47625"/>
              <a:ext cx="1371357" cy="1382561"/>
            </a:xfrm>
            <a:prstGeom prst="rect">
              <a:avLst/>
            </a:prstGeom>
          </p:spPr>
          <p:txBody>
            <a:bodyPr lIns="23066" tIns="23066" rIns="23066" bIns="23066" rtlCol="0" anchor="ctr"/>
            <a:lstStyle/>
            <a:p>
              <a:pPr algn="ctr" defTabSz="609630">
                <a:lnSpc>
                  <a:spcPts val="1867"/>
                </a:lnSpc>
              </a:pPr>
              <a:endParaRPr sz="1200">
                <a:solidFill>
                  <a:prstClr val="black"/>
                </a:solidFill>
                <a:latin typeface="Calibri"/>
              </a:endParaRPr>
            </a:p>
          </p:txBody>
        </p:sp>
      </p:grpSp>
      <p:sp>
        <p:nvSpPr>
          <p:cNvPr id="8" name="Freeform 8"/>
          <p:cNvSpPr/>
          <p:nvPr/>
        </p:nvSpPr>
        <p:spPr>
          <a:xfrm rot="-499937">
            <a:off x="1228411" y="2562685"/>
            <a:ext cx="420232" cy="420232"/>
          </a:xfrm>
          <a:custGeom>
            <a:avLst/>
            <a:gdLst/>
            <a:ahLst/>
            <a:cxnLst/>
            <a:rect l="l" t="t" r="r" b="b"/>
            <a:pathLst>
              <a:path w="630348" h="630348">
                <a:moveTo>
                  <a:pt x="0" y="0"/>
                </a:moveTo>
                <a:lnTo>
                  <a:pt x="630348" y="0"/>
                </a:lnTo>
                <a:lnTo>
                  <a:pt x="630348" y="630348"/>
                </a:lnTo>
                <a:lnTo>
                  <a:pt x="0" y="630348"/>
                </a:lnTo>
                <a:lnTo>
                  <a:pt x="0" y="0"/>
                </a:lnTo>
                <a:close/>
              </a:path>
            </a:pathLst>
          </a:custGeom>
          <a:blipFill>
            <a:blip r:embed="rId4">
              <a:alphaModFix amt="23000"/>
            </a:blip>
            <a:stretch>
              <a:fillRect/>
            </a:stretch>
          </a:blipFill>
        </p:spPr>
        <p:txBody>
          <a:bodyPr/>
          <a:lstStyle/>
          <a:p>
            <a:pPr defTabSz="609630"/>
            <a:endParaRPr lang="en-GB" sz="1200">
              <a:solidFill>
                <a:prstClr val="black"/>
              </a:solidFill>
              <a:latin typeface="Calibri"/>
            </a:endParaRPr>
          </a:p>
        </p:txBody>
      </p:sp>
      <p:sp>
        <p:nvSpPr>
          <p:cNvPr id="9" name="Freeform 9"/>
          <p:cNvSpPr/>
          <p:nvPr/>
        </p:nvSpPr>
        <p:spPr>
          <a:xfrm rot="-499937">
            <a:off x="1299396" y="2538396"/>
            <a:ext cx="254125" cy="310381"/>
          </a:xfrm>
          <a:custGeom>
            <a:avLst/>
            <a:gdLst/>
            <a:ahLst/>
            <a:cxnLst/>
            <a:rect l="l" t="t" r="r" b="b"/>
            <a:pathLst>
              <a:path w="381187" h="465572">
                <a:moveTo>
                  <a:pt x="0" y="0"/>
                </a:moveTo>
                <a:lnTo>
                  <a:pt x="381187" y="0"/>
                </a:lnTo>
                <a:lnTo>
                  <a:pt x="381187" y="465572"/>
                </a:lnTo>
                <a:lnTo>
                  <a:pt x="0" y="465572"/>
                </a:lnTo>
                <a:lnTo>
                  <a:pt x="0" y="0"/>
                </a:lnTo>
                <a:close/>
              </a:path>
            </a:pathLst>
          </a:custGeom>
          <a:blipFill>
            <a:blip r:embed="rId5"/>
            <a:stretch>
              <a:fillRect/>
            </a:stretch>
          </a:blipFill>
        </p:spPr>
        <p:txBody>
          <a:bodyPr/>
          <a:lstStyle/>
          <a:p>
            <a:pPr defTabSz="609630"/>
            <a:endParaRPr lang="en-GB" sz="1200">
              <a:solidFill>
                <a:prstClr val="black"/>
              </a:solidFill>
              <a:latin typeface="Calibri"/>
            </a:endParaRPr>
          </a:p>
        </p:txBody>
      </p:sp>
      <p:grpSp>
        <p:nvGrpSpPr>
          <p:cNvPr id="10" name="Group 10"/>
          <p:cNvGrpSpPr/>
          <p:nvPr/>
        </p:nvGrpSpPr>
        <p:grpSpPr>
          <a:xfrm rot="-499937">
            <a:off x="669049" y="3138417"/>
            <a:ext cx="1982468" cy="1475733"/>
            <a:chOff x="0" y="0"/>
            <a:chExt cx="1240377" cy="923326"/>
          </a:xfrm>
        </p:grpSpPr>
        <p:sp>
          <p:nvSpPr>
            <p:cNvPr id="11" name="Freeform 11"/>
            <p:cNvSpPr/>
            <p:nvPr/>
          </p:nvSpPr>
          <p:spPr>
            <a:xfrm>
              <a:off x="0" y="0"/>
              <a:ext cx="1240377" cy="923326"/>
            </a:xfrm>
            <a:custGeom>
              <a:avLst/>
              <a:gdLst/>
              <a:ahLst/>
              <a:cxnLst/>
              <a:rect l="l" t="t" r="r" b="b"/>
              <a:pathLst>
                <a:path w="1240377" h="923326">
                  <a:moveTo>
                    <a:pt x="36448" y="0"/>
                  </a:moveTo>
                  <a:lnTo>
                    <a:pt x="1203928" y="0"/>
                  </a:lnTo>
                  <a:cubicBezTo>
                    <a:pt x="1224058" y="0"/>
                    <a:pt x="1240377" y="16319"/>
                    <a:pt x="1240377" y="36448"/>
                  </a:cubicBezTo>
                  <a:lnTo>
                    <a:pt x="1240377" y="886878"/>
                  </a:lnTo>
                  <a:cubicBezTo>
                    <a:pt x="1240377" y="907008"/>
                    <a:pt x="1224058" y="923326"/>
                    <a:pt x="1203928" y="923326"/>
                  </a:cubicBezTo>
                  <a:lnTo>
                    <a:pt x="36448" y="923326"/>
                  </a:lnTo>
                  <a:cubicBezTo>
                    <a:pt x="16319" y="923326"/>
                    <a:pt x="0" y="907008"/>
                    <a:pt x="0" y="886878"/>
                  </a:cubicBezTo>
                  <a:lnTo>
                    <a:pt x="0" y="36448"/>
                  </a:lnTo>
                  <a:cubicBezTo>
                    <a:pt x="0" y="16319"/>
                    <a:pt x="16319" y="0"/>
                    <a:pt x="36448" y="0"/>
                  </a:cubicBezTo>
                  <a:close/>
                </a:path>
              </a:pathLst>
            </a:custGeom>
            <a:solidFill>
              <a:srgbClr val="FFFFFF"/>
            </a:solidFill>
          </p:spPr>
          <p:txBody>
            <a:bodyPr/>
            <a:lstStyle/>
            <a:p>
              <a:pPr defTabSz="609630"/>
              <a:endParaRPr lang="en-GB" sz="1200">
                <a:solidFill>
                  <a:prstClr val="black"/>
                </a:solidFill>
                <a:latin typeface="Calibri"/>
              </a:endParaRPr>
            </a:p>
          </p:txBody>
        </p:sp>
        <p:sp>
          <p:nvSpPr>
            <p:cNvPr id="12" name="TextBox 12"/>
            <p:cNvSpPr txBox="1"/>
            <p:nvPr/>
          </p:nvSpPr>
          <p:spPr>
            <a:xfrm>
              <a:off x="0" y="-47625"/>
              <a:ext cx="1240377" cy="970951"/>
            </a:xfrm>
            <a:prstGeom prst="rect">
              <a:avLst/>
            </a:prstGeom>
          </p:spPr>
          <p:txBody>
            <a:bodyPr lIns="23066" tIns="23066" rIns="23066" bIns="23066" rtlCol="0" anchor="ctr"/>
            <a:lstStyle/>
            <a:p>
              <a:pPr algn="ctr" defTabSz="609630">
                <a:lnSpc>
                  <a:spcPts val="1867"/>
                </a:lnSpc>
              </a:pPr>
              <a:endParaRPr sz="1200">
                <a:solidFill>
                  <a:prstClr val="black"/>
                </a:solidFill>
                <a:latin typeface="Calibri"/>
              </a:endParaRPr>
            </a:p>
          </p:txBody>
        </p:sp>
      </p:grpSp>
      <p:sp>
        <p:nvSpPr>
          <p:cNvPr id="13" name="Freeform 13"/>
          <p:cNvSpPr/>
          <p:nvPr/>
        </p:nvSpPr>
        <p:spPr>
          <a:xfrm rot="310788">
            <a:off x="3427738" y="3503943"/>
            <a:ext cx="2511837" cy="2511837"/>
          </a:xfrm>
          <a:custGeom>
            <a:avLst/>
            <a:gdLst/>
            <a:ahLst/>
            <a:cxnLst/>
            <a:rect l="l" t="t" r="r" b="b"/>
            <a:pathLst>
              <a:path w="3767756" h="3767756">
                <a:moveTo>
                  <a:pt x="0" y="0"/>
                </a:moveTo>
                <a:lnTo>
                  <a:pt x="3767756" y="0"/>
                </a:lnTo>
                <a:lnTo>
                  <a:pt x="3767756" y="3767755"/>
                </a:lnTo>
                <a:lnTo>
                  <a:pt x="0" y="3767755"/>
                </a:lnTo>
                <a:lnTo>
                  <a:pt x="0" y="0"/>
                </a:lnTo>
                <a:close/>
              </a:path>
            </a:pathLst>
          </a:custGeom>
          <a:blipFill>
            <a:blip r:embed="rId3">
              <a:alphaModFix amt="13000"/>
            </a:blip>
            <a:stretch>
              <a:fillRect/>
            </a:stretch>
          </a:blipFill>
        </p:spPr>
        <p:txBody>
          <a:bodyPr/>
          <a:lstStyle/>
          <a:p>
            <a:pPr defTabSz="609630"/>
            <a:endParaRPr lang="en-GB" sz="1200">
              <a:solidFill>
                <a:prstClr val="black"/>
              </a:solidFill>
              <a:latin typeface="Calibri"/>
            </a:endParaRPr>
          </a:p>
        </p:txBody>
      </p:sp>
      <p:grpSp>
        <p:nvGrpSpPr>
          <p:cNvPr id="14" name="Group 14"/>
          <p:cNvGrpSpPr/>
          <p:nvPr/>
        </p:nvGrpSpPr>
        <p:grpSpPr>
          <a:xfrm rot="310788">
            <a:off x="3564525" y="3568071"/>
            <a:ext cx="2191810" cy="2133600"/>
            <a:chOff x="0" y="0"/>
            <a:chExt cx="1371357" cy="1334936"/>
          </a:xfrm>
        </p:grpSpPr>
        <p:sp>
          <p:nvSpPr>
            <p:cNvPr id="15" name="Freeform 15"/>
            <p:cNvSpPr/>
            <p:nvPr/>
          </p:nvSpPr>
          <p:spPr>
            <a:xfrm>
              <a:off x="0" y="0"/>
              <a:ext cx="1371357" cy="1334936"/>
            </a:xfrm>
            <a:custGeom>
              <a:avLst/>
              <a:gdLst/>
              <a:ahLst/>
              <a:cxnLst/>
              <a:rect l="l" t="t" r="r" b="b"/>
              <a:pathLst>
                <a:path w="1371357" h="1334936">
                  <a:moveTo>
                    <a:pt x="0" y="0"/>
                  </a:moveTo>
                  <a:lnTo>
                    <a:pt x="1371357" y="0"/>
                  </a:lnTo>
                  <a:lnTo>
                    <a:pt x="1371357" y="1334936"/>
                  </a:lnTo>
                  <a:lnTo>
                    <a:pt x="0" y="1334936"/>
                  </a:lnTo>
                  <a:close/>
                </a:path>
              </a:pathLst>
            </a:custGeom>
            <a:solidFill>
              <a:srgbClr val="47B5AD"/>
            </a:solidFill>
          </p:spPr>
          <p:txBody>
            <a:bodyPr/>
            <a:lstStyle/>
            <a:p>
              <a:pPr defTabSz="609630"/>
              <a:endParaRPr lang="en-GB" sz="1200">
                <a:solidFill>
                  <a:prstClr val="black"/>
                </a:solidFill>
                <a:latin typeface="Calibri"/>
              </a:endParaRPr>
            </a:p>
          </p:txBody>
        </p:sp>
        <p:sp>
          <p:nvSpPr>
            <p:cNvPr id="16" name="TextBox 16"/>
            <p:cNvSpPr txBox="1"/>
            <p:nvPr/>
          </p:nvSpPr>
          <p:spPr>
            <a:xfrm>
              <a:off x="0" y="-47625"/>
              <a:ext cx="1371357" cy="1382561"/>
            </a:xfrm>
            <a:prstGeom prst="rect">
              <a:avLst/>
            </a:prstGeom>
          </p:spPr>
          <p:txBody>
            <a:bodyPr lIns="23066" tIns="23066" rIns="23066" bIns="23066" rtlCol="0" anchor="ctr"/>
            <a:lstStyle/>
            <a:p>
              <a:pPr algn="ctr" defTabSz="609630">
                <a:lnSpc>
                  <a:spcPts val="1867"/>
                </a:lnSpc>
              </a:pPr>
              <a:endParaRPr sz="1200">
                <a:solidFill>
                  <a:prstClr val="black"/>
                </a:solidFill>
                <a:latin typeface="Calibri"/>
              </a:endParaRPr>
            </a:p>
          </p:txBody>
        </p:sp>
      </p:grpSp>
      <p:sp>
        <p:nvSpPr>
          <p:cNvPr id="17" name="Freeform 17"/>
          <p:cNvSpPr/>
          <p:nvPr/>
        </p:nvSpPr>
        <p:spPr>
          <a:xfrm rot="310788">
            <a:off x="4526648" y="3511993"/>
            <a:ext cx="420232" cy="420232"/>
          </a:xfrm>
          <a:custGeom>
            <a:avLst/>
            <a:gdLst/>
            <a:ahLst/>
            <a:cxnLst/>
            <a:rect l="l" t="t" r="r" b="b"/>
            <a:pathLst>
              <a:path w="630348" h="630348">
                <a:moveTo>
                  <a:pt x="0" y="0"/>
                </a:moveTo>
                <a:lnTo>
                  <a:pt x="630348" y="0"/>
                </a:lnTo>
                <a:lnTo>
                  <a:pt x="630348" y="630349"/>
                </a:lnTo>
                <a:lnTo>
                  <a:pt x="0" y="630349"/>
                </a:lnTo>
                <a:lnTo>
                  <a:pt x="0" y="0"/>
                </a:lnTo>
                <a:close/>
              </a:path>
            </a:pathLst>
          </a:custGeom>
          <a:blipFill>
            <a:blip r:embed="rId6">
              <a:alphaModFix amt="23000"/>
            </a:blip>
            <a:stretch>
              <a:fillRect/>
            </a:stretch>
          </a:blipFill>
        </p:spPr>
        <p:txBody>
          <a:bodyPr/>
          <a:lstStyle/>
          <a:p>
            <a:pPr defTabSz="609630"/>
            <a:endParaRPr lang="en-GB" sz="1200">
              <a:solidFill>
                <a:prstClr val="black"/>
              </a:solidFill>
              <a:latin typeface="Calibri"/>
            </a:endParaRPr>
          </a:p>
        </p:txBody>
      </p:sp>
      <p:sp>
        <p:nvSpPr>
          <p:cNvPr id="18" name="Freeform 18"/>
          <p:cNvSpPr/>
          <p:nvPr/>
        </p:nvSpPr>
        <p:spPr>
          <a:xfrm rot="310788">
            <a:off x="4603863" y="3484325"/>
            <a:ext cx="254125" cy="310381"/>
          </a:xfrm>
          <a:custGeom>
            <a:avLst/>
            <a:gdLst/>
            <a:ahLst/>
            <a:cxnLst/>
            <a:rect l="l" t="t" r="r" b="b"/>
            <a:pathLst>
              <a:path w="381187" h="465572">
                <a:moveTo>
                  <a:pt x="0" y="0"/>
                </a:moveTo>
                <a:lnTo>
                  <a:pt x="381187" y="0"/>
                </a:lnTo>
                <a:lnTo>
                  <a:pt x="381187" y="465572"/>
                </a:lnTo>
                <a:lnTo>
                  <a:pt x="0" y="465572"/>
                </a:lnTo>
                <a:lnTo>
                  <a:pt x="0" y="0"/>
                </a:lnTo>
                <a:close/>
              </a:path>
            </a:pathLst>
          </a:custGeom>
          <a:blipFill>
            <a:blip r:embed="rId5"/>
            <a:stretch>
              <a:fillRect/>
            </a:stretch>
          </a:blipFill>
        </p:spPr>
        <p:txBody>
          <a:bodyPr/>
          <a:lstStyle/>
          <a:p>
            <a:pPr defTabSz="609630"/>
            <a:endParaRPr lang="en-GB" sz="1200">
              <a:solidFill>
                <a:prstClr val="black"/>
              </a:solidFill>
              <a:latin typeface="Calibri"/>
            </a:endParaRPr>
          </a:p>
        </p:txBody>
      </p:sp>
      <p:grpSp>
        <p:nvGrpSpPr>
          <p:cNvPr id="19" name="Group 19"/>
          <p:cNvGrpSpPr/>
          <p:nvPr/>
        </p:nvGrpSpPr>
        <p:grpSpPr>
          <a:xfrm rot="310788">
            <a:off x="3669196" y="4021995"/>
            <a:ext cx="1982468" cy="1475733"/>
            <a:chOff x="0" y="0"/>
            <a:chExt cx="1240377" cy="923326"/>
          </a:xfrm>
        </p:grpSpPr>
        <p:sp>
          <p:nvSpPr>
            <p:cNvPr id="20" name="Freeform 20"/>
            <p:cNvSpPr/>
            <p:nvPr/>
          </p:nvSpPr>
          <p:spPr>
            <a:xfrm>
              <a:off x="0" y="0"/>
              <a:ext cx="1240377" cy="923326"/>
            </a:xfrm>
            <a:custGeom>
              <a:avLst/>
              <a:gdLst/>
              <a:ahLst/>
              <a:cxnLst/>
              <a:rect l="l" t="t" r="r" b="b"/>
              <a:pathLst>
                <a:path w="1240377" h="923326">
                  <a:moveTo>
                    <a:pt x="36448" y="0"/>
                  </a:moveTo>
                  <a:lnTo>
                    <a:pt x="1203928" y="0"/>
                  </a:lnTo>
                  <a:cubicBezTo>
                    <a:pt x="1224058" y="0"/>
                    <a:pt x="1240377" y="16319"/>
                    <a:pt x="1240377" y="36448"/>
                  </a:cubicBezTo>
                  <a:lnTo>
                    <a:pt x="1240377" y="886878"/>
                  </a:lnTo>
                  <a:cubicBezTo>
                    <a:pt x="1240377" y="907008"/>
                    <a:pt x="1224058" y="923326"/>
                    <a:pt x="1203928" y="923326"/>
                  </a:cubicBezTo>
                  <a:lnTo>
                    <a:pt x="36448" y="923326"/>
                  </a:lnTo>
                  <a:cubicBezTo>
                    <a:pt x="16319" y="923326"/>
                    <a:pt x="0" y="907008"/>
                    <a:pt x="0" y="886878"/>
                  </a:cubicBezTo>
                  <a:lnTo>
                    <a:pt x="0" y="36448"/>
                  </a:lnTo>
                  <a:cubicBezTo>
                    <a:pt x="0" y="16319"/>
                    <a:pt x="16319" y="0"/>
                    <a:pt x="36448" y="0"/>
                  </a:cubicBezTo>
                  <a:close/>
                </a:path>
              </a:pathLst>
            </a:custGeom>
            <a:solidFill>
              <a:srgbClr val="FFFFFF"/>
            </a:solidFill>
          </p:spPr>
          <p:txBody>
            <a:bodyPr/>
            <a:lstStyle/>
            <a:p>
              <a:pPr defTabSz="609630"/>
              <a:endParaRPr lang="en-GB" sz="1200">
                <a:solidFill>
                  <a:prstClr val="black"/>
                </a:solidFill>
                <a:latin typeface="Calibri"/>
              </a:endParaRPr>
            </a:p>
          </p:txBody>
        </p:sp>
        <p:sp>
          <p:nvSpPr>
            <p:cNvPr id="21" name="TextBox 21"/>
            <p:cNvSpPr txBox="1"/>
            <p:nvPr/>
          </p:nvSpPr>
          <p:spPr>
            <a:xfrm>
              <a:off x="0" y="-47625"/>
              <a:ext cx="1240377" cy="970951"/>
            </a:xfrm>
            <a:prstGeom prst="rect">
              <a:avLst/>
            </a:prstGeom>
          </p:spPr>
          <p:txBody>
            <a:bodyPr lIns="23066" tIns="23066" rIns="23066" bIns="23066" rtlCol="0" anchor="ctr"/>
            <a:lstStyle/>
            <a:p>
              <a:pPr algn="ctr" defTabSz="609630">
                <a:lnSpc>
                  <a:spcPts val="1867"/>
                </a:lnSpc>
              </a:pPr>
              <a:endParaRPr sz="1200">
                <a:solidFill>
                  <a:prstClr val="black"/>
                </a:solidFill>
                <a:latin typeface="Calibri"/>
              </a:endParaRPr>
            </a:p>
          </p:txBody>
        </p:sp>
      </p:grpSp>
      <p:sp>
        <p:nvSpPr>
          <p:cNvPr id="22" name="AutoShape 22"/>
          <p:cNvSpPr/>
          <p:nvPr/>
        </p:nvSpPr>
        <p:spPr>
          <a:xfrm>
            <a:off x="8048237" y="2643969"/>
            <a:ext cx="2024075" cy="2042205"/>
          </a:xfrm>
          <a:prstGeom prst="line">
            <a:avLst/>
          </a:prstGeom>
          <a:ln w="38100" cap="flat">
            <a:solidFill>
              <a:srgbClr val="2BA49C">
                <a:alpha val="19608"/>
              </a:srgbClr>
            </a:solidFill>
            <a:prstDash val="sysDash"/>
            <a:headEnd type="none" w="sm" len="sm"/>
            <a:tailEnd type="none" w="sm" len="sm"/>
          </a:ln>
        </p:spPr>
        <p:txBody>
          <a:bodyPr/>
          <a:lstStyle/>
          <a:p>
            <a:pPr defTabSz="609630"/>
            <a:endParaRPr lang="en-GB" sz="1200">
              <a:solidFill>
                <a:prstClr val="black"/>
              </a:solidFill>
              <a:latin typeface="Calibri"/>
            </a:endParaRPr>
          </a:p>
        </p:txBody>
      </p:sp>
      <p:sp>
        <p:nvSpPr>
          <p:cNvPr id="23" name="Freeform 23"/>
          <p:cNvSpPr/>
          <p:nvPr/>
        </p:nvSpPr>
        <p:spPr>
          <a:xfrm rot="-245576">
            <a:off x="6392074" y="1974295"/>
            <a:ext cx="2511837" cy="2511837"/>
          </a:xfrm>
          <a:custGeom>
            <a:avLst/>
            <a:gdLst/>
            <a:ahLst/>
            <a:cxnLst/>
            <a:rect l="l" t="t" r="r" b="b"/>
            <a:pathLst>
              <a:path w="3767756" h="3767756">
                <a:moveTo>
                  <a:pt x="0" y="0"/>
                </a:moveTo>
                <a:lnTo>
                  <a:pt x="3767755" y="0"/>
                </a:lnTo>
                <a:lnTo>
                  <a:pt x="3767755" y="3767755"/>
                </a:lnTo>
                <a:lnTo>
                  <a:pt x="0" y="3767755"/>
                </a:lnTo>
                <a:lnTo>
                  <a:pt x="0" y="0"/>
                </a:lnTo>
                <a:close/>
              </a:path>
            </a:pathLst>
          </a:custGeom>
          <a:blipFill>
            <a:blip r:embed="rId3">
              <a:alphaModFix amt="13000"/>
            </a:blip>
            <a:stretch>
              <a:fillRect/>
            </a:stretch>
          </a:blipFill>
        </p:spPr>
        <p:txBody>
          <a:bodyPr/>
          <a:lstStyle/>
          <a:p>
            <a:pPr defTabSz="609630"/>
            <a:endParaRPr lang="en-GB" sz="1200">
              <a:solidFill>
                <a:prstClr val="black"/>
              </a:solidFill>
              <a:latin typeface="Calibri"/>
            </a:endParaRPr>
          </a:p>
        </p:txBody>
      </p:sp>
      <p:grpSp>
        <p:nvGrpSpPr>
          <p:cNvPr id="24" name="Group 24"/>
          <p:cNvGrpSpPr/>
          <p:nvPr/>
        </p:nvGrpSpPr>
        <p:grpSpPr>
          <a:xfrm rot="-245576">
            <a:off x="6509024" y="2043798"/>
            <a:ext cx="2191810" cy="2133600"/>
            <a:chOff x="0" y="0"/>
            <a:chExt cx="1371357" cy="1334936"/>
          </a:xfrm>
        </p:grpSpPr>
        <p:sp>
          <p:nvSpPr>
            <p:cNvPr id="25" name="Freeform 25"/>
            <p:cNvSpPr/>
            <p:nvPr/>
          </p:nvSpPr>
          <p:spPr>
            <a:xfrm>
              <a:off x="0" y="0"/>
              <a:ext cx="1371357" cy="1334936"/>
            </a:xfrm>
            <a:custGeom>
              <a:avLst/>
              <a:gdLst/>
              <a:ahLst/>
              <a:cxnLst/>
              <a:rect l="l" t="t" r="r" b="b"/>
              <a:pathLst>
                <a:path w="1371357" h="1334936">
                  <a:moveTo>
                    <a:pt x="0" y="0"/>
                  </a:moveTo>
                  <a:lnTo>
                    <a:pt x="1371357" y="0"/>
                  </a:lnTo>
                  <a:lnTo>
                    <a:pt x="1371357" y="1334936"/>
                  </a:lnTo>
                  <a:lnTo>
                    <a:pt x="0" y="1334936"/>
                  </a:lnTo>
                  <a:close/>
                </a:path>
              </a:pathLst>
            </a:custGeom>
            <a:solidFill>
              <a:srgbClr val="FF66C4"/>
            </a:solidFill>
          </p:spPr>
          <p:txBody>
            <a:bodyPr/>
            <a:lstStyle/>
            <a:p>
              <a:pPr defTabSz="609630"/>
              <a:endParaRPr lang="en-GB" sz="1200">
                <a:solidFill>
                  <a:prstClr val="black"/>
                </a:solidFill>
                <a:latin typeface="Calibri"/>
              </a:endParaRPr>
            </a:p>
          </p:txBody>
        </p:sp>
        <p:sp>
          <p:nvSpPr>
            <p:cNvPr id="26" name="TextBox 26"/>
            <p:cNvSpPr txBox="1"/>
            <p:nvPr/>
          </p:nvSpPr>
          <p:spPr>
            <a:xfrm>
              <a:off x="0" y="-47625"/>
              <a:ext cx="1371357" cy="1382561"/>
            </a:xfrm>
            <a:prstGeom prst="rect">
              <a:avLst/>
            </a:prstGeom>
          </p:spPr>
          <p:txBody>
            <a:bodyPr lIns="23066" tIns="23066" rIns="23066" bIns="23066" rtlCol="0" anchor="ctr"/>
            <a:lstStyle/>
            <a:p>
              <a:pPr algn="ctr" defTabSz="609630">
                <a:lnSpc>
                  <a:spcPts val="1867"/>
                </a:lnSpc>
              </a:pPr>
              <a:endParaRPr sz="1200">
                <a:solidFill>
                  <a:prstClr val="black"/>
                </a:solidFill>
                <a:latin typeface="Calibri"/>
              </a:endParaRPr>
            </a:p>
          </p:txBody>
        </p:sp>
      </p:grpSp>
      <p:sp>
        <p:nvSpPr>
          <p:cNvPr id="27" name="Freeform 27"/>
          <p:cNvSpPr/>
          <p:nvPr/>
        </p:nvSpPr>
        <p:spPr>
          <a:xfrm rot="-245576">
            <a:off x="7317329" y="1922047"/>
            <a:ext cx="420232" cy="420232"/>
          </a:xfrm>
          <a:custGeom>
            <a:avLst/>
            <a:gdLst/>
            <a:ahLst/>
            <a:cxnLst/>
            <a:rect l="l" t="t" r="r" b="b"/>
            <a:pathLst>
              <a:path w="630348" h="630348">
                <a:moveTo>
                  <a:pt x="0" y="0"/>
                </a:moveTo>
                <a:lnTo>
                  <a:pt x="630348" y="0"/>
                </a:lnTo>
                <a:lnTo>
                  <a:pt x="630348" y="630348"/>
                </a:lnTo>
                <a:lnTo>
                  <a:pt x="0" y="630348"/>
                </a:lnTo>
                <a:lnTo>
                  <a:pt x="0" y="0"/>
                </a:lnTo>
                <a:close/>
              </a:path>
            </a:pathLst>
          </a:custGeom>
          <a:blipFill>
            <a:blip r:embed="rId6">
              <a:alphaModFix amt="23000"/>
            </a:blip>
            <a:stretch>
              <a:fillRect/>
            </a:stretch>
          </a:blipFill>
        </p:spPr>
        <p:txBody>
          <a:bodyPr/>
          <a:lstStyle/>
          <a:p>
            <a:pPr defTabSz="609630"/>
            <a:endParaRPr lang="en-GB" sz="1200">
              <a:solidFill>
                <a:prstClr val="black"/>
              </a:solidFill>
              <a:latin typeface="Calibri"/>
            </a:endParaRPr>
          </a:p>
        </p:txBody>
      </p:sp>
      <p:sp>
        <p:nvSpPr>
          <p:cNvPr id="28" name="Freeform 28"/>
          <p:cNvSpPr/>
          <p:nvPr/>
        </p:nvSpPr>
        <p:spPr>
          <a:xfrm rot="-245576">
            <a:off x="7400384" y="1976973"/>
            <a:ext cx="254125" cy="310381"/>
          </a:xfrm>
          <a:custGeom>
            <a:avLst/>
            <a:gdLst/>
            <a:ahLst/>
            <a:cxnLst/>
            <a:rect l="l" t="t" r="r" b="b"/>
            <a:pathLst>
              <a:path w="381187" h="465572">
                <a:moveTo>
                  <a:pt x="0" y="0"/>
                </a:moveTo>
                <a:lnTo>
                  <a:pt x="381187" y="0"/>
                </a:lnTo>
                <a:lnTo>
                  <a:pt x="381187" y="465572"/>
                </a:lnTo>
                <a:lnTo>
                  <a:pt x="0" y="465572"/>
                </a:lnTo>
                <a:lnTo>
                  <a:pt x="0" y="0"/>
                </a:lnTo>
                <a:close/>
              </a:path>
            </a:pathLst>
          </a:custGeom>
          <a:blipFill>
            <a:blip r:embed="rId5"/>
            <a:stretch>
              <a:fillRect/>
            </a:stretch>
          </a:blipFill>
        </p:spPr>
        <p:txBody>
          <a:bodyPr/>
          <a:lstStyle/>
          <a:p>
            <a:pPr defTabSz="609630"/>
            <a:endParaRPr lang="en-GB" sz="1200">
              <a:solidFill>
                <a:prstClr val="black"/>
              </a:solidFill>
              <a:latin typeface="Calibri"/>
            </a:endParaRPr>
          </a:p>
        </p:txBody>
      </p:sp>
      <p:grpSp>
        <p:nvGrpSpPr>
          <p:cNvPr id="29" name="Group 29"/>
          <p:cNvGrpSpPr/>
          <p:nvPr/>
        </p:nvGrpSpPr>
        <p:grpSpPr>
          <a:xfrm rot="-245576">
            <a:off x="6618547" y="2245826"/>
            <a:ext cx="1982468" cy="1828159"/>
            <a:chOff x="0" y="0"/>
            <a:chExt cx="1240377" cy="1143830"/>
          </a:xfrm>
        </p:grpSpPr>
        <p:sp>
          <p:nvSpPr>
            <p:cNvPr id="30" name="Freeform 30"/>
            <p:cNvSpPr/>
            <p:nvPr/>
          </p:nvSpPr>
          <p:spPr>
            <a:xfrm>
              <a:off x="0" y="0"/>
              <a:ext cx="1240377" cy="1143830"/>
            </a:xfrm>
            <a:custGeom>
              <a:avLst/>
              <a:gdLst/>
              <a:ahLst/>
              <a:cxnLst/>
              <a:rect l="l" t="t" r="r" b="b"/>
              <a:pathLst>
                <a:path w="1240377" h="1143830">
                  <a:moveTo>
                    <a:pt x="36448" y="0"/>
                  </a:moveTo>
                  <a:lnTo>
                    <a:pt x="1203928" y="0"/>
                  </a:lnTo>
                  <a:cubicBezTo>
                    <a:pt x="1224058" y="0"/>
                    <a:pt x="1240377" y="16319"/>
                    <a:pt x="1240377" y="36448"/>
                  </a:cubicBezTo>
                  <a:lnTo>
                    <a:pt x="1240377" y="1107382"/>
                  </a:lnTo>
                  <a:cubicBezTo>
                    <a:pt x="1240377" y="1127512"/>
                    <a:pt x="1224058" y="1143830"/>
                    <a:pt x="1203928" y="1143830"/>
                  </a:cubicBezTo>
                  <a:lnTo>
                    <a:pt x="36448" y="1143830"/>
                  </a:lnTo>
                  <a:cubicBezTo>
                    <a:pt x="16319" y="1143830"/>
                    <a:pt x="0" y="1127512"/>
                    <a:pt x="0" y="1107382"/>
                  </a:cubicBezTo>
                  <a:lnTo>
                    <a:pt x="0" y="36448"/>
                  </a:lnTo>
                  <a:cubicBezTo>
                    <a:pt x="0" y="16319"/>
                    <a:pt x="16319" y="0"/>
                    <a:pt x="36448" y="0"/>
                  </a:cubicBezTo>
                  <a:close/>
                </a:path>
              </a:pathLst>
            </a:custGeom>
            <a:solidFill>
              <a:srgbClr val="FFFFFF"/>
            </a:solidFill>
          </p:spPr>
          <p:txBody>
            <a:bodyPr/>
            <a:lstStyle/>
            <a:p>
              <a:pPr defTabSz="609630"/>
              <a:endParaRPr lang="en-GB" sz="1200">
                <a:solidFill>
                  <a:prstClr val="black"/>
                </a:solidFill>
                <a:latin typeface="Calibri"/>
              </a:endParaRPr>
            </a:p>
          </p:txBody>
        </p:sp>
        <p:sp>
          <p:nvSpPr>
            <p:cNvPr id="31" name="TextBox 31"/>
            <p:cNvSpPr txBox="1"/>
            <p:nvPr/>
          </p:nvSpPr>
          <p:spPr>
            <a:xfrm>
              <a:off x="0" y="-47625"/>
              <a:ext cx="1240377" cy="1191455"/>
            </a:xfrm>
            <a:prstGeom prst="rect">
              <a:avLst/>
            </a:prstGeom>
          </p:spPr>
          <p:txBody>
            <a:bodyPr lIns="23066" tIns="23066" rIns="23066" bIns="23066" rtlCol="0" anchor="ctr"/>
            <a:lstStyle/>
            <a:p>
              <a:pPr algn="ctr" defTabSz="609630">
                <a:lnSpc>
                  <a:spcPts val="1867"/>
                </a:lnSpc>
              </a:pPr>
              <a:endParaRPr sz="1200">
                <a:solidFill>
                  <a:prstClr val="black"/>
                </a:solidFill>
                <a:latin typeface="Calibri"/>
              </a:endParaRPr>
            </a:p>
          </p:txBody>
        </p:sp>
      </p:grpSp>
      <p:sp>
        <p:nvSpPr>
          <p:cNvPr id="32" name="Freeform 32"/>
          <p:cNvSpPr/>
          <p:nvPr/>
        </p:nvSpPr>
        <p:spPr>
          <a:xfrm rot="355846">
            <a:off x="9107111" y="4283293"/>
            <a:ext cx="2511837" cy="2511837"/>
          </a:xfrm>
          <a:custGeom>
            <a:avLst/>
            <a:gdLst/>
            <a:ahLst/>
            <a:cxnLst/>
            <a:rect l="l" t="t" r="r" b="b"/>
            <a:pathLst>
              <a:path w="3767756" h="3767756">
                <a:moveTo>
                  <a:pt x="0" y="0"/>
                </a:moveTo>
                <a:lnTo>
                  <a:pt x="3767756" y="0"/>
                </a:lnTo>
                <a:lnTo>
                  <a:pt x="3767756" y="3767756"/>
                </a:lnTo>
                <a:lnTo>
                  <a:pt x="0" y="3767756"/>
                </a:lnTo>
                <a:lnTo>
                  <a:pt x="0" y="0"/>
                </a:lnTo>
                <a:close/>
              </a:path>
            </a:pathLst>
          </a:custGeom>
          <a:blipFill>
            <a:blip r:embed="rId3">
              <a:alphaModFix amt="13000"/>
            </a:blip>
            <a:stretch>
              <a:fillRect/>
            </a:stretch>
          </a:blipFill>
        </p:spPr>
        <p:txBody>
          <a:bodyPr/>
          <a:lstStyle/>
          <a:p>
            <a:pPr defTabSz="609630"/>
            <a:endParaRPr lang="en-GB" sz="1200">
              <a:solidFill>
                <a:prstClr val="black"/>
              </a:solidFill>
              <a:latin typeface="Calibri"/>
            </a:endParaRPr>
          </a:p>
        </p:txBody>
      </p:sp>
      <p:grpSp>
        <p:nvGrpSpPr>
          <p:cNvPr id="33" name="Group 33"/>
          <p:cNvGrpSpPr/>
          <p:nvPr/>
        </p:nvGrpSpPr>
        <p:grpSpPr>
          <a:xfrm rot="355846">
            <a:off x="9245538" y="4347127"/>
            <a:ext cx="2191810" cy="2133600"/>
            <a:chOff x="0" y="0"/>
            <a:chExt cx="1371357" cy="1334936"/>
          </a:xfrm>
        </p:grpSpPr>
        <p:sp>
          <p:nvSpPr>
            <p:cNvPr id="34" name="Freeform 34"/>
            <p:cNvSpPr/>
            <p:nvPr/>
          </p:nvSpPr>
          <p:spPr>
            <a:xfrm>
              <a:off x="0" y="0"/>
              <a:ext cx="1371357" cy="1334936"/>
            </a:xfrm>
            <a:custGeom>
              <a:avLst/>
              <a:gdLst/>
              <a:ahLst/>
              <a:cxnLst/>
              <a:rect l="l" t="t" r="r" b="b"/>
              <a:pathLst>
                <a:path w="1371357" h="1334936">
                  <a:moveTo>
                    <a:pt x="65934" y="0"/>
                  </a:moveTo>
                  <a:lnTo>
                    <a:pt x="1305422" y="0"/>
                  </a:lnTo>
                  <a:cubicBezTo>
                    <a:pt x="1322909" y="0"/>
                    <a:pt x="1339680" y="6947"/>
                    <a:pt x="1352045" y="19312"/>
                  </a:cubicBezTo>
                  <a:cubicBezTo>
                    <a:pt x="1364410" y="31677"/>
                    <a:pt x="1371357" y="48448"/>
                    <a:pt x="1371357" y="65934"/>
                  </a:cubicBezTo>
                  <a:lnTo>
                    <a:pt x="1371357" y="1269002"/>
                  </a:lnTo>
                  <a:cubicBezTo>
                    <a:pt x="1371357" y="1286489"/>
                    <a:pt x="1364410" y="1303259"/>
                    <a:pt x="1352045" y="1315624"/>
                  </a:cubicBezTo>
                  <a:cubicBezTo>
                    <a:pt x="1339680" y="1327989"/>
                    <a:pt x="1322909" y="1334936"/>
                    <a:pt x="1305422" y="1334936"/>
                  </a:cubicBezTo>
                  <a:lnTo>
                    <a:pt x="65934" y="1334936"/>
                  </a:lnTo>
                  <a:cubicBezTo>
                    <a:pt x="29520" y="1334936"/>
                    <a:pt x="0" y="1305416"/>
                    <a:pt x="0" y="1269002"/>
                  </a:cubicBezTo>
                  <a:lnTo>
                    <a:pt x="0" y="65934"/>
                  </a:lnTo>
                  <a:cubicBezTo>
                    <a:pt x="0" y="48448"/>
                    <a:pt x="6947" y="31677"/>
                    <a:pt x="19312" y="19312"/>
                  </a:cubicBezTo>
                  <a:cubicBezTo>
                    <a:pt x="31677" y="6947"/>
                    <a:pt x="48448" y="0"/>
                    <a:pt x="65934" y="0"/>
                  </a:cubicBezTo>
                  <a:close/>
                </a:path>
              </a:pathLst>
            </a:custGeom>
            <a:solidFill>
              <a:srgbClr val="000000"/>
            </a:solidFill>
          </p:spPr>
          <p:txBody>
            <a:bodyPr/>
            <a:lstStyle/>
            <a:p>
              <a:pPr defTabSz="609630"/>
              <a:endParaRPr lang="en-GB" sz="1200">
                <a:solidFill>
                  <a:prstClr val="black"/>
                </a:solidFill>
                <a:latin typeface="Calibri"/>
              </a:endParaRPr>
            </a:p>
          </p:txBody>
        </p:sp>
        <p:sp>
          <p:nvSpPr>
            <p:cNvPr id="35" name="TextBox 35"/>
            <p:cNvSpPr txBox="1"/>
            <p:nvPr/>
          </p:nvSpPr>
          <p:spPr>
            <a:xfrm>
              <a:off x="0" y="-47625"/>
              <a:ext cx="1371357" cy="1382561"/>
            </a:xfrm>
            <a:prstGeom prst="rect">
              <a:avLst/>
            </a:prstGeom>
          </p:spPr>
          <p:txBody>
            <a:bodyPr lIns="23066" tIns="23066" rIns="23066" bIns="23066" rtlCol="0" anchor="ctr"/>
            <a:lstStyle/>
            <a:p>
              <a:pPr algn="ctr" defTabSz="609630">
                <a:lnSpc>
                  <a:spcPts val="1867"/>
                </a:lnSpc>
              </a:pPr>
              <a:endParaRPr sz="1200">
                <a:solidFill>
                  <a:prstClr val="black"/>
                </a:solidFill>
                <a:latin typeface="Calibri"/>
              </a:endParaRPr>
            </a:p>
          </p:txBody>
        </p:sp>
      </p:grpSp>
      <p:sp>
        <p:nvSpPr>
          <p:cNvPr id="36" name="Freeform 36"/>
          <p:cNvSpPr/>
          <p:nvPr/>
        </p:nvSpPr>
        <p:spPr>
          <a:xfrm rot="355846">
            <a:off x="10300293" y="4381101"/>
            <a:ext cx="420232" cy="420232"/>
          </a:xfrm>
          <a:custGeom>
            <a:avLst/>
            <a:gdLst/>
            <a:ahLst/>
            <a:cxnLst/>
            <a:rect l="l" t="t" r="r" b="b"/>
            <a:pathLst>
              <a:path w="630348" h="630348">
                <a:moveTo>
                  <a:pt x="0" y="0"/>
                </a:moveTo>
                <a:lnTo>
                  <a:pt x="630348" y="0"/>
                </a:lnTo>
                <a:lnTo>
                  <a:pt x="630348" y="630348"/>
                </a:lnTo>
                <a:lnTo>
                  <a:pt x="0" y="630348"/>
                </a:lnTo>
                <a:lnTo>
                  <a:pt x="0" y="0"/>
                </a:lnTo>
                <a:close/>
              </a:path>
            </a:pathLst>
          </a:custGeom>
          <a:blipFill>
            <a:blip r:embed="rId6">
              <a:alphaModFix amt="23000"/>
            </a:blip>
            <a:stretch>
              <a:fillRect/>
            </a:stretch>
          </a:blipFill>
        </p:spPr>
        <p:txBody>
          <a:bodyPr/>
          <a:lstStyle/>
          <a:p>
            <a:pPr defTabSz="609630"/>
            <a:endParaRPr lang="en-GB" sz="1200">
              <a:solidFill>
                <a:prstClr val="black"/>
              </a:solidFill>
              <a:latin typeface="Calibri"/>
            </a:endParaRPr>
          </a:p>
        </p:txBody>
      </p:sp>
      <p:sp>
        <p:nvSpPr>
          <p:cNvPr id="37" name="Freeform 37"/>
          <p:cNvSpPr/>
          <p:nvPr/>
        </p:nvSpPr>
        <p:spPr>
          <a:xfrm rot="314414">
            <a:off x="9183163" y="4273311"/>
            <a:ext cx="2294893" cy="2244445"/>
          </a:xfrm>
          <a:custGeom>
            <a:avLst/>
            <a:gdLst/>
            <a:ahLst/>
            <a:cxnLst/>
            <a:rect l="l" t="t" r="r" b="b"/>
            <a:pathLst>
              <a:path w="3442339" h="3366668">
                <a:moveTo>
                  <a:pt x="0" y="0"/>
                </a:moveTo>
                <a:lnTo>
                  <a:pt x="3442339" y="0"/>
                </a:lnTo>
                <a:lnTo>
                  <a:pt x="3442339" y="3366668"/>
                </a:lnTo>
                <a:lnTo>
                  <a:pt x="0" y="3366668"/>
                </a:lnTo>
                <a:lnTo>
                  <a:pt x="0" y="0"/>
                </a:lnTo>
                <a:close/>
              </a:path>
            </a:pathLst>
          </a:custGeom>
          <a:blipFill>
            <a:blip r:embed="rId7"/>
            <a:stretch>
              <a:fillRect l="-35371" r="-38498"/>
            </a:stretch>
          </a:blipFill>
          <a:ln w="38100" cap="sq">
            <a:solidFill>
              <a:srgbClr val="2BA49C"/>
            </a:solidFill>
            <a:prstDash val="solid"/>
            <a:miter/>
          </a:ln>
        </p:spPr>
        <p:txBody>
          <a:bodyPr/>
          <a:lstStyle/>
          <a:p>
            <a:pPr defTabSz="609630"/>
            <a:endParaRPr lang="en-GB" sz="1200">
              <a:solidFill>
                <a:prstClr val="black"/>
              </a:solidFill>
              <a:latin typeface="Calibri"/>
            </a:endParaRPr>
          </a:p>
        </p:txBody>
      </p:sp>
      <p:sp>
        <p:nvSpPr>
          <p:cNvPr id="38" name="Freeform 38"/>
          <p:cNvSpPr/>
          <p:nvPr/>
        </p:nvSpPr>
        <p:spPr>
          <a:xfrm rot="355846">
            <a:off x="10345964" y="4097707"/>
            <a:ext cx="254125" cy="310381"/>
          </a:xfrm>
          <a:custGeom>
            <a:avLst/>
            <a:gdLst/>
            <a:ahLst/>
            <a:cxnLst/>
            <a:rect l="l" t="t" r="r" b="b"/>
            <a:pathLst>
              <a:path w="381187" h="465572">
                <a:moveTo>
                  <a:pt x="0" y="0"/>
                </a:moveTo>
                <a:lnTo>
                  <a:pt x="381187" y="0"/>
                </a:lnTo>
                <a:lnTo>
                  <a:pt x="381187" y="465572"/>
                </a:lnTo>
                <a:lnTo>
                  <a:pt x="0" y="465572"/>
                </a:lnTo>
                <a:lnTo>
                  <a:pt x="0" y="0"/>
                </a:lnTo>
                <a:close/>
              </a:path>
            </a:pathLst>
          </a:custGeom>
          <a:blipFill>
            <a:blip r:embed="rId5"/>
            <a:stretch>
              <a:fillRect/>
            </a:stretch>
          </a:blipFill>
        </p:spPr>
        <p:txBody>
          <a:bodyPr/>
          <a:lstStyle/>
          <a:p>
            <a:pPr defTabSz="609630"/>
            <a:endParaRPr lang="en-GB" sz="1200">
              <a:solidFill>
                <a:prstClr val="black"/>
              </a:solidFill>
              <a:latin typeface="Calibri"/>
            </a:endParaRPr>
          </a:p>
        </p:txBody>
      </p:sp>
      <p:sp>
        <p:nvSpPr>
          <p:cNvPr id="39" name="Freeform 39"/>
          <p:cNvSpPr/>
          <p:nvPr/>
        </p:nvSpPr>
        <p:spPr>
          <a:xfrm rot="-562538">
            <a:off x="714898" y="3658224"/>
            <a:ext cx="1923953" cy="440906"/>
          </a:xfrm>
          <a:custGeom>
            <a:avLst/>
            <a:gdLst/>
            <a:ahLst/>
            <a:cxnLst/>
            <a:rect l="l" t="t" r="r" b="b"/>
            <a:pathLst>
              <a:path w="2885930" h="661359">
                <a:moveTo>
                  <a:pt x="0" y="0"/>
                </a:moveTo>
                <a:lnTo>
                  <a:pt x="2885930" y="0"/>
                </a:lnTo>
                <a:lnTo>
                  <a:pt x="2885930" y="661359"/>
                </a:lnTo>
                <a:lnTo>
                  <a:pt x="0" y="661359"/>
                </a:lnTo>
                <a:lnTo>
                  <a:pt x="0" y="0"/>
                </a:lnTo>
                <a:close/>
              </a:path>
            </a:pathLst>
          </a:custGeom>
          <a:blipFill>
            <a:blip r:embed="rId8"/>
            <a:stretch>
              <a:fillRect/>
            </a:stretch>
          </a:blipFill>
        </p:spPr>
        <p:txBody>
          <a:bodyPr/>
          <a:lstStyle/>
          <a:p>
            <a:pPr defTabSz="609630"/>
            <a:endParaRPr lang="en-GB" sz="1200">
              <a:solidFill>
                <a:prstClr val="black"/>
              </a:solidFill>
              <a:latin typeface="Calibri"/>
            </a:endParaRPr>
          </a:p>
        </p:txBody>
      </p:sp>
      <p:sp>
        <p:nvSpPr>
          <p:cNvPr id="40" name="Freeform 40"/>
          <p:cNvSpPr/>
          <p:nvPr/>
        </p:nvSpPr>
        <p:spPr>
          <a:xfrm rot="261932">
            <a:off x="3772312" y="4411598"/>
            <a:ext cx="1776237" cy="549153"/>
          </a:xfrm>
          <a:custGeom>
            <a:avLst/>
            <a:gdLst/>
            <a:ahLst/>
            <a:cxnLst/>
            <a:rect l="l" t="t" r="r" b="b"/>
            <a:pathLst>
              <a:path w="2664355" h="823730">
                <a:moveTo>
                  <a:pt x="0" y="0"/>
                </a:moveTo>
                <a:lnTo>
                  <a:pt x="2664354" y="0"/>
                </a:lnTo>
                <a:lnTo>
                  <a:pt x="2664354" y="823730"/>
                </a:lnTo>
                <a:lnTo>
                  <a:pt x="0" y="823730"/>
                </a:lnTo>
                <a:lnTo>
                  <a:pt x="0" y="0"/>
                </a:lnTo>
                <a:close/>
              </a:path>
            </a:pathLst>
          </a:custGeom>
          <a:blipFill>
            <a:blip r:embed="rId9"/>
            <a:stretch>
              <a:fillRect/>
            </a:stretch>
          </a:blipFill>
        </p:spPr>
        <p:txBody>
          <a:bodyPr/>
          <a:lstStyle/>
          <a:p>
            <a:pPr defTabSz="609630"/>
            <a:endParaRPr lang="en-GB" sz="1200">
              <a:solidFill>
                <a:prstClr val="black"/>
              </a:solidFill>
              <a:latin typeface="Calibri"/>
            </a:endParaRPr>
          </a:p>
        </p:txBody>
      </p:sp>
      <p:grpSp>
        <p:nvGrpSpPr>
          <p:cNvPr id="41" name="Group 41"/>
          <p:cNvGrpSpPr/>
          <p:nvPr/>
        </p:nvGrpSpPr>
        <p:grpSpPr>
          <a:xfrm rot="-262816">
            <a:off x="6621016" y="2284083"/>
            <a:ext cx="2014919" cy="1783984"/>
            <a:chOff x="0" y="0"/>
            <a:chExt cx="4029837" cy="3567958"/>
          </a:xfrm>
        </p:grpSpPr>
        <p:sp>
          <p:nvSpPr>
            <p:cNvPr id="42" name="Freeform 42"/>
            <p:cNvSpPr/>
            <p:nvPr/>
          </p:nvSpPr>
          <p:spPr>
            <a:xfrm>
              <a:off x="193769" y="330548"/>
              <a:ext cx="683993" cy="331722"/>
            </a:xfrm>
            <a:custGeom>
              <a:avLst/>
              <a:gdLst/>
              <a:ahLst/>
              <a:cxnLst/>
              <a:rect l="l" t="t" r="r" b="b"/>
              <a:pathLst>
                <a:path w="683993" h="331722">
                  <a:moveTo>
                    <a:pt x="0" y="0"/>
                  </a:moveTo>
                  <a:lnTo>
                    <a:pt x="683993" y="0"/>
                  </a:lnTo>
                  <a:lnTo>
                    <a:pt x="683993" y="331722"/>
                  </a:lnTo>
                  <a:lnTo>
                    <a:pt x="0" y="331722"/>
                  </a:lnTo>
                  <a:lnTo>
                    <a:pt x="0" y="0"/>
                  </a:lnTo>
                  <a:close/>
                </a:path>
              </a:pathLst>
            </a:custGeom>
            <a:blipFill>
              <a:blip r:embed="rId10"/>
              <a:stretch>
                <a:fillRect/>
              </a:stretch>
            </a:blipFill>
          </p:spPr>
          <p:txBody>
            <a:bodyPr/>
            <a:lstStyle/>
            <a:p>
              <a:pPr defTabSz="609630"/>
              <a:endParaRPr lang="en-GB" sz="1200">
                <a:solidFill>
                  <a:prstClr val="black"/>
                </a:solidFill>
                <a:latin typeface="Calibri"/>
              </a:endParaRPr>
            </a:p>
          </p:txBody>
        </p:sp>
        <p:sp>
          <p:nvSpPr>
            <p:cNvPr id="43" name="Freeform 43"/>
            <p:cNvSpPr/>
            <p:nvPr/>
          </p:nvSpPr>
          <p:spPr>
            <a:xfrm>
              <a:off x="259467" y="725768"/>
              <a:ext cx="890039" cy="219543"/>
            </a:xfrm>
            <a:custGeom>
              <a:avLst/>
              <a:gdLst/>
              <a:ahLst/>
              <a:cxnLst/>
              <a:rect l="l" t="t" r="r" b="b"/>
              <a:pathLst>
                <a:path w="890039" h="219543">
                  <a:moveTo>
                    <a:pt x="0" y="0"/>
                  </a:moveTo>
                  <a:lnTo>
                    <a:pt x="890039" y="0"/>
                  </a:lnTo>
                  <a:lnTo>
                    <a:pt x="890039" y="219543"/>
                  </a:lnTo>
                  <a:lnTo>
                    <a:pt x="0" y="219543"/>
                  </a:lnTo>
                  <a:lnTo>
                    <a:pt x="0" y="0"/>
                  </a:lnTo>
                  <a:close/>
                </a:path>
              </a:pathLst>
            </a:custGeom>
            <a:blipFill>
              <a:blip r:embed="rId11"/>
              <a:stretch>
                <a:fillRect/>
              </a:stretch>
            </a:blipFill>
          </p:spPr>
          <p:txBody>
            <a:bodyPr/>
            <a:lstStyle/>
            <a:p>
              <a:pPr defTabSz="609630"/>
              <a:endParaRPr lang="en-GB" sz="1200">
                <a:solidFill>
                  <a:prstClr val="black"/>
                </a:solidFill>
                <a:latin typeface="Calibri"/>
              </a:endParaRPr>
            </a:p>
          </p:txBody>
        </p:sp>
        <p:sp>
          <p:nvSpPr>
            <p:cNvPr id="44" name="Freeform 44"/>
            <p:cNvSpPr/>
            <p:nvPr/>
          </p:nvSpPr>
          <p:spPr>
            <a:xfrm>
              <a:off x="1022436" y="381607"/>
              <a:ext cx="581665" cy="303548"/>
            </a:xfrm>
            <a:custGeom>
              <a:avLst/>
              <a:gdLst/>
              <a:ahLst/>
              <a:cxnLst/>
              <a:rect l="l" t="t" r="r" b="b"/>
              <a:pathLst>
                <a:path w="581665" h="303548">
                  <a:moveTo>
                    <a:pt x="0" y="0"/>
                  </a:moveTo>
                  <a:lnTo>
                    <a:pt x="581666" y="0"/>
                  </a:lnTo>
                  <a:lnTo>
                    <a:pt x="581666" y="303549"/>
                  </a:lnTo>
                  <a:lnTo>
                    <a:pt x="0" y="303549"/>
                  </a:lnTo>
                  <a:lnTo>
                    <a:pt x="0" y="0"/>
                  </a:lnTo>
                  <a:close/>
                </a:path>
              </a:pathLst>
            </a:custGeom>
            <a:blipFill>
              <a:blip r:embed="rId12"/>
              <a:stretch>
                <a:fillRect t="-49320" b="-42301"/>
              </a:stretch>
            </a:blipFill>
          </p:spPr>
          <p:txBody>
            <a:bodyPr/>
            <a:lstStyle/>
            <a:p>
              <a:pPr defTabSz="609630"/>
              <a:endParaRPr lang="en-GB" sz="1200">
                <a:solidFill>
                  <a:prstClr val="black"/>
                </a:solidFill>
                <a:latin typeface="Calibri"/>
              </a:endParaRPr>
            </a:p>
          </p:txBody>
        </p:sp>
        <p:sp>
          <p:nvSpPr>
            <p:cNvPr id="45" name="Freeform 45"/>
            <p:cNvSpPr/>
            <p:nvPr/>
          </p:nvSpPr>
          <p:spPr>
            <a:xfrm>
              <a:off x="1756825" y="389750"/>
              <a:ext cx="969666" cy="287262"/>
            </a:xfrm>
            <a:custGeom>
              <a:avLst/>
              <a:gdLst/>
              <a:ahLst/>
              <a:cxnLst/>
              <a:rect l="l" t="t" r="r" b="b"/>
              <a:pathLst>
                <a:path w="969666" h="287262">
                  <a:moveTo>
                    <a:pt x="0" y="0"/>
                  </a:moveTo>
                  <a:lnTo>
                    <a:pt x="969666" y="0"/>
                  </a:lnTo>
                  <a:lnTo>
                    <a:pt x="969666" y="287262"/>
                  </a:lnTo>
                  <a:lnTo>
                    <a:pt x="0" y="287262"/>
                  </a:lnTo>
                  <a:lnTo>
                    <a:pt x="0" y="0"/>
                  </a:lnTo>
                  <a:close/>
                </a:path>
              </a:pathLst>
            </a:custGeom>
            <a:blipFill>
              <a:blip r:embed="rId13"/>
              <a:stretch>
                <a:fillRect/>
              </a:stretch>
            </a:blipFill>
          </p:spPr>
          <p:txBody>
            <a:bodyPr/>
            <a:lstStyle/>
            <a:p>
              <a:pPr defTabSz="609630"/>
              <a:endParaRPr lang="en-GB" sz="1200">
                <a:solidFill>
                  <a:prstClr val="black"/>
                </a:solidFill>
                <a:latin typeface="Calibri"/>
              </a:endParaRPr>
            </a:p>
          </p:txBody>
        </p:sp>
        <p:sp>
          <p:nvSpPr>
            <p:cNvPr id="46" name="Freeform 46"/>
            <p:cNvSpPr/>
            <p:nvPr/>
          </p:nvSpPr>
          <p:spPr>
            <a:xfrm>
              <a:off x="1331773" y="769528"/>
              <a:ext cx="544657" cy="259160"/>
            </a:xfrm>
            <a:custGeom>
              <a:avLst/>
              <a:gdLst/>
              <a:ahLst/>
              <a:cxnLst/>
              <a:rect l="l" t="t" r="r" b="b"/>
              <a:pathLst>
                <a:path w="544657" h="259160">
                  <a:moveTo>
                    <a:pt x="0" y="0"/>
                  </a:moveTo>
                  <a:lnTo>
                    <a:pt x="544657" y="0"/>
                  </a:lnTo>
                  <a:lnTo>
                    <a:pt x="544657" y="259160"/>
                  </a:lnTo>
                  <a:lnTo>
                    <a:pt x="0" y="259160"/>
                  </a:lnTo>
                  <a:lnTo>
                    <a:pt x="0" y="0"/>
                  </a:lnTo>
                  <a:close/>
                </a:path>
              </a:pathLst>
            </a:custGeom>
            <a:blipFill>
              <a:blip r:embed="rId14"/>
              <a:stretch>
                <a:fillRect/>
              </a:stretch>
            </a:blipFill>
          </p:spPr>
          <p:txBody>
            <a:bodyPr/>
            <a:lstStyle/>
            <a:p>
              <a:pPr defTabSz="609630"/>
              <a:endParaRPr lang="en-GB" sz="1200">
                <a:solidFill>
                  <a:prstClr val="black"/>
                </a:solidFill>
                <a:latin typeface="Calibri"/>
              </a:endParaRPr>
            </a:p>
          </p:txBody>
        </p:sp>
        <p:sp>
          <p:nvSpPr>
            <p:cNvPr id="47" name="Freeform 47"/>
            <p:cNvSpPr/>
            <p:nvPr/>
          </p:nvSpPr>
          <p:spPr>
            <a:xfrm>
              <a:off x="208163" y="1170062"/>
              <a:ext cx="799879" cy="203573"/>
            </a:xfrm>
            <a:custGeom>
              <a:avLst/>
              <a:gdLst/>
              <a:ahLst/>
              <a:cxnLst/>
              <a:rect l="l" t="t" r="r" b="b"/>
              <a:pathLst>
                <a:path w="799879" h="203573">
                  <a:moveTo>
                    <a:pt x="0" y="0"/>
                  </a:moveTo>
                  <a:lnTo>
                    <a:pt x="799879" y="0"/>
                  </a:lnTo>
                  <a:lnTo>
                    <a:pt x="799879" y="203573"/>
                  </a:lnTo>
                  <a:lnTo>
                    <a:pt x="0" y="203573"/>
                  </a:lnTo>
                  <a:lnTo>
                    <a:pt x="0" y="0"/>
                  </a:lnTo>
                  <a:close/>
                </a:path>
              </a:pathLst>
            </a:custGeom>
            <a:blipFill>
              <a:blip r:embed="rId15"/>
              <a:stretch>
                <a:fillRect/>
              </a:stretch>
            </a:blipFill>
          </p:spPr>
          <p:txBody>
            <a:bodyPr/>
            <a:lstStyle/>
            <a:p>
              <a:pPr defTabSz="609630"/>
              <a:endParaRPr lang="en-GB" sz="1200">
                <a:solidFill>
                  <a:prstClr val="black"/>
                </a:solidFill>
                <a:latin typeface="Calibri"/>
              </a:endParaRPr>
            </a:p>
          </p:txBody>
        </p:sp>
        <p:sp>
          <p:nvSpPr>
            <p:cNvPr id="48" name="Freeform 48"/>
            <p:cNvSpPr/>
            <p:nvPr/>
          </p:nvSpPr>
          <p:spPr>
            <a:xfrm>
              <a:off x="2005422" y="817693"/>
              <a:ext cx="744369" cy="162831"/>
            </a:xfrm>
            <a:custGeom>
              <a:avLst/>
              <a:gdLst/>
              <a:ahLst/>
              <a:cxnLst/>
              <a:rect l="l" t="t" r="r" b="b"/>
              <a:pathLst>
                <a:path w="744369" h="162831">
                  <a:moveTo>
                    <a:pt x="0" y="0"/>
                  </a:moveTo>
                  <a:lnTo>
                    <a:pt x="744369" y="0"/>
                  </a:lnTo>
                  <a:lnTo>
                    <a:pt x="744369" y="162830"/>
                  </a:lnTo>
                  <a:lnTo>
                    <a:pt x="0" y="162830"/>
                  </a:lnTo>
                  <a:lnTo>
                    <a:pt x="0" y="0"/>
                  </a:lnTo>
                  <a:close/>
                </a:path>
              </a:pathLst>
            </a:custGeom>
            <a:blipFill>
              <a:blip r:embed="rId16"/>
              <a:stretch>
                <a:fillRect/>
              </a:stretch>
            </a:blipFill>
          </p:spPr>
          <p:txBody>
            <a:bodyPr/>
            <a:lstStyle/>
            <a:p>
              <a:pPr defTabSz="609630"/>
              <a:endParaRPr lang="en-GB" sz="1200">
                <a:solidFill>
                  <a:prstClr val="black"/>
                </a:solidFill>
                <a:latin typeface="Calibri"/>
              </a:endParaRPr>
            </a:p>
          </p:txBody>
        </p:sp>
        <p:sp>
          <p:nvSpPr>
            <p:cNvPr id="49" name="Freeform 49"/>
            <p:cNvSpPr/>
            <p:nvPr/>
          </p:nvSpPr>
          <p:spPr>
            <a:xfrm>
              <a:off x="2872498" y="468886"/>
              <a:ext cx="367132" cy="386768"/>
            </a:xfrm>
            <a:custGeom>
              <a:avLst/>
              <a:gdLst/>
              <a:ahLst/>
              <a:cxnLst/>
              <a:rect l="l" t="t" r="r" b="b"/>
              <a:pathLst>
                <a:path w="367132" h="386768">
                  <a:moveTo>
                    <a:pt x="0" y="0"/>
                  </a:moveTo>
                  <a:lnTo>
                    <a:pt x="367132" y="0"/>
                  </a:lnTo>
                  <a:lnTo>
                    <a:pt x="367132" y="386768"/>
                  </a:lnTo>
                  <a:lnTo>
                    <a:pt x="0" y="386768"/>
                  </a:lnTo>
                  <a:lnTo>
                    <a:pt x="0" y="0"/>
                  </a:lnTo>
                  <a:close/>
                </a:path>
              </a:pathLst>
            </a:custGeom>
            <a:blipFill>
              <a:blip r:embed="rId17"/>
              <a:stretch>
                <a:fillRect/>
              </a:stretch>
            </a:blipFill>
          </p:spPr>
          <p:txBody>
            <a:bodyPr/>
            <a:lstStyle/>
            <a:p>
              <a:pPr defTabSz="609630"/>
              <a:endParaRPr lang="en-GB" sz="1200">
                <a:solidFill>
                  <a:prstClr val="black"/>
                </a:solidFill>
                <a:latin typeface="Calibri"/>
              </a:endParaRPr>
            </a:p>
          </p:txBody>
        </p:sp>
        <p:sp>
          <p:nvSpPr>
            <p:cNvPr id="50" name="Freeform 50"/>
            <p:cNvSpPr/>
            <p:nvPr/>
          </p:nvSpPr>
          <p:spPr>
            <a:xfrm>
              <a:off x="1218175" y="1139246"/>
              <a:ext cx="1005295" cy="291566"/>
            </a:xfrm>
            <a:custGeom>
              <a:avLst/>
              <a:gdLst/>
              <a:ahLst/>
              <a:cxnLst/>
              <a:rect l="l" t="t" r="r" b="b"/>
              <a:pathLst>
                <a:path w="1005295" h="291566">
                  <a:moveTo>
                    <a:pt x="0" y="0"/>
                  </a:moveTo>
                  <a:lnTo>
                    <a:pt x="1005295" y="0"/>
                  </a:lnTo>
                  <a:lnTo>
                    <a:pt x="1005295" y="291566"/>
                  </a:lnTo>
                  <a:lnTo>
                    <a:pt x="0" y="291566"/>
                  </a:lnTo>
                  <a:lnTo>
                    <a:pt x="0" y="0"/>
                  </a:lnTo>
                  <a:close/>
                </a:path>
              </a:pathLst>
            </a:custGeom>
            <a:blipFill>
              <a:blip r:embed="rId18"/>
              <a:stretch>
                <a:fillRect/>
              </a:stretch>
            </a:blipFill>
          </p:spPr>
          <p:txBody>
            <a:bodyPr/>
            <a:lstStyle/>
            <a:p>
              <a:pPr defTabSz="609630"/>
              <a:endParaRPr lang="en-GB" sz="1200">
                <a:solidFill>
                  <a:prstClr val="black"/>
                </a:solidFill>
                <a:latin typeface="Calibri"/>
              </a:endParaRPr>
            </a:p>
          </p:txBody>
        </p:sp>
        <p:sp>
          <p:nvSpPr>
            <p:cNvPr id="51" name="Freeform 51"/>
            <p:cNvSpPr/>
            <p:nvPr/>
          </p:nvSpPr>
          <p:spPr>
            <a:xfrm>
              <a:off x="2526214" y="1062246"/>
              <a:ext cx="608715" cy="430020"/>
            </a:xfrm>
            <a:custGeom>
              <a:avLst/>
              <a:gdLst/>
              <a:ahLst/>
              <a:cxnLst/>
              <a:rect l="l" t="t" r="r" b="b"/>
              <a:pathLst>
                <a:path w="608715" h="430020">
                  <a:moveTo>
                    <a:pt x="0" y="0"/>
                  </a:moveTo>
                  <a:lnTo>
                    <a:pt x="608714" y="0"/>
                  </a:lnTo>
                  <a:lnTo>
                    <a:pt x="608714" y="430020"/>
                  </a:lnTo>
                  <a:lnTo>
                    <a:pt x="0" y="430020"/>
                  </a:lnTo>
                  <a:lnTo>
                    <a:pt x="0" y="0"/>
                  </a:lnTo>
                  <a:close/>
                </a:path>
              </a:pathLst>
            </a:custGeom>
            <a:blipFill>
              <a:blip r:embed="rId19"/>
              <a:stretch>
                <a:fillRect/>
              </a:stretch>
            </a:blipFill>
          </p:spPr>
          <p:txBody>
            <a:bodyPr/>
            <a:lstStyle/>
            <a:p>
              <a:pPr defTabSz="609630"/>
              <a:endParaRPr lang="en-GB" sz="1200">
                <a:solidFill>
                  <a:prstClr val="black"/>
                </a:solidFill>
                <a:latin typeface="Calibri"/>
              </a:endParaRPr>
            </a:p>
          </p:txBody>
        </p:sp>
        <p:sp>
          <p:nvSpPr>
            <p:cNvPr id="52" name="Freeform 52"/>
            <p:cNvSpPr/>
            <p:nvPr/>
          </p:nvSpPr>
          <p:spPr>
            <a:xfrm>
              <a:off x="259467" y="1546788"/>
              <a:ext cx="299700" cy="370301"/>
            </a:xfrm>
            <a:custGeom>
              <a:avLst/>
              <a:gdLst/>
              <a:ahLst/>
              <a:cxnLst/>
              <a:rect l="l" t="t" r="r" b="b"/>
              <a:pathLst>
                <a:path w="299700" h="370301">
                  <a:moveTo>
                    <a:pt x="0" y="0"/>
                  </a:moveTo>
                  <a:lnTo>
                    <a:pt x="299700" y="0"/>
                  </a:lnTo>
                  <a:lnTo>
                    <a:pt x="299700" y="370300"/>
                  </a:lnTo>
                  <a:lnTo>
                    <a:pt x="0" y="370300"/>
                  </a:lnTo>
                  <a:lnTo>
                    <a:pt x="0" y="0"/>
                  </a:lnTo>
                  <a:close/>
                </a:path>
              </a:pathLst>
            </a:custGeom>
            <a:blipFill>
              <a:blip r:embed="rId20"/>
              <a:stretch>
                <a:fillRect/>
              </a:stretch>
            </a:blipFill>
          </p:spPr>
          <p:txBody>
            <a:bodyPr/>
            <a:lstStyle/>
            <a:p>
              <a:pPr defTabSz="609630"/>
              <a:endParaRPr lang="en-GB" sz="1200">
                <a:solidFill>
                  <a:prstClr val="black"/>
                </a:solidFill>
                <a:latin typeface="Calibri"/>
              </a:endParaRPr>
            </a:p>
          </p:txBody>
        </p:sp>
        <p:sp>
          <p:nvSpPr>
            <p:cNvPr id="53" name="Freeform 53"/>
            <p:cNvSpPr/>
            <p:nvPr/>
          </p:nvSpPr>
          <p:spPr>
            <a:xfrm>
              <a:off x="704487" y="1546788"/>
              <a:ext cx="590947" cy="410780"/>
            </a:xfrm>
            <a:custGeom>
              <a:avLst/>
              <a:gdLst/>
              <a:ahLst/>
              <a:cxnLst/>
              <a:rect l="l" t="t" r="r" b="b"/>
              <a:pathLst>
                <a:path w="590947" h="410780">
                  <a:moveTo>
                    <a:pt x="0" y="0"/>
                  </a:moveTo>
                  <a:lnTo>
                    <a:pt x="590947" y="0"/>
                  </a:lnTo>
                  <a:lnTo>
                    <a:pt x="590947" y="410780"/>
                  </a:lnTo>
                  <a:lnTo>
                    <a:pt x="0" y="410780"/>
                  </a:lnTo>
                  <a:lnTo>
                    <a:pt x="0" y="0"/>
                  </a:lnTo>
                  <a:close/>
                </a:path>
              </a:pathLst>
            </a:custGeom>
            <a:blipFill>
              <a:blip r:embed="rId21"/>
              <a:stretch>
                <a:fillRect/>
              </a:stretch>
            </a:blipFill>
          </p:spPr>
          <p:txBody>
            <a:bodyPr/>
            <a:lstStyle/>
            <a:p>
              <a:pPr defTabSz="609630"/>
              <a:endParaRPr lang="en-GB" sz="1200">
                <a:solidFill>
                  <a:prstClr val="black"/>
                </a:solidFill>
                <a:latin typeface="Calibri"/>
              </a:endParaRPr>
            </a:p>
          </p:txBody>
        </p:sp>
        <p:sp>
          <p:nvSpPr>
            <p:cNvPr id="54" name="Freeform 54"/>
            <p:cNvSpPr/>
            <p:nvPr/>
          </p:nvSpPr>
          <p:spPr>
            <a:xfrm>
              <a:off x="1357239" y="1601189"/>
              <a:ext cx="477181" cy="301977"/>
            </a:xfrm>
            <a:custGeom>
              <a:avLst/>
              <a:gdLst/>
              <a:ahLst/>
              <a:cxnLst/>
              <a:rect l="l" t="t" r="r" b="b"/>
              <a:pathLst>
                <a:path w="477181" h="301977">
                  <a:moveTo>
                    <a:pt x="0" y="0"/>
                  </a:moveTo>
                  <a:lnTo>
                    <a:pt x="477181" y="0"/>
                  </a:lnTo>
                  <a:lnTo>
                    <a:pt x="477181" y="301977"/>
                  </a:lnTo>
                  <a:lnTo>
                    <a:pt x="0" y="301977"/>
                  </a:lnTo>
                  <a:lnTo>
                    <a:pt x="0" y="0"/>
                  </a:lnTo>
                  <a:close/>
                </a:path>
              </a:pathLst>
            </a:custGeom>
            <a:blipFill>
              <a:blip r:embed="rId22"/>
              <a:stretch>
                <a:fillRect/>
              </a:stretch>
            </a:blipFill>
          </p:spPr>
          <p:txBody>
            <a:bodyPr/>
            <a:lstStyle/>
            <a:p>
              <a:pPr defTabSz="609630"/>
              <a:endParaRPr lang="en-GB" sz="1200">
                <a:solidFill>
                  <a:prstClr val="black"/>
                </a:solidFill>
                <a:latin typeface="Calibri"/>
              </a:endParaRPr>
            </a:p>
          </p:txBody>
        </p:sp>
        <p:sp>
          <p:nvSpPr>
            <p:cNvPr id="55" name="Freeform 55"/>
            <p:cNvSpPr/>
            <p:nvPr/>
          </p:nvSpPr>
          <p:spPr>
            <a:xfrm>
              <a:off x="2005422" y="1618923"/>
              <a:ext cx="691150" cy="266509"/>
            </a:xfrm>
            <a:custGeom>
              <a:avLst/>
              <a:gdLst/>
              <a:ahLst/>
              <a:cxnLst/>
              <a:rect l="l" t="t" r="r" b="b"/>
              <a:pathLst>
                <a:path w="691150" h="266509">
                  <a:moveTo>
                    <a:pt x="0" y="0"/>
                  </a:moveTo>
                  <a:lnTo>
                    <a:pt x="691150" y="0"/>
                  </a:lnTo>
                  <a:lnTo>
                    <a:pt x="691150" y="266509"/>
                  </a:lnTo>
                  <a:lnTo>
                    <a:pt x="0" y="26650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09630"/>
              <a:endParaRPr lang="en-GB" sz="1200">
                <a:solidFill>
                  <a:prstClr val="black"/>
                </a:solidFill>
                <a:latin typeface="Calibri"/>
              </a:endParaRPr>
            </a:p>
          </p:txBody>
        </p:sp>
        <p:sp>
          <p:nvSpPr>
            <p:cNvPr id="56" name="Freeform 56"/>
            <p:cNvSpPr/>
            <p:nvPr/>
          </p:nvSpPr>
          <p:spPr>
            <a:xfrm>
              <a:off x="368019" y="2064489"/>
              <a:ext cx="828667" cy="194981"/>
            </a:xfrm>
            <a:custGeom>
              <a:avLst/>
              <a:gdLst/>
              <a:ahLst/>
              <a:cxnLst/>
              <a:rect l="l" t="t" r="r" b="b"/>
              <a:pathLst>
                <a:path w="828667" h="194981">
                  <a:moveTo>
                    <a:pt x="0" y="0"/>
                  </a:moveTo>
                  <a:lnTo>
                    <a:pt x="828668" y="0"/>
                  </a:lnTo>
                  <a:lnTo>
                    <a:pt x="828668" y="194981"/>
                  </a:lnTo>
                  <a:lnTo>
                    <a:pt x="0" y="194981"/>
                  </a:lnTo>
                  <a:lnTo>
                    <a:pt x="0" y="0"/>
                  </a:lnTo>
                  <a:close/>
                </a:path>
              </a:pathLst>
            </a:custGeom>
            <a:blipFill>
              <a:blip r:embed="rId25"/>
              <a:stretch>
                <a:fillRect/>
              </a:stretch>
            </a:blipFill>
          </p:spPr>
          <p:txBody>
            <a:bodyPr/>
            <a:lstStyle/>
            <a:p>
              <a:pPr defTabSz="609630"/>
              <a:endParaRPr lang="en-GB" sz="1200">
                <a:solidFill>
                  <a:prstClr val="black"/>
                </a:solidFill>
                <a:latin typeface="Calibri"/>
              </a:endParaRPr>
            </a:p>
          </p:txBody>
        </p:sp>
        <p:sp>
          <p:nvSpPr>
            <p:cNvPr id="57" name="Freeform 57"/>
            <p:cNvSpPr/>
            <p:nvPr/>
          </p:nvSpPr>
          <p:spPr>
            <a:xfrm>
              <a:off x="3643947" y="1595812"/>
              <a:ext cx="385890" cy="330763"/>
            </a:xfrm>
            <a:custGeom>
              <a:avLst/>
              <a:gdLst/>
              <a:ahLst/>
              <a:cxnLst/>
              <a:rect l="l" t="t" r="r" b="b"/>
              <a:pathLst>
                <a:path w="385890" h="330763">
                  <a:moveTo>
                    <a:pt x="0" y="0"/>
                  </a:moveTo>
                  <a:lnTo>
                    <a:pt x="385890" y="0"/>
                  </a:lnTo>
                  <a:lnTo>
                    <a:pt x="385890" y="330763"/>
                  </a:lnTo>
                  <a:lnTo>
                    <a:pt x="0" y="330763"/>
                  </a:lnTo>
                  <a:lnTo>
                    <a:pt x="0" y="0"/>
                  </a:lnTo>
                  <a:close/>
                </a:path>
              </a:pathLst>
            </a:custGeom>
            <a:blipFill>
              <a:blip r:embed="rId26"/>
              <a:stretch>
                <a:fillRect/>
              </a:stretch>
            </a:blipFill>
          </p:spPr>
          <p:txBody>
            <a:bodyPr/>
            <a:lstStyle/>
            <a:p>
              <a:pPr defTabSz="609630"/>
              <a:endParaRPr lang="en-GB" sz="1200">
                <a:solidFill>
                  <a:prstClr val="black"/>
                </a:solidFill>
                <a:latin typeface="Calibri"/>
              </a:endParaRPr>
            </a:p>
          </p:txBody>
        </p:sp>
        <p:sp>
          <p:nvSpPr>
            <p:cNvPr id="58" name="Freeform 58"/>
            <p:cNvSpPr/>
            <p:nvPr/>
          </p:nvSpPr>
          <p:spPr>
            <a:xfrm>
              <a:off x="1464081" y="2126589"/>
              <a:ext cx="1232492" cy="122689"/>
            </a:xfrm>
            <a:custGeom>
              <a:avLst/>
              <a:gdLst/>
              <a:ahLst/>
              <a:cxnLst/>
              <a:rect l="l" t="t" r="r" b="b"/>
              <a:pathLst>
                <a:path w="1232492" h="122689">
                  <a:moveTo>
                    <a:pt x="0" y="0"/>
                  </a:moveTo>
                  <a:lnTo>
                    <a:pt x="1232491" y="0"/>
                  </a:lnTo>
                  <a:lnTo>
                    <a:pt x="1232491" y="122689"/>
                  </a:lnTo>
                  <a:lnTo>
                    <a:pt x="0" y="122689"/>
                  </a:lnTo>
                  <a:lnTo>
                    <a:pt x="0" y="0"/>
                  </a:lnTo>
                  <a:close/>
                </a:path>
              </a:pathLst>
            </a:custGeom>
            <a:blipFill>
              <a:blip r:embed="rId27"/>
              <a:stretch>
                <a:fillRect t="-19292"/>
              </a:stretch>
            </a:blipFill>
          </p:spPr>
          <p:txBody>
            <a:bodyPr/>
            <a:lstStyle/>
            <a:p>
              <a:pPr defTabSz="609630"/>
              <a:endParaRPr lang="en-GB" sz="1200">
                <a:solidFill>
                  <a:prstClr val="black"/>
                </a:solidFill>
                <a:latin typeface="Calibri"/>
              </a:endParaRPr>
            </a:p>
          </p:txBody>
        </p:sp>
        <p:sp>
          <p:nvSpPr>
            <p:cNvPr id="59" name="Freeform 59"/>
            <p:cNvSpPr/>
            <p:nvPr/>
          </p:nvSpPr>
          <p:spPr>
            <a:xfrm>
              <a:off x="0" y="2365723"/>
              <a:ext cx="718008" cy="375159"/>
            </a:xfrm>
            <a:custGeom>
              <a:avLst/>
              <a:gdLst/>
              <a:ahLst/>
              <a:cxnLst/>
              <a:rect l="l" t="t" r="r" b="b"/>
              <a:pathLst>
                <a:path w="718008" h="375159">
                  <a:moveTo>
                    <a:pt x="0" y="0"/>
                  </a:moveTo>
                  <a:lnTo>
                    <a:pt x="718008" y="0"/>
                  </a:lnTo>
                  <a:lnTo>
                    <a:pt x="718008" y="375159"/>
                  </a:lnTo>
                  <a:lnTo>
                    <a:pt x="0" y="375159"/>
                  </a:lnTo>
                  <a:lnTo>
                    <a:pt x="0" y="0"/>
                  </a:lnTo>
                  <a:close/>
                </a:path>
              </a:pathLst>
            </a:custGeom>
            <a:blipFill>
              <a:blip r:embed="rId28"/>
              <a:stretch>
                <a:fillRect/>
              </a:stretch>
            </a:blipFill>
          </p:spPr>
          <p:txBody>
            <a:bodyPr/>
            <a:lstStyle/>
            <a:p>
              <a:pPr defTabSz="609630"/>
              <a:endParaRPr lang="en-GB" sz="1200">
                <a:solidFill>
                  <a:prstClr val="black"/>
                </a:solidFill>
                <a:latin typeface="Calibri"/>
              </a:endParaRPr>
            </a:p>
          </p:txBody>
        </p:sp>
        <p:sp>
          <p:nvSpPr>
            <p:cNvPr id="60" name="Freeform 60"/>
            <p:cNvSpPr/>
            <p:nvPr/>
          </p:nvSpPr>
          <p:spPr>
            <a:xfrm>
              <a:off x="3046906" y="2099238"/>
              <a:ext cx="857999" cy="125482"/>
            </a:xfrm>
            <a:custGeom>
              <a:avLst/>
              <a:gdLst/>
              <a:ahLst/>
              <a:cxnLst/>
              <a:rect l="l" t="t" r="r" b="b"/>
              <a:pathLst>
                <a:path w="857999" h="125482">
                  <a:moveTo>
                    <a:pt x="0" y="0"/>
                  </a:moveTo>
                  <a:lnTo>
                    <a:pt x="857999" y="0"/>
                  </a:lnTo>
                  <a:lnTo>
                    <a:pt x="857999" y="125483"/>
                  </a:lnTo>
                  <a:lnTo>
                    <a:pt x="0" y="125483"/>
                  </a:lnTo>
                  <a:lnTo>
                    <a:pt x="0" y="0"/>
                  </a:lnTo>
                  <a:close/>
                </a:path>
              </a:pathLst>
            </a:custGeom>
            <a:blipFill>
              <a:blip r:embed="rId29"/>
              <a:stretch>
                <a:fillRect/>
              </a:stretch>
            </a:blipFill>
          </p:spPr>
          <p:txBody>
            <a:bodyPr/>
            <a:lstStyle/>
            <a:p>
              <a:pPr defTabSz="609630"/>
              <a:endParaRPr lang="en-GB" sz="1200">
                <a:solidFill>
                  <a:prstClr val="black"/>
                </a:solidFill>
                <a:latin typeface="Calibri"/>
              </a:endParaRPr>
            </a:p>
          </p:txBody>
        </p:sp>
        <p:sp>
          <p:nvSpPr>
            <p:cNvPr id="61" name="Freeform 61"/>
            <p:cNvSpPr/>
            <p:nvPr/>
          </p:nvSpPr>
          <p:spPr>
            <a:xfrm>
              <a:off x="872926" y="2454642"/>
              <a:ext cx="591154" cy="229811"/>
            </a:xfrm>
            <a:custGeom>
              <a:avLst/>
              <a:gdLst/>
              <a:ahLst/>
              <a:cxnLst/>
              <a:rect l="l" t="t" r="r" b="b"/>
              <a:pathLst>
                <a:path w="591154" h="229811">
                  <a:moveTo>
                    <a:pt x="0" y="0"/>
                  </a:moveTo>
                  <a:lnTo>
                    <a:pt x="591155" y="0"/>
                  </a:lnTo>
                  <a:lnTo>
                    <a:pt x="591155" y="229811"/>
                  </a:lnTo>
                  <a:lnTo>
                    <a:pt x="0" y="229811"/>
                  </a:lnTo>
                  <a:lnTo>
                    <a:pt x="0" y="0"/>
                  </a:lnTo>
                  <a:close/>
                </a:path>
              </a:pathLst>
            </a:custGeom>
            <a:blipFill>
              <a:blip r:embed="rId30"/>
              <a:stretch>
                <a:fillRect/>
              </a:stretch>
            </a:blipFill>
          </p:spPr>
          <p:txBody>
            <a:bodyPr/>
            <a:lstStyle/>
            <a:p>
              <a:pPr defTabSz="609630"/>
              <a:endParaRPr lang="en-GB" sz="1200">
                <a:solidFill>
                  <a:prstClr val="black"/>
                </a:solidFill>
                <a:latin typeface="Calibri"/>
              </a:endParaRPr>
            </a:p>
          </p:txBody>
        </p:sp>
        <p:sp>
          <p:nvSpPr>
            <p:cNvPr id="62" name="Freeform 62"/>
            <p:cNvSpPr/>
            <p:nvPr/>
          </p:nvSpPr>
          <p:spPr>
            <a:xfrm>
              <a:off x="1683657" y="2418496"/>
              <a:ext cx="1012915" cy="247916"/>
            </a:xfrm>
            <a:custGeom>
              <a:avLst/>
              <a:gdLst/>
              <a:ahLst/>
              <a:cxnLst/>
              <a:rect l="l" t="t" r="r" b="b"/>
              <a:pathLst>
                <a:path w="1012915" h="247916">
                  <a:moveTo>
                    <a:pt x="0" y="0"/>
                  </a:moveTo>
                  <a:lnTo>
                    <a:pt x="1012915" y="0"/>
                  </a:lnTo>
                  <a:lnTo>
                    <a:pt x="1012915" y="247916"/>
                  </a:lnTo>
                  <a:lnTo>
                    <a:pt x="0" y="247916"/>
                  </a:lnTo>
                  <a:lnTo>
                    <a:pt x="0" y="0"/>
                  </a:lnTo>
                  <a:close/>
                </a:path>
              </a:pathLst>
            </a:custGeom>
            <a:blipFill>
              <a:blip r:embed="rId31"/>
              <a:stretch>
                <a:fillRect/>
              </a:stretch>
            </a:blipFill>
          </p:spPr>
          <p:txBody>
            <a:bodyPr/>
            <a:lstStyle/>
            <a:p>
              <a:pPr defTabSz="609630"/>
              <a:endParaRPr lang="en-GB" sz="1200">
                <a:solidFill>
                  <a:prstClr val="black"/>
                </a:solidFill>
                <a:latin typeface="Calibri"/>
              </a:endParaRPr>
            </a:p>
          </p:txBody>
        </p:sp>
        <p:sp>
          <p:nvSpPr>
            <p:cNvPr id="63" name="Freeform 63"/>
            <p:cNvSpPr/>
            <p:nvPr/>
          </p:nvSpPr>
          <p:spPr>
            <a:xfrm>
              <a:off x="2894059" y="2432997"/>
              <a:ext cx="873288" cy="273101"/>
            </a:xfrm>
            <a:custGeom>
              <a:avLst/>
              <a:gdLst/>
              <a:ahLst/>
              <a:cxnLst/>
              <a:rect l="l" t="t" r="r" b="b"/>
              <a:pathLst>
                <a:path w="873288" h="273101">
                  <a:moveTo>
                    <a:pt x="0" y="0"/>
                  </a:moveTo>
                  <a:lnTo>
                    <a:pt x="873288" y="0"/>
                  </a:lnTo>
                  <a:lnTo>
                    <a:pt x="873288" y="273101"/>
                  </a:lnTo>
                  <a:lnTo>
                    <a:pt x="0" y="273101"/>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pPr defTabSz="609630"/>
              <a:endParaRPr lang="en-GB" sz="1200">
                <a:solidFill>
                  <a:prstClr val="black"/>
                </a:solidFill>
                <a:latin typeface="Calibri"/>
              </a:endParaRPr>
            </a:p>
          </p:txBody>
        </p:sp>
        <p:sp>
          <p:nvSpPr>
            <p:cNvPr id="64" name="Freeform 64"/>
            <p:cNvSpPr/>
            <p:nvPr/>
          </p:nvSpPr>
          <p:spPr>
            <a:xfrm>
              <a:off x="151236" y="2803847"/>
              <a:ext cx="726526" cy="280219"/>
            </a:xfrm>
            <a:custGeom>
              <a:avLst/>
              <a:gdLst/>
              <a:ahLst/>
              <a:cxnLst/>
              <a:rect l="l" t="t" r="r" b="b"/>
              <a:pathLst>
                <a:path w="726526" h="280219">
                  <a:moveTo>
                    <a:pt x="0" y="0"/>
                  </a:moveTo>
                  <a:lnTo>
                    <a:pt x="726526" y="0"/>
                  </a:lnTo>
                  <a:lnTo>
                    <a:pt x="726526" y="280219"/>
                  </a:lnTo>
                  <a:lnTo>
                    <a:pt x="0" y="280219"/>
                  </a:lnTo>
                  <a:lnTo>
                    <a:pt x="0" y="0"/>
                  </a:lnTo>
                  <a:close/>
                </a:path>
              </a:pathLst>
            </a:custGeom>
            <a:blipFill>
              <a:blip r:embed="rId34"/>
              <a:stretch>
                <a:fillRect/>
              </a:stretch>
            </a:blipFill>
          </p:spPr>
          <p:txBody>
            <a:bodyPr/>
            <a:lstStyle/>
            <a:p>
              <a:pPr defTabSz="609630"/>
              <a:endParaRPr lang="en-GB" sz="1200">
                <a:solidFill>
                  <a:prstClr val="black"/>
                </a:solidFill>
                <a:latin typeface="Calibri"/>
              </a:endParaRPr>
            </a:p>
          </p:txBody>
        </p:sp>
        <p:sp>
          <p:nvSpPr>
            <p:cNvPr id="65" name="Freeform 65"/>
            <p:cNvSpPr/>
            <p:nvPr/>
          </p:nvSpPr>
          <p:spPr>
            <a:xfrm>
              <a:off x="3390078" y="1051429"/>
              <a:ext cx="371719" cy="371719"/>
            </a:xfrm>
            <a:custGeom>
              <a:avLst/>
              <a:gdLst/>
              <a:ahLst/>
              <a:cxnLst/>
              <a:rect l="l" t="t" r="r" b="b"/>
              <a:pathLst>
                <a:path w="371719" h="371719">
                  <a:moveTo>
                    <a:pt x="0" y="0"/>
                  </a:moveTo>
                  <a:lnTo>
                    <a:pt x="371718" y="0"/>
                  </a:lnTo>
                  <a:lnTo>
                    <a:pt x="371718" y="371719"/>
                  </a:lnTo>
                  <a:lnTo>
                    <a:pt x="0" y="371719"/>
                  </a:lnTo>
                  <a:lnTo>
                    <a:pt x="0" y="0"/>
                  </a:lnTo>
                  <a:close/>
                </a:path>
              </a:pathLst>
            </a:custGeom>
            <a:blipFill>
              <a:blip r:embed="rId35"/>
              <a:stretch>
                <a:fillRect/>
              </a:stretch>
            </a:blipFill>
          </p:spPr>
          <p:txBody>
            <a:bodyPr/>
            <a:lstStyle/>
            <a:p>
              <a:pPr defTabSz="609630"/>
              <a:endParaRPr lang="en-GB" sz="1200">
                <a:solidFill>
                  <a:prstClr val="black"/>
                </a:solidFill>
                <a:latin typeface="Calibri"/>
              </a:endParaRPr>
            </a:p>
          </p:txBody>
        </p:sp>
        <p:sp>
          <p:nvSpPr>
            <p:cNvPr id="66" name="Freeform 66"/>
            <p:cNvSpPr/>
            <p:nvPr/>
          </p:nvSpPr>
          <p:spPr>
            <a:xfrm>
              <a:off x="1095884" y="2767094"/>
              <a:ext cx="562591" cy="380275"/>
            </a:xfrm>
            <a:custGeom>
              <a:avLst/>
              <a:gdLst/>
              <a:ahLst/>
              <a:cxnLst/>
              <a:rect l="l" t="t" r="r" b="b"/>
              <a:pathLst>
                <a:path w="562591" h="380275">
                  <a:moveTo>
                    <a:pt x="0" y="0"/>
                  </a:moveTo>
                  <a:lnTo>
                    <a:pt x="562591" y="0"/>
                  </a:lnTo>
                  <a:lnTo>
                    <a:pt x="562591" y="380275"/>
                  </a:lnTo>
                  <a:lnTo>
                    <a:pt x="0" y="380275"/>
                  </a:lnTo>
                  <a:lnTo>
                    <a:pt x="0" y="0"/>
                  </a:lnTo>
                  <a:close/>
                </a:path>
              </a:pathLst>
            </a:custGeom>
            <a:blipFill>
              <a:blip r:embed="rId36"/>
              <a:stretch>
                <a:fillRect/>
              </a:stretch>
            </a:blipFill>
          </p:spPr>
          <p:txBody>
            <a:bodyPr/>
            <a:lstStyle/>
            <a:p>
              <a:pPr defTabSz="609630"/>
              <a:endParaRPr lang="en-GB" sz="1200">
                <a:solidFill>
                  <a:prstClr val="black"/>
                </a:solidFill>
                <a:latin typeface="Calibri"/>
              </a:endParaRPr>
            </a:p>
          </p:txBody>
        </p:sp>
        <p:sp>
          <p:nvSpPr>
            <p:cNvPr id="67" name="Freeform 67"/>
            <p:cNvSpPr/>
            <p:nvPr/>
          </p:nvSpPr>
          <p:spPr>
            <a:xfrm>
              <a:off x="1845942" y="2741390"/>
              <a:ext cx="903849" cy="424770"/>
            </a:xfrm>
            <a:custGeom>
              <a:avLst/>
              <a:gdLst/>
              <a:ahLst/>
              <a:cxnLst/>
              <a:rect l="l" t="t" r="r" b="b"/>
              <a:pathLst>
                <a:path w="903849" h="424770">
                  <a:moveTo>
                    <a:pt x="0" y="0"/>
                  </a:moveTo>
                  <a:lnTo>
                    <a:pt x="903849" y="0"/>
                  </a:lnTo>
                  <a:lnTo>
                    <a:pt x="903849" y="424770"/>
                  </a:lnTo>
                  <a:lnTo>
                    <a:pt x="0" y="424770"/>
                  </a:lnTo>
                  <a:lnTo>
                    <a:pt x="0" y="0"/>
                  </a:lnTo>
                  <a:close/>
                </a:path>
              </a:pathLst>
            </a:custGeom>
            <a:blipFill>
              <a:blip r:embed="rId37"/>
              <a:stretch>
                <a:fillRect t="-15195"/>
              </a:stretch>
            </a:blipFill>
          </p:spPr>
          <p:txBody>
            <a:bodyPr/>
            <a:lstStyle/>
            <a:p>
              <a:pPr defTabSz="609630"/>
              <a:endParaRPr lang="en-GB" sz="1200">
                <a:solidFill>
                  <a:prstClr val="black"/>
                </a:solidFill>
                <a:latin typeface="Calibri"/>
              </a:endParaRPr>
            </a:p>
          </p:txBody>
        </p:sp>
        <p:sp>
          <p:nvSpPr>
            <p:cNvPr id="68" name="Freeform 68"/>
            <p:cNvSpPr/>
            <p:nvPr/>
          </p:nvSpPr>
          <p:spPr>
            <a:xfrm>
              <a:off x="2876563" y="2803847"/>
              <a:ext cx="739565" cy="369783"/>
            </a:xfrm>
            <a:custGeom>
              <a:avLst/>
              <a:gdLst/>
              <a:ahLst/>
              <a:cxnLst/>
              <a:rect l="l" t="t" r="r" b="b"/>
              <a:pathLst>
                <a:path w="739565" h="369783">
                  <a:moveTo>
                    <a:pt x="0" y="0"/>
                  </a:moveTo>
                  <a:lnTo>
                    <a:pt x="739566" y="0"/>
                  </a:lnTo>
                  <a:lnTo>
                    <a:pt x="739566" y="369783"/>
                  </a:lnTo>
                  <a:lnTo>
                    <a:pt x="0" y="369783"/>
                  </a:lnTo>
                  <a:lnTo>
                    <a:pt x="0" y="0"/>
                  </a:lnTo>
                  <a:close/>
                </a:path>
              </a:pathLst>
            </a:custGeom>
            <a:blipFill>
              <a:blip r:embed="rId38"/>
              <a:stretch>
                <a:fillRect/>
              </a:stretch>
            </a:blipFill>
          </p:spPr>
          <p:txBody>
            <a:bodyPr/>
            <a:lstStyle/>
            <a:p>
              <a:pPr defTabSz="609630"/>
              <a:endParaRPr lang="en-GB" sz="1200">
                <a:solidFill>
                  <a:prstClr val="black"/>
                </a:solidFill>
                <a:latin typeface="Calibri"/>
              </a:endParaRPr>
            </a:p>
          </p:txBody>
        </p:sp>
        <p:sp>
          <p:nvSpPr>
            <p:cNvPr id="69" name="Freeform 69"/>
            <p:cNvSpPr/>
            <p:nvPr/>
          </p:nvSpPr>
          <p:spPr>
            <a:xfrm>
              <a:off x="2876563" y="1546788"/>
              <a:ext cx="609972" cy="387814"/>
            </a:xfrm>
            <a:custGeom>
              <a:avLst/>
              <a:gdLst/>
              <a:ahLst/>
              <a:cxnLst/>
              <a:rect l="l" t="t" r="r" b="b"/>
              <a:pathLst>
                <a:path w="609972" h="387814">
                  <a:moveTo>
                    <a:pt x="0" y="0"/>
                  </a:moveTo>
                  <a:lnTo>
                    <a:pt x="609973" y="0"/>
                  </a:lnTo>
                  <a:lnTo>
                    <a:pt x="609973" y="387814"/>
                  </a:lnTo>
                  <a:lnTo>
                    <a:pt x="0" y="387814"/>
                  </a:lnTo>
                  <a:lnTo>
                    <a:pt x="0" y="0"/>
                  </a:lnTo>
                  <a:close/>
                </a:path>
              </a:pathLst>
            </a:custGeom>
            <a:blipFill>
              <a:blip r:embed="rId39"/>
              <a:stretch>
                <a:fillRect/>
              </a:stretch>
            </a:blipFill>
          </p:spPr>
          <p:txBody>
            <a:bodyPr/>
            <a:lstStyle/>
            <a:p>
              <a:pPr defTabSz="609630"/>
              <a:endParaRPr lang="en-GB" sz="1200">
                <a:solidFill>
                  <a:prstClr val="black"/>
                </a:solidFill>
                <a:latin typeface="Calibri"/>
              </a:endParaRPr>
            </a:p>
          </p:txBody>
        </p:sp>
        <p:sp>
          <p:nvSpPr>
            <p:cNvPr id="70" name="Freeform 70"/>
            <p:cNvSpPr/>
            <p:nvPr/>
          </p:nvSpPr>
          <p:spPr>
            <a:xfrm>
              <a:off x="259467" y="3248759"/>
              <a:ext cx="458541" cy="292455"/>
            </a:xfrm>
            <a:custGeom>
              <a:avLst/>
              <a:gdLst/>
              <a:ahLst/>
              <a:cxnLst/>
              <a:rect l="l" t="t" r="r" b="b"/>
              <a:pathLst>
                <a:path w="458541" h="292455">
                  <a:moveTo>
                    <a:pt x="0" y="0"/>
                  </a:moveTo>
                  <a:lnTo>
                    <a:pt x="458541" y="0"/>
                  </a:lnTo>
                  <a:lnTo>
                    <a:pt x="458541" y="292455"/>
                  </a:lnTo>
                  <a:lnTo>
                    <a:pt x="0" y="292455"/>
                  </a:lnTo>
                  <a:lnTo>
                    <a:pt x="0" y="0"/>
                  </a:lnTo>
                  <a:close/>
                </a:path>
              </a:pathLst>
            </a:custGeom>
            <a:blipFill>
              <a:blip r:embed="rId40"/>
              <a:stretch>
                <a:fillRect/>
              </a:stretch>
            </a:blipFill>
          </p:spPr>
          <p:txBody>
            <a:bodyPr/>
            <a:lstStyle/>
            <a:p>
              <a:pPr defTabSz="609630"/>
              <a:endParaRPr lang="en-GB" sz="1200">
                <a:solidFill>
                  <a:prstClr val="black"/>
                </a:solidFill>
                <a:latin typeface="Calibri"/>
              </a:endParaRPr>
            </a:p>
          </p:txBody>
        </p:sp>
        <p:sp>
          <p:nvSpPr>
            <p:cNvPr id="71" name="Freeform 71"/>
            <p:cNvSpPr/>
            <p:nvPr/>
          </p:nvSpPr>
          <p:spPr>
            <a:xfrm>
              <a:off x="999960" y="3281169"/>
              <a:ext cx="748146" cy="286789"/>
            </a:xfrm>
            <a:custGeom>
              <a:avLst/>
              <a:gdLst/>
              <a:ahLst/>
              <a:cxnLst/>
              <a:rect l="l" t="t" r="r" b="b"/>
              <a:pathLst>
                <a:path w="748146" h="286789">
                  <a:moveTo>
                    <a:pt x="0" y="0"/>
                  </a:moveTo>
                  <a:lnTo>
                    <a:pt x="748146" y="0"/>
                  </a:lnTo>
                  <a:lnTo>
                    <a:pt x="748146" y="286789"/>
                  </a:lnTo>
                  <a:lnTo>
                    <a:pt x="0" y="286789"/>
                  </a:lnTo>
                  <a:lnTo>
                    <a:pt x="0" y="0"/>
                  </a:lnTo>
                  <a:close/>
                </a:path>
              </a:pathLst>
            </a:custGeom>
            <a:blipFill>
              <a:blip r:embed="rId41"/>
              <a:stretch>
                <a:fillRect/>
              </a:stretch>
            </a:blipFill>
          </p:spPr>
          <p:txBody>
            <a:bodyPr/>
            <a:lstStyle/>
            <a:p>
              <a:pPr defTabSz="609630"/>
              <a:endParaRPr lang="en-GB" sz="1200">
                <a:solidFill>
                  <a:prstClr val="black"/>
                </a:solidFill>
                <a:latin typeface="Calibri"/>
              </a:endParaRPr>
            </a:p>
          </p:txBody>
        </p:sp>
        <p:sp>
          <p:nvSpPr>
            <p:cNvPr id="72" name="Freeform 72"/>
            <p:cNvSpPr/>
            <p:nvPr/>
          </p:nvSpPr>
          <p:spPr>
            <a:xfrm>
              <a:off x="3390078" y="389750"/>
              <a:ext cx="530521" cy="465904"/>
            </a:xfrm>
            <a:custGeom>
              <a:avLst/>
              <a:gdLst/>
              <a:ahLst/>
              <a:cxnLst/>
              <a:rect l="l" t="t" r="r" b="b"/>
              <a:pathLst>
                <a:path w="530521" h="465904">
                  <a:moveTo>
                    <a:pt x="0" y="0"/>
                  </a:moveTo>
                  <a:lnTo>
                    <a:pt x="530521" y="0"/>
                  </a:lnTo>
                  <a:lnTo>
                    <a:pt x="530521" y="465904"/>
                  </a:lnTo>
                  <a:lnTo>
                    <a:pt x="0" y="465904"/>
                  </a:lnTo>
                  <a:lnTo>
                    <a:pt x="0" y="0"/>
                  </a:lnTo>
                  <a:close/>
                </a:path>
              </a:pathLst>
            </a:custGeom>
            <a:blipFill>
              <a:blip r:embed="rId42"/>
              <a:stretch>
                <a:fillRect r="-14165"/>
              </a:stretch>
            </a:blipFill>
          </p:spPr>
          <p:txBody>
            <a:bodyPr/>
            <a:lstStyle/>
            <a:p>
              <a:pPr defTabSz="609630"/>
              <a:endParaRPr lang="en-GB" sz="1200">
                <a:solidFill>
                  <a:prstClr val="black"/>
                </a:solidFill>
                <a:latin typeface="Calibri"/>
              </a:endParaRPr>
            </a:p>
          </p:txBody>
        </p:sp>
        <p:sp>
          <p:nvSpPr>
            <p:cNvPr id="73" name="Freeform 73"/>
            <p:cNvSpPr/>
            <p:nvPr/>
          </p:nvSpPr>
          <p:spPr>
            <a:xfrm>
              <a:off x="1969264" y="3276682"/>
              <a:ext cx="727308" cy="235582"/>
            </a:xfrm>
            <a:custGeom>
              <a:avLst/>
              <a:gdLst/>
              <a:ahLst/>
              <a:cxnLst/>
              <a:rect l="l" t="t" r="r" b="b"/>
              <a:pathLst>
                <a:path w="727308" h="235582">
                  <a:moveTo>
                    <a:pt x="0" y="0"/>
                  </a:moveTo>
                  <a:lnTo>
                    <a:pt x="727308" y="0"/>
                  </a:lnTo>
                  <a:lnTo>
                    <a:pt x="727308" y="235582"/>
                  </a:lnTo>
                  <a:lnTo>
                    <a:pt x="0" y="235582"/>
                  </a:lnTo>
                  <a:lnTo>
                    <a:pt x="0" y="0"/>
                  </a:lnTo>
                  <a:close/>
                </a:path>
              </a:pathLst>
            </a:custGeom>
            <a:blipFill>
              <a:blip r:embed="rId43"/>
              <a:stretch>
                <a:fillRect/>
              </a:stretch>
            </a:blipFill>
          </p:spPr>
          <p:txBody>
            <a:bodyPr/>
            <a:lstStyle/>
            <a:p>
              <a:pPr defTabSz="609630"/>
              <a:endParaRPr lang="en-GB" sz="1200">
                <a:solidFill>
                  <a:prstClr val="black"/>
                </a:solidFill>
                <a:latin typeface="Calibri"/>
              </a:endParaRPr>
            </a:p>
          </p:txBody>
        </p:sp>
        <p:sp>
          <p:nvSpPr>
            <p:cNvPr id="74" name="Freeform 74"/>
            <p:cNvSpPr/>
            <p:nvPr/>
          </p:nvSpPr>
          <p:spPr>
            <a:xfrm>
              <a:off x="2872498" y="3277631"/>
              <a:ext cx="916410" cy="233685"/>
            </a:xfrm>
            <a:custGeom>
              <a:avLst/>
              <a:gdLst/>
              <a:ahLst/>
              <a:cxnLst/>
              <a:rect l="l" t="t" r="r" b="b"/>
              <a:pathLst>
                <a:path w="916410" h="233685">
                  <a:moveTo>
                    <a:pt x="0" y="0"/>
                  </a:moveTo>
                  <a:lnTo>
                    <a:pt x="916410" y="0"/>
                  </a:lnTo>
                  <a:lnTo>
                    <a:pt x="916410" y="233684"/>
                  </a:lnTo>
                  <a:lnTo>
                    <a:pt x="0" y="233684"/>
                  </a:lnTo>
                  <a:lnTo>
                    <a:pt x="0" y="0"/>
                  </a:lnTo>
                  <a:close/>
                </a:path>
              </a:pathLst>
            </a:custGeom>
            <a:blipFill>
              <a:blip r:embed="rId44"/>
              <a:stretch>
                <a:fillRect/>
              </a:stretch>
            </a:blipFill>
          </p:spPr>
          <p:txBody>
            <a:bodyPr/>
            <a:lstStyle/>
            <a:p>
              <a:pPr defTabSz="609630"/>
              <a:endParaRPr lang="en-GB" sz="1200">
                <a:solidFill>
                  <a:prstClr val="black"/>
                </a:solidFill>
                <a:latin typeface="Calibri"/>
              </a:endParaRPr>
            </a:p>
          </p:txBody>
        </p:sp>
        <p:sp>
          <p:nvSpPr>
            <p:cNvPr id="75" name="Freeform 75"/>
            <p:cNvSpPr/>
            <p:nvPr/>
          </p:nvSpPr>
          <p:spPr>
            <a:xfrm>
              <a:off x="1135854" y="0"/>
              <a:ext cx="662992" cy="204975"/>
            </a:xfrm>
            <a:custGeom>
              <a:avLst/>
              <a:gdLst/>
              <a:ahLst/>
              <a:cxnLst/>
              <a:rect l="l" t="t" r="r" b="b"/>
              <a:pathLst>
                <a:path w="662992" h="204975">
                  <a:moveTo>
                    <a:pt x="0" y="0"/>
                  </a:moveTo>
                  <a:lnTo>
                    <a:pt x="662991" y="0"/>
                  </a:lnTo>
                  <a:lnTo>
                    <a:pt x="662991" y="204975"/>
                  </a:lnTo>
                  <a:lnTo>
                    <a:pt x="0" y="204975"/>
                  </a:lnTo>
                  <a:lnTo>
                    <a:pt x="0" y="0"/>
                  </a:lnTo>
                  <a:close/>
                </a:path>
              </a:pathLst>
            </a:custGeom>
            <a:blipFill>
              <a:blip r:embed="rId45"/>
              <a:stretch>
                <a:fillRect/>
              </a:stretch>
            </a:blipFill>
          </p:spPr>
          <p:txBody>
            <a:bodyPr/>
            <a:lstStyle/>
            <a:p>
              <a:pPr defTabSz="609630"/>
              <a:endParaRPr lang="en-GB" sz="1200">
                <a:solidFill>
                  <a:prstClr val="black"/>
                </a:solidFill>
                <a:latin typeface="Calibri"/>
              </a:endParaRPr>
            </a:p>
          </p:txBody>
        </p:sp>
        <p:sp>
          <p:nvSpPr>
            <p:cNvPr id="76" name="Freeform 76"/>
            <p:cNvSpPr/>
            <p:nvPr/>
          </p:nvSpPr>
          <p:spPr>
            <a:xfrm>
              <a:off x="2014919" y="79402"/>
              <a:ext cx="589430" cy="204975"/>
            </a:xfrm>
            <a:custGeom>
              <a:avLst/>
              <a:gdLst/>
              <a:ahLst/>
              <a:cxnLst/>
              <a:rect l="l" t="t" r="r" b="b"/>
              <a:pathLst>
                <a:path w="589430" h="204975">
                  <a:moveTo>
                    <a:pt x="0" y="0"/>
                  </a:moveTo>
                  <a:lnTo>
                    <a:pt x="589430" y="0"/>
                  </a:lnTo>
                  <a:lnTo>
                    <a:pt x="589430" y="204974"/>
                  </a:lnTo>
                  <a:lnTo>
                    <a:pt x="0" y="204974"/>
                  </a:lnTo>
                  <a:lnTo>
                    <a:pt x="0" y="0"/>
                  </a:lnTo>
                  <a:close/>
                </a:path>
              </a:pathLst>
            </a:custGeom>
            <a:blipFill>
              <a:blip r:embed="rId46">
                <a:extLst>
                  <a:ext uri="{96DAC541-7B7A-43D3-8B79-37D633B846F1}">
                    <asvg:svgBlip xmlns:asvg="http://schemas.microsoft.com/office/drawing/2016/SVG/main" r:embed="rId47"/>
                  </a:ext>
                </a:extLst>
              </a:blip>
              <a:stretch>
                <a:fillRect/>
              </a:stretch>
            </a:blipFill>
          </p:spPr>
          <p:txBody>
            <a:bodyPr/>
            <a:lstStyle/>
            <a:p>
              <a:pPr defTabSz="609630"/>
              <a:endParaRPr lang="en-GB" sz="1200">
                <a:solidFill>
                  <a:prstClr val="black"/>
                </a:solidFill>
                <a:latin typeface="Calibri"/>
              </a:endParaRPr>
            </a:p>
          </p:txBody>
        </p:sp>
        <p:sp>
          <p:nvSpPr>
            <p:cNvPr id="77" name="Freeform 77"/>
            <p:cNvSpPr/>
            <p:nvPr/>
          </p:nvSpPr>
          <p:spPr>
            <a:xfrm>
              <a:off x="2785221" y="79402"/>
              <a:ext cx="750179" cy="251147"/>
            </a:xfrm>
            <a:custGeom>
              <a:avLst/>
              <a:gdLst/>
              <a:ahLst/>
              <a:cxnLst/>
              <a:rect l="l" t="t" r="r" b="b"/>
              <a:pathLst>
                <a:path w="750179" h="251147">
                  <a:moveTo>
                    <a:pt x="0" y="0"/>
                  </a:moveTo>
                  <a:lnTo>
                    <a:pt x="750179" y="0"/>
                  </a:lnTo>
                  <a:lnTo>
                    <a:pt x="750179" y="251146"/>
                  </a:lnTo>
                  <a:lnTo>
                    <a:pt x="0" y="251146"/>
                  </a:lnTo>
                  <a:lnTo>
                    <a:pt x="0" y="0"/>
                  </a:lnTo>
                  <a:close/>
                </a:path>
              </a:pathLst>
            </a:custGeom>
            <a:blipFill>
              <a:blip r:embed="rId48"/>
              <a:stretch>
                <a:fillRect/>
              </a:stretch>
            </a:blipFill>
          </p:spPr>
          <p:txBody>
            <a:bodyPr/>
            <a:lstStyle/>
            <a:p>
              <a:pPr defTabSz="609630"/>
              <a:endParaRPr lang="en-GB" sz="1200">
                <a:solidFill>
                  <a:prstClr val="black"/>
                </a:solidFill>
                <a:latin typeface="Calibri"/>
              </a:endParaRPr>
            </a:p>
          </p:txBody>
        </p:sp>
      </p:grpSp>
      <p:sp>
        <p:nvSpPr>
          <p:cNvPr id="78" name="AutoShape 78"/>
          <p:cNvSpPr/>
          <p:nvPr/>
        </p:nvSpPr>
        <p:spPr>
          <a:xfrm>
            <a:off x="-223551" y="448899"/>
            <a:ext cx="90935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79" name="AutoShape 79"/>
          <p:cNvSpPr/>
          <p:nvPr/>
        </p:nvSpPr>
        <p:spPr>
          <a:xfrm flipV="1">
            <a:off x="2466276" y="448899"/>
            <a:ext cx="10028703"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80" name="Freeform 80"/>
          <p:cNvSpPr/>
          <p:nvPr/>
        </p:nvSpPr>
        <p:spPr>
          <a:xfrm>
            <a:off x="819884" y="212993"/>
            <a:ext cx="1512309" cy="467555"/>
          </a:xfrm>
          <a:custGeom>
            <a:avLst/>
            <a:gdLst/>
            <a:ahLst/>
            <a:cxnLst/>
            <a:rect l="l" t="t" r="r" b="b"/>
            <a:pathLst>
              <a:path w="2268463" h="701333">
                <a:moveTo>
                  <a:pt x="0" y="0"/>
                </a:moveTo>
                <a:lnTo>
                  <a:pt x="2268463" y="0"/>
                </a:lnTo>
                <a:lnTo>
                  <a:pt x="2268463" y="701334"/>
                </a:lnTo>
                <a:lnTo>
                  <a:pt x="0" y="701334"/>
                </a:lnTo>
                <a:lnTo>
                  <a:pt x="0" y="0"/>
                </a:lnTo>
                <a:close/>
              </a:path>
            </a:pathLst>
          </a:custGeom>
          <a:blipFill>
            <a:blip r:embed="rId45"/>
            <a:stretch>
              <a:fillRect/>
            </a:stretch>
          </a:blipFill>
        </p:spPr>
        <p:txBody>
          <a:bodyPr/>
          <a:lstStyle/>
          <a:p>
            <a:pPr defTabSz="609630"/>
            <a:endParaRPr lang="en-GB" sz="1200">
              <a:solidFill>
                <a:prstClr val="black"/>
              </a:solidFill>
              <a:latin typeface="Calibri"/>
            </a:endParaRPr>
          </a:p>
        </p:txBody>
      </p:sp>
      <p:sp>
        <p:nvSpPr>
          <p:cNvPr id="81" name="TextBox 81"/>
          <p:cNvSpPr txBox="1"/>
          <p:nvPr/>
        </p:nvSpPr>
        <p:spPr>
          <a:xfrm>
            <a:off x="685800" y="1071246"/>
            <a:ext cx="13255310" cy="884858"/>
          </a:xfrm>
          <a:prstGeom prst="rect">
            <a:avLst/>
          </a:prstGeom>
        </p:spPr>
        <p:txBody>
          <a:bodyPr lIns="0" tIns="0" rIns="0" bIns="0" rtlCol="0" anchor="t">
            <a:spAutoFit/>
          </a:bodyPr>
          <a:lstStyle/>
          <a:p>
            <a:pPr defTabSz="609630">
              <a:lnSpc>
                <a:spcPts val="6943"/>
              </a:lnSpc>
            </a:pPr>
            <a:r>
              <a:rPr lang="en-US" sz="5986" b="1">
                <a:solidFill>
                  <a:srgbClr val="29A49C"/>
                </a:solidFill>
                <a:latin typeface="Garet Bold"/>
                <a:ea typeface="Garet Bold"/>
                <a:cs typeface="Garet Bold"/>
                <a:sym typeface="Garet Bold"/>
              </a:rPr>
              <a:t>How it Works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332193" y="443596"/>
            <a:ext cx="1041977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3" name="AutoShape 3"/>
          <p:cNvSpPr/>
          <p:nvPr/>
        </p:nvSpPr>
        <p:spPr>
          <a:xfrm>
            <a:off x="-223551" y="448899"/>
            <a:ext cx="90935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4" name="Freeform 4"/>
          <p:cNvSpPr/>
          <p:nvPr/>
        </p:nvSpPr>
        <p:spPr>
          <a:xfrm>
            <a:off x="819884" y="212993"/>
            <a:ext cx="1512309" cy="467555"/>
          </a:xfrm>
          <a:custGeom>
            <a:avLst/>
            <a:gdLst/>
            <a:ahLst/>
            <a:cxnLst/>
            <a:rect l="l" t="t" r="r" b="b"/>
            <a:pathLst>
              <a:path w="2268463" h="701333">
                <a:moveTo>
                  <a:pt x="0" y="0"/>
                </a:moveTo>
                <a:lnTo>
                  <a:pt x="2268463" y="0"/>
                </a:lnTo>
                <a:lnTo>
                  <a:pt x="2268463" y="701334"/>
                </a:lnTo>
                <a:lnTo>
                  <a:pt x="0" y="701334"/>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grpSp>
        <p:nvGrpSpPr>
          <p:cNvPr id="5" name="Group 5"/>
          <p:cNvGrpSpPr/>
          <p:nvPr/>
        </p:nvGrpSpPr>
        <p:grpSpPr>
          <a:xfrm>
            <a:off x="592171" y="1399583"/>
            <a:ext cx="4800080" cy="5013070"/>
            <a:chOff x="0" y="19050"/>
            <a:chExt cx="9600160" cy="10026138"/>
          </a:xfrm>
        </p:grpSpPr>
        <p:sp>
          <p:nvSpPr>
            <p:cNvPr id="6" name="AutoShape 6"/>
            <p:cNvSpPr/>
            <p:nvPr/>
          </p:nvSpPr>
          <p:spPr>
            <a:xfrm>
              <a:off x="347494" y="3519929"/>
              <a:ext cx="8705947" cy="0"/>
            </a:xfrm>
            <a:prstGeom prst="line">
              <a:avLst/>
            </a:prstGeom>
            <a:ln w="12700" cap="flat">
              <a:solidFill>
                <a:srgbClr val="FF66C4"/>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7" name="TextBox 7"/>
            <p:cNvSpPr txBox="1"/>
            <p:nvPr/>
          </p:nvSpPr>
          <p:spPr>
            <a:xfrm>
              <a:off x="347494" y="19050"/>
              <a:ext cx="9252666" cy="1436290"/>
            </a:xfrm>
            <a:prstGeom prst="rect">
              <a:avLst/>
            </a:prstGeom>
          </p:spPr>
          <p:txBody>
            <a:bodyPr lIns="0" tIns="0" rIns="0" bIns="0" rtlCol="0" anchor="t">
              <a:spAutoFit/>
            </a:bodyPr>
            <a:lstStyle/>
            <a:p>
              <a:pPr defTabSz="609630">
                <a:lnSpc>
                  <a:spcPts val="5637"/>
                </a:lnSpc>
              </a:pPr>
              <a:r>
                <a:rPr lang="en-US" sz="4777" b="1">
                  <a:solidFill>
                    <a:srgbClr val="29A49C"/>
                  </a:solidFill>
                  <a:latin typeface="Garet Bold"/>
                  <a:ea typeface="Garet Bold"/>
                  <a:cs typeface="Garet Bold"/>
                  <a:sym typeface="Garet Bold"/>
                </a:rPr>
                <a:t>The Partnership </a:t>
              </a:r>
            </a:p>
          </p:txBody>
        </p:sp>
        <p:sp>
          <p:nvSpPr>
            <p:cNvPr id="8" name="TextBox 8"/>
            <p:cNvSpPr txBox="1"/>
            <p:nvPr/>
          </p:nvSpPr>
          <p:spPr>
            <a:xfrm>
              <a:off x="0" y="4135879"/>
              <a:ext cx="8468854" cy="5909309"/>
            </a:xfrm>
            <a:prstGeom prst="rect">
              <a:avLst/>
            </a:prstGeom>
          </p:spPr>
          <p:txBody>
            <a:bodyPr lIns="0" tIns="0" rIns="0" bIns="0" rtlCol="0" anchor="t">
              <a:spAutoFit/>
            </a:bodyPr>
            <a:lstStyle/>
            <a:p>
              <a:pPr marL="345457" lvl="1" indent="-172729" defTabSz="609630">
                <a:buFont typeface="Arial"/>
                <a:buChar char="•"/>
              </a:pPr>
              <a:r>
                <a:rPr lang="en-US" sz="1600" dirty="0">
                  <a:solidFill>
                    <a:srgbClr val="000000"/>
                  </a:solidFill>
                  <a:latin typeface="Canva Sans"/>
                  <a:ea typeface="Canva Sans"/>
                  <a:cs typeface="Canva Sans"/>
                  <a:sym typeface="Canva Sans"/>
                </a:rPr>
                <a:t>35 strong (primarily VCSE) partnership led by Better Connect</a:t>
              </a:r>
            </a:p>
            <a:p>
              <a:pPr defTabSz="609630"/>
              <a:endParaRPr lang="en-US" sz="1600" dirty="0">
                <a:solidFill>
                  <a:srgbClr val="000000"/>
                </a:solidFill>
                <a:latin typeface="Canva Sans"/>
                <a:ea typeface="Canva Sans"/>
                <a:cs typeface="Canva Sans"/>
                <a:sym typeface="Canva Sans"/>
              </a:endParaRPr>
            </a:p>
            <a:p>
              <a:pPr marL="345457" lvl="1" indent="-172729" defTabSz="609630">
                <a:buFont typeface="Arial"/>
                <a:buChar char="•"/>
              </a:pPr>
              <a:r>
                <a:rPr lang="en-US" sz="1600" dirty="0">
                  <a:solidFill>
                    <a:srgbClr val="000000"/>
                  </a:solidFill>
                  <a:latin typeface="Canva Sans"/>
                  <a:ea typeface="Canva Sans"/>
                  <a:cs typeface="Canva Sans"/>
                  <a:sym typeface="Canva Sans"/>
                </a:rPr>
                <a:t>Different expertise &amp; specialisms </a:t>
              </a:r>
            </a:p>
            <a:p>
              <a:pPr defTabSz="609630"/>
              <a:endParaRPr lang="en-US" sz="1600" dirty="0">
                <a:solidFill>
                  <a:srgbClr val="000000"/>
                </a:solidFill>
                <a:latin typeface="Canva Sans"/>
                <a:ea typeface="Canva Sans"/>
                <a:cs typeface="Canva Sans"/>
                <a:sym typeface="Canva Sans"/>
              </a:endParaRPr>
            </a:p>
            <a:p>
              <a:pPr marL="345457" lvl="1" indent="-172729" defTabSz="609630">
                <a:buFont typeface="Arial"/>
                <a:buChar char="•"/>
              </a:pPr>
              <a:r>
                <a:rPr lang="en-US" sz="1600" dirty="0">
                  <a:solidFill>
                    <a:srgbClr val="000000"/>
                  </a:solidFill>
                  <a:latin typeface="Canva Sans"/>
                  <a:ea typeface="Canva Sans"/>
                  <a:cs typeface="Canva Sans"/>
                  <a:sym typeface="Canva Sans"/>
                </a:rPr>
                <a:t>Spread across 8</a:t>
              </a:r>
              <a:r>
                <a:rPr lang="en-US" sz="1600" u="sng" dirty="0">
                  <a:solidFill>
                    <a:srgbClr val="000000"/>
                  </a:solidFill>
                  <a:latin typeface="Canva Sans"/>
                  <a:ea typeface="Canva Sans"/>
                  <a:cs typeface="Canva Sans"/>
                  <a:sym typeface="Canva Sans"/>
                  <a:hlinkClick r:id="rId4" tooltip="https://www.google.com/maps/d/edit?hl=en&amp;mid=1cdZt3p3gFxkqQmZZzKW3YAEDIA_K46A&amp;ll=54.1307337570248%2C-1.4550880999999949&amp;z=10"/>
                </a:rPr>
                <a:t> regions</a:t>
              </a:r>
              <a:r>
                <a:rPr lang="en-US" sz="1600" dirty="0">
                  <a:solidFill>
                    <a:srgbClr val="000000"/>
                  </a:solidFill>
                  <a:latin typeface="Canva Sans"/>
                  <a:ea typeface="Canva Sans"/>
                  <a:cs typeface="Canva Sans"/>
                  <a:sym typeface="Canva Sans"/>
                </a:rPr>
                <a:t>: Harrogate, Hambleton, Ryedale, Richmond, Craven, Scarborough, Selby, York</a:t>
              </a:r>
            </a:p>
            <a:p>
              <a:pPr marL="345457" lvl="1" indent="-172729" defTabSz="609630">
                <a:buFont typeface="Arial"/>
                <a:buChar char="•"/>
              </a:pPr>
              <a:endParaRPr lang="en-US" sz="1600" dirty="0">
                <a:solidFill>
                  <a:srgbClr val="000000"/>
                </a:solidFill>
                <a:latin typeface="Canva Sans"/>
                <a:ea typeface="Canva Sans"/>
                <a:cs typeface="Canva Sans"/>
                <a:sym typeface="Canva Sans"/>
              </a:endParaRPr>
            </a:p>
            <a:p>
              <a:pPr marL="345457" lvl="1" indent="-172729" defTabSz="609630">
                <a:buFont typeface="Arial"/>
                <a:buChar char="•"/>
              </a:pPr>
              <a:r>
                <a:rPr lang="en-US" sz="1600" dirty="0">
                  <a:solidFill>
                    <a:srgbClr val="000000"/>
                  </a:solidFill>
                  <a:latin typeface="Canva Sans"/>
                  <a:ea typeface="Canva Sans"/>
                  <a:cs typeface="Canva Sans"/>
                  <a:sym typeface="Canva Sans"/>
                </a:rPr>
                <a:t>Quick to </a:t>
              </a:r>
              <a:r>
                <a:rPr lang="en-US" sz="1600" dirty="0" err="1">
                  <a:solidFill>
                    <a:srgbClr val="000000"/>
                  </a:solidFill>
                  <a:latin typeface="Canva Sans"/>
                  <a:ea typeface="Canva Sans"/>
                  <a:cs typeface="Canva Sans"/>
                  <a:sym typeface="Canva Sans"/>
                </a:rPr>
                <a:t>mobilise</a:t>
              </a:r>
              <a:endParaRPr lang="en-US" sz="1600" dirty="0">
                <a:solidFill>
                  <a:srgbClr val="000000"/>
                </a:solidFill>
                <a:latin typeface="Canva Sans"/>
                <a:ea typeface="Canva Sans"/>
                <a:cs typeface="Canva Sans"/>
                <a:sym typeface="Canva Sans"/>
              </a:endParaRPr>
            </a:p>
            <a:p>
              <a:pPr marL="345457" lvl="1" indent="-172729" defTabSz="609630">
                <a:buFont typeface="Arial"/>
                <a:buChar char="•"/>
              </a:pPr>
              <a:endParaRPr lang="en-US" sz="1600" dirty="0">
                <a:solidFill>
                  <a:srgbClr val="000000"/>
                </a:solidFill>
                <a:latin typeface="Canva Sans"/>
                <a:ea typeface="Canva Sans"/>
                <a:cs typeface="Canva Sans"/>
                <a:sym typeface="Canva Sans"/>
              </a:endParaRPr>
            </a:p>
            <a:p>
              <a:pPr marL="345457" lvl="1" indent="-172729" defTabSz="609630">
                <a:buFont typeface="Arial"/>
                <a:buChar char="•"/>
              </a:pPr>
              <a:r>
                <a:rPr lang="en-US" sz="1600" dirty="0">
                  <a:solidFill>
                    <a:srgbClr val="000000"/>
                  </a:solidFill>
                  <a:latin typeface="Canva Sans"/>
                  <a:ea typeface="Canva Sans"/>
                  <a:cs typeface="Canva Sans"/>
                  <a:sym typeface="Canva Sans"/>
                </a:rPr>
                <a:t>Strength in numbers</a:t>
              </a:r>
              <a:endParaRPr lang="en-US" sz="1200" dirty="0">
                <a:solidFill>
                  <a:srgbClr val="000000"/>
                </a:solidFill>
                <a:latin typeface="Canva Sans"/>
                <a:ea typeface="Canva Sans"/>
                <a:cs typeface="Canva Sans"/>
                <a:sym typeface="Canva Sans"/>
              </a:endParaRPr>
            </a:p>
          </p:txBody>
        </p:sp>
      </p:grpSp>
      <p:grpSp>
        <p:nvGrpSpPr>
          <p:cNvPr id="9" name="Group 9"/>
          <p:cNvGrpSpPr/>
          <p:nvPr/>
        </p:nvGrpSpPr>
        <p:grpSpPr>
          <a:xfrm>
            <a:off x="5317684" y="1035792"/>
            <a:ext cx="6551744" cy="5263413"/>
            <a:chOff x="0" y="0"/>
            <a:chExt cx="13103485" cy="10526817"/>
          </a:xfrm>
        </p:grpSpPr>
        <p:sp>
          <p:nvSpPr>
            <p:cNvPr id="10" name="Freeform 10"/>
            <p:cNvSpPr/>
            <p:nvPr/>
          </p:nvSpPr>
          <p:spPr>
            <a:xfrm>
              <a:off x="630062" y="0"/>
              <a:ext cx="2224083" cy="1078633"/>
            </a:xfrm>
            <a:custGeom>
              <a:avLst/>
              <a:gdLst/>
              <a:ahLst/>
              <a:cxnLst/>
              <a:rect l="l" t="t" r="r" b="b"/>
              <a:pathLst>
                <a:path w="2224083" h="1078633">
                  <a:moveTo>
                    <a:pt x="0" y="0"/>
                  </a:moveTo>
                  <a:lnTo>
                    <a:pt x="2224083" y="0"/>
                  </a:lnTo>
                  <a:lnTo>
                    <a:pt x="2224083" y="1078633"/>
                  </a:lnTo>
                  <a:lnTo>
                    <a:pt x="0" y="1078633"/>
                  </a:lnTo>
                  <a:lnTo>
                    <a:pt x="0" y="0"/>
                  </a:lnTo>
                  <a:close/>
                </a:path>
              </a:pathLst>
            </a:custGeom>
            <a:blipFill>
              <a:blip r:embed="rId5"/>
              <a:stretch>
                <a:fillRect/>
              </a:stretch>
            </a:blipFill>
          </p:spPr>
          <p:txBody>
            <a:bodyPr/>
            <a:lstStyle/>
            <a:p>
              <a:pPr defTabSz="609630"/>
              <a:endParaRPr lang="en-GB" sz="1200">
                <a:solidFill>
                  <a:prstClr val="black"/>
                </a:solidFill>
                <a:latin typeface="Calibri"/>
              </a:endParaRPr>
            </a:p>
          </p:txBody>
        </p:sp>
        <p:sp>
          <p:nvSpPr>
            <p:cNvPr id="11" name="Freeform 11"/>
            <p:cNvSpPr/>
            <p:nvPr/>
          </p:nvSpPr>
          <p:spPr>
            <a:xfrm>
              <a:off x="843688" y="1285104"/>
              <a:ext cx="2894066" cy="713870"/>
            </a:xfrm>
            <a:custGeom>
              <a:avLst/>
              <a:gdLst/>
              <a:ahLst/>
              <a:cxnLst/>
              <a:rect l="l" t="t" r="r" b="b"/>
              <a:pathLst>
                <a:path w="2894066" h="713870">
                  <a:moveTo>
                    <a:pt x="0" y="0"/>
                  </a:moveTo>
                  <a:lnTo>
                    <a:pt x="2894066" y="0"/>
                  </a:lnTo>
                  <a:lnTo>
                    <a:pt x="2894066" y="713870"/>
                  </a:lnTo>
                  <a:lnTo>
                    <a:pt x="0" y="713870"/>
                  </a:lnTo>
                  <a:lnTo>
                    <a:pt x="0" y="0"/>
                  </a:lnTo>
                  <a:close/>
                </a:path>
              </a:pathLst>
            </a:custGeom>
            <a:blipFill>
              <a:blip r:embed="rId6"/>
              <a:stretch>
                <a:fillRect/>
              </a:stretch>
            </a:blipFill>
          </p:spPr>
          <p:txBody>
            <a:bodyPr/>
            <a:lstStyle/>
            <a:p>
              <a:pPr defTabSz="609630"/>
              <a:endParaRPr lang="en-GB" sz="1200">
                <a:solidFill>
                  <a:prstClr val="black"/>
                </a:solidFill>
                <a:latin typeface="Calibri"/>
              </a:endParaRPr>
            </a:p>
          </p:txBody>
        </p:sp>
        <p:sp>
          <p:nvSpPr>
            <p:cNvPr id="12" name="Freeform 12"/>
            <p:cNvSpPr/>
            <p:nvPr/>
          </p:nvSpPr>
          <p:spPr>
            <a:xfrm>
              <a:off x="3324570" y="166024"/>
              <a:ext cx="1891353" cy="987023"/>
            </a:xfrm>
            <a:custGeom>
              <a:avLst/>
              <a:gdLst/>
              <a:ahLst/>
              <a:cxnLst/>
              <a:rect l="l" t="t" r="r" b="b"/>
              <a:pathLst>
                <a:path w="1891353" h="987023">
                  <a:moveTo>
                    <a:pt x="0" y="0"/>
                  </a:moveTo>
                  <a:lnTo>
                    <a:pt x="1891353" y="0"/>
                  </a:lnTo>
                  <a:lnTo>
                    <a:pt x="1891353" y="987023"/>
                  </a:lnTo>
                  <a:lnTo>
                    <a:pt x="0" y="987023"/>
                  </a:lnTo>
                  <a:lnTo>
                    <a:pt x="0" y="0"/>
                  </a:lnTo>
                  <a:close/>
                </a:path>
              </a:pathLst>
            </a:custGeom>
            <a:blipFill>
              <a:blip r:embed="rId7"/>
              <a:stretch>
                <a:fillRect t="-49320" b="-42301"/>
              </a:stretch>
            </a:blipFill>
          </p:spPr>
          <p:txBody>
            <a:bodyPr/>
            <a:lstStyle/>
            <a:p>
              <a:pPr defTabSz="609630"/>
              <a:endParaRPr lang="en-GB" sz="1200">
                <a:solidFill>
                  <a:prstClr val="black"/>
                </a:solidFill>
                <a:latin typeface="Calibri"/>
              </a:endParaRPr>
            </a:p>
          </p:txBody>
        </p:sp>
        <p:sp>
          <p:nvSpPr>
            <p:cNvPr id="13" name="Freeform 13"/>
            <p:cNvSpPr/>
            <p:nvPr/>
          </p:nvSpPr>
          <p:spPr>
            <a:xfrm>
              <a:off x="5712521" y="192502"/>
              <a:ext cx="3152983" cy="934066"/>
            </a:xfrm>
            <a:custGeom>
              <a:avLst/>
              <a:gdLst/>
              <a:ahLst/>
              <a:cxnLst/>
              <a:rect l="l" t="t" r="r" b="b"/>
              <a:pathLst>
                <a:path w="3152983" h="934066">
                  <a:moveTo>
                    <a:pt x="0" y="0"/>
                  </a:moveTo>
                  <a:lnTo>
                    <a:pt x="3152983" y="0"/>
                  </a:lnTo>
                  <a:lnTo>
                    <a:pt x="3152983" y="934066"/>
                  </a:lnTo>
                  <a:lnTo>
                    <a:pt x="0" y="934066"/>
                  </a:lnTo>
                  <a:lnTo>
                    <a:pt x="0" y="0"/>
                  </a:lnTo>
                  <a:close/>
                </a:path>
              </a:pathLst>
            </a:custGeom>
            <a:blipFill>
              <a:blip r:embed="rId8"/>
              <a:stretch>
                <a:fillRect/>
              </a:stretch>
            </a:blipFill>
          </p:spPr>
          <p:txBody>
            <a:bodyPr/>
            <a:lstStyle/>
            <a:p>
              <a:pPr defTabSz="609630"/>
              <a:endParaRPr lang="en-GB" sz="1200">
                <a:solidFill>
                  <a:prstClr val="black"/>
                </a:solidFill>
                <a:latin typeface="Calibri"/>
              </a:endParaRPr>
            </a:p>
          </p:txBody>
        </p:sp>
        <p:sp>
          <p:nvSpPr>
            <p:cNvPr id="14" name="Freeform 14"/>
            <p:cNvSpPr/>
            <p:nvPr/>
          </p:nvSpPr>
          <p:spPr>
            <a:xfrm>
              <a:off x="4330415" y="1427394"/>
              <a:ext cx="1771016" cy="842689"/>
            </a:xfrm>
            <a:custGeom>
              <a:avLst/>
              <a:gdLst/>
              <a:ahLst/>
              <a:cxnLst/>
              <a:rect l="l" t="t" r="r" b="b"/>
              <a:pathLst>
                <a:path w="1771016" h="842689">
                  <a:moveTo>
                    <a:pt x="0" y="0"/>
                  </a:moveTo>
                  <a:lnTo>
                    <a:pt x="1771016" y="0"/>
                  </a:lnTo>
                  <a:lnTo>
                    <a:pt x="1771016" y="842689"/>
                  </a:lnTo>
                  <a:lnTo>
                    <a:pt x="0" y="842689"/>
                  </a:lnTo>
                  <a:lnTo>
                    <a:pt x="0" y="0"/>
                  </a:lnTo>
                  <a:close/>
                </a:path>
              </a:pathLst>
            </a:custGeom>
            <a:blipFill>
              <a:blip r:embed="rId9"/>
              <a:stretch>
                <a:fillRect/>
              </a:stretch>
            </a:blipFill>
          </p:spPr>
          <p:txBody>
            <a:bodyPr/>
            <a:lstStyle/>
            <a:p>
              <a:pPr defTabSz="609630"/>
              <a:endParaRPr lang="en-GB" sz="1200">
                <a:solidFill>
                  <a:prstClr val="black"/>
                </a:solidFill>
                <a:latin typeface="Calibri"/>
              </a:endParaRPr>
            </a:p>
          </p:txBody>
        </p:sp>
        <p:sp>
          <p:nvSpPr>
            <p:cNvPr id="15" name="Freeform 15"/>
            <p:cNvSpPr/>
            <p:nvPr/>
          </p:nvSpPr>
          <p:spPr>
            <a:xfrm>
              <a:off x="676866" y="2729776"/>
              <a:ext cx="2600900" cy="661941"/>
            </a:xfrm>
            <a:custGeom>
              <a:avLst/>
              <a:gdLst/>
              <a:ahLst/>
              <a:cxnLst/>
              <a:rect l="l" t="t" r="r" b="b"/>
              <a:pathLst>
                <a:path w="2600900" h="661941">
                  <a:moveTo>
                    <a:pt x="0" y="0"/>
                  </a:moveTo>
                  <a:lnTo>
                    <a:pt x="2600900" y="0"/>
                  </a:lnTo>
                  <a:lnTo>
                    <a:pt x="2600900" y="661941"/>
                  </a:lnTo>
                  <a:lnTo>
                    <a:pt x="0" y="661941"/>
                  </a:lnTo>
                  <a:lnTo>
                    <a:pt x="0" y="0"/>
                  </a:lnTo>
                  <a:close/>
                </a:path>
              </a:pathLst>
            </a:custGeom>
            <a:blipFill>
              <a:blip r:embed="rId10"/>
              <a:stretch>
                <a:fillRect/>
              </a:stretch>
            </a:blipFill>
          </p:spPr>
          <p:txBody>
            <a:bodyPr/>
            <a:lstStyle/>
            <a:p>
              <a:pPr defTabSz="609630"/>
              <a:endParaRPr lang="en-GB" sz="1200">
                <a:solidFill>
                  <a:prstClr val="black"/>
                </a:solidFill>
                <a:latin typeface="Calibri"/>
              </a:endParaRPr>
            </a:p>
          </p:txBody>
        </p:sp>
        <p:sp>
          <p:nvSpPr>
            <p:cNvPr id="16" name="Freeform 16"/>
            <p:cNvSpPr/>
            <p:nvPr/>
          </p:nvSpPr>
          <p:spPr>
            <a:xfrm>
              <a:off x="6520863" y="1584007"/>
              <a:ext cx="2420403" cy="529463"/>
            </a:xfrm>
            <a:custGeom>
              <a:avLst/>
              <a:gdLst/>
              <a:ahLst/>
              <a:cxnLst/>
              <a:rect l="l" t="t" r="r" b="b"/>
              <a:pathLst>
                <a:path w="2420403" h="529463">
                  <a:moveTo>
                    <a:pt x="0" y="0"/>
                  </a:moveTo>
                  <a:lnTo>
                    <a:pt x="2420403" y="0"/>
                  </a:lnTo>
                  <a:lnTo>
                    <a:pt x="2420403" y="529463"/>
                  </a:lnTo>
                  <a:lnTo>
                    <a:pt x="0" y="529463"/>
                  </a:lnTo>
                  <a:lnTo>
                    <a:pt x="0" y="0"/>
                  </a:lnTo>
                  <a:close/>
                </a:path>
              </a:pathLst>
            </a:custGeom>
            <a:blipFill>
              <a:blip r:embed="rId11"/>
              <a:stretch>
                <a:fillRect/>
              </a:stretch>
            </a:blipFill>
          </p:spPr>
          <p:txBody>
            <a:bodyPr/>
            <a:lstStyle/>
            <a:p>
              <a:pPr defTabSz="609630"/>
              <a:endParaRPr lang="en-GB" sz="1200">
                <a:solidFill>
                  <a:prstClr val="black"/>
                </a:solidFill>
                <a:latin typeface="Calibri"/>
              </a:endParaRPr>
            </a:p>
          </p:txBody>
        </p:sp>
        <p:sp>
          <p:nvSpPr>
            <p:cNvPr id="17" name="Freeform 17"/>
            <p:cNvSpPr/>
            <p:nvPr/>
          </p:nvSpPr>
          <p:spPr>
            <a:xfrm>
              <a:off x="9340262" y="449823"/>
              <a:ext cx="1193772" cy="1257620"/>
            </a:xfrm>
            <a:custGeom>
              <a:avLst/>
              <a:gdLst/>
              <a:ahLst/>
              <a:cxnLst/>
              <a:rect l="l" t="t" r="r" b="b"/>
              <a:pathLst>
                <a:path w="1193772" h="1257620">
                  <a:moveTo>
                    <a:pt x="0" y="0"/>
                  </a:moveTo>
                  <a:lnTo>
                    <a:pt x="1193772" y="0"/>
                  </a:lnTo>
                  <a:lnTo>
                    <a:pt x="1193772" y="1257620"/>
                  </a:lnTo>
                  <a:lnTo>
                    <a:pt x="0" y="1257620"/>
                  </a:lnTo>
                  <a:lnTo>
                    <a:pt x="0" y="0"/>
                  </a:lnTo>
                  <a:close/>
                </a:path>
              </a:pathLst>
            </a:custGeom>
            <a:blipFill>
              <a:blip r:embed="rId12"/>
              <a:stretch>
                <a:fillRect/>
              </a:stretch>
            </a:blipFill>
          </p:spPr>
          <p:txBody>
            <a:bodyPr/>
            <a:lstStyle/>
            <a:p>
              <a:pPr defTabSz="609630"/>
              <a:endParaRPr lang="en-GB" sz="1200">
                <a:solidFill>
                  <a:prstClr val="black"/>
                </a:solidFill>
                <a:latin typeface="Calibri"/>
              </a:endParaRPr>
            </a:p>
          </p:txBody>
        </p:sp>
        <p:sp>
          <p:nvSpPr>
            <p:cNvPr id="18" name="Freeform 18"/>
            <p:cNvSpPr/>
            <p:nvPr/>
          </p:nvSpPr>
          <p:spPr>
            <a:xfrm>
              <a:off x="3961037" y="2629574"/>
              <a:ext cx="3268834" cy="948061"/>
            </a:xfrm>
            <a:custGeom>
              <a:avLst/>
              <a:gdLst/>
              <a:ahLst/>
              <a:cxnLst/>
              <a:rect l="l" t="t" r="r" b="b"/>
              <a:pathLst>
                <a:path w="3268834" h="948061">
                  <a:moveTo>
                    <a:pt x="0" y="0"/>
                  </a:moveTo>
                  <a:lnTo>
                    <a:pt x="3268834" y="0"/>
                  </a:lnTo>
                  <a:lnTo>
                    <a:pt x="3268834" y="948061"/>
                  </a:lnTo>
                  <a:lnTo>
                    <a:pt x="0" y="948061"/>
                  </a:lnTo>
                  <a:lnTo>
                    <a:pt x="0" y="0"/>
                  </a:lnTo>
                  <a:close/>
                </a:path>
              </a:pathLst>
            </a:custGeom>
            <a:blipFill>
              <a:blip r:embed="rId13"/>
              <a:stretch>
                <a:fillRect/>
              </a:stretch>
            </a:blipFill>
          </p:spPr>
          <p:txBody>
            <a:bodyPr/>
            <a:lstStyle/>
            <a:p>
              <a:pPr defTabSz="609630"/>
              <a:endParaRPr lang="en-GB" sz="1200">
                <a:solidFill>
                  <a:prstClr val="black"/>
                </a:solidFill>
                <a:latin typeface="Calibri"/>
              </a:endParaRPr>
            </a:p>
          </p:txBody>
        </p:sp>
        <p:sp>
          <p:nvSpPr>
            <p:cNvPr id="19" name="Freeform 19"/>
            <p:cNvSpPr/>
            <p:nvPr/>
          </p:nvSpPr>
          <p:spPr>
            <a:xfrm>
              <a:off x="8214278" y="2379200"/>
              <a:ext cx="1979307" cy="1398261"/>
            </a:xfrm>
            <a:custGeom>
              <a:avLst/>
              <a:gdLst/>
              <a:ahLst/>
              <a:cxnLst/>
              <a:rect l="l" t="t" r="r" b="b"/>
              <a:pathLst>
                <a:path w="1979307" h="1398261">
                  <a:moveTo>
                    <a:pt x="0" y="0"/>
                  </a:moveTo>
                  <a:lnTo>
                    <a:pt x="1979307" y="0"/>
                  </a:lnTo>
                  <a:lnTo>
                    <a:pt x="1979307" y="1398261"/>
                  </a:lnTo>
                  <a:lnTo>
                    <a:pt x="0" y="1398261"/>
                  </a:lnTo>
                  <a:lnTo>
                    <a:pt x="0" y="0"/>
                  </a:lnTo>
                  <a:close/>
                </a:path>
              </a:pathLst>
            </a:custGeom>
            <a:blipFill>
              <a:blip r:embed="rId14"/>
              <a:stretch>
                <a:fillRect/>
              </a:stretch>
            </a:blipFill>
          </p:spPr>
          <p:txBody>
            <a:bodyPr/>
            <a:lstStyle/>
            <a:p>
              <a:pPr defTabSz="609630"/>
              <a:endParaRPr lang="en-GB" sz="1200">
                <a:solidFill>
                  <a:prstClr val="black"/>
                </a:solidFill>
                <a:latin typeface="Calibri"/>
              </a:endParaRPr>
            </a:p>
          </p:txBody>
        </p:sp>
        <p:sp>
          <p:nvSpPr>
            <p:cNvPr id="20" name="Freeform 20"/>
            <p:cNvSpPr/>
            <p:nvPr/>
          </p:nvSpPr>
          <p:spPr>
            <a:xfrm>
              <a:off x="843688" y="3954744"/>
              <a:ext cx="974508" cy="1204076"/>
            </a:xfrm>
            <a:custGeom>
              <a:avLst/>
              <a:gdLst/>
              <a:ahLst/>
              <a:cxnLst/>
              <a:rect l="l" t="t" r="r" b="b"/>
              <a:pathLst>
                <a:path w="974508" h="1204076">
                  <a:moveTo>
                    <a:pt x="0" y="0"/>
                  </a:moveTo>
                  <a:lnTo>
                    <a:pt x="974508" y="0"/>
                  </a:lnTo>
                  <a:lnTo>
                    <a:pt x="974508" y="1204076"/>
                  </a:lnTo>
                  <a:lnTo>
                    <a:pt x="0" y="1204076"/>
                  </a:lnTo>
                  <a:lnTo>
                    <a:pt x="0" y="0"/>
                  </a:lnTo>
                  <a:close/>
                </a:path>
              </a:pathLst>
            </a:custGeom>
            <a:blipFill>
              <a:blip r:embed="rId15"/>
              <a:stretch>
                <a:fillRect/>
              </a:stretch>
            </a:blipFill>
          </p:spPr>
          <p:txBody>
            <a:bodyPr/>
            <a:lstStyle/>
            <a:p>
              <a:pPr defTabSz="609630"/>
              <a:endParaRPr lang="en-GB" sz="1200">
                <a:solidFill>
                  <a:prstClr val="black"/>
                </a:solidFill>
                <a:latin typeface="Calibri"/>
              </a:endParaRPr>
            </a:p>
          </p:txBody>
        </p:sp>
        <p:sp>
          <p:nvSpPr>
            <p:cNvPr id="21" name="Freeform 21"/>
            <p:cNvSpPr/>
            <p:nvPr/>
          </p:nvSpPr>
          <p:spPr>
            <a:xfrm>
              <a:off x="2290721" y="3954744"/>
              <a:ext cx="1921532" cy="1335699"/>
            </a:xfrm>
            <a:custGeom>
              <a:avLst/>
              <a:gdLst/>
              <a:ahLst/>
              <a:cxnLst/>
              <a:rect l="l" t="t" r="r" b="b"/>
              <a:pathLst>
                <a:path w="1921532" h="1335699">
                  <a:moveTo>
                    <a:pt x="0" y="0"/>
                  </a:moveTo>
                  <a:lnTo>
                    <a:pt x="1921533" y="0"/>
                  </a:lnTo>
                  <a:lnTo>
                    <a:pt x="1921533" y="1335700"/>
                  </a:lnTo>
                  <a:lnTo>
                    <a:pt x="0" y="1335700"/>
                  </a:lnTo>
                  <a:lnTo>
                    <a:pt x="0" y="0"/>
                  </a:lnTo>
                  <a:close/>
                </a:path>
              </a:pathLst>
            </a:custGeom>
            <a:blipFill>
              <a:blip r:embed="rId16"/>
              <a:stretch>
                <a:fillRect/>
              </a:stretch>
            </a:blipFill>
          </p:spPr>
          <p:txBody>
            <a:bodyPr/>
            <a:lstStyle/>
            <a:p>
              <a:pPr defTabSz="609630"/>
              <a:endParaRPr lang="en-GB" sz="1200">
                <a:solidFill>
                  <a:prstClr val="black"/>
                </a:solidFill>
                <a:latin typeface="Calibri"/>
              </a:endParaRPr>
            </a:p>
          </p:txBody>
        </p:sp>
        <p:sp>
          <p:nvSpPr>
            <p:cNvPr id="22" name="Freeform 22"/>
            <p:cNvSpPr/>
            <p:nvPr/>
          </p:nvSpPr>
          <p:spPr>
            <a:xfrm>
              <a:off x="4413222" y="4131637"/>
              <a:ext cx="1551610" cy="981915"/>
            </a:xfrm>
            <a:custGeom>
              <a:avLst/>
              <a:gdLst/>
              <a:ahLst/>
              <a:cxnLst/>
              <a:rect l="l" t="t" r="r" b="b"/>
              <a:pathLst>
                <a:path w="1551610" h="981915">
                  <a:moveTo>
                    <a:pt x="0" y="0"/>
                  </a:moveTo>
                  <a:lnTo>
                    <a:pt x="1551610" y="0"/>
                  </a:lnTo>
                  <a:lnTo>
                    <a:pt x="1551610" y="981914"/>
                  </a:lnTo>
                  <a:lnTo>
                    <a:pt x="0" y="981914"/>
                  </a:lnTo>
                  <a:lnTo>
                    <a:pt x="0" y="0"/>
                  </a:lnTo>
                  <a:close/>
                </a:path>
              </a:pathLst>
            </a:custGeom>
            <a:blipFill>
              <a:blip r:embed="rId17"/>
              <a:stretch>
                <a:fillRect/>
              </a:stretch>
            </a:blipFill>
          </p:spPr>
          <p:txBody>
            <a:bodyPr/>
            <a:lstStyle/>
            <a:p>
              <a:pPr defTabSz="609630"/>
              <a:endParaRPr lang="en-GB" sz="1200">
                <a:solidFill>
                  <a:prstClr val="black"/>
                </a:solidFill>
                <a:latin typeface="Calibri"/>
              </a:endParaRPr>
            </a:p>
          </p:txBody>
        </p:sp>
        <p:sp>
          <p:nvSpPr>
            <p:cNvPr id="23" name="Freeform 23"/>
            <p:cNvSpPr/>
            <p:nvPr/>
          </p:nvSpPr>
          <p:spPr>
            <a:xfrm>
              <a:off x="6520863" y="4189302"/>
              <a:ext cx="2247356" cy="866584"/>
            </a:xfrm>
            <a:custGeom>
              <a:avLst/>
              <a:gdLst/>
              <a:ahLst/>
              <a:cxnLst/>
              <a:rect l="l" t="t" r="r" b="b"/>
              <a:pathLst>
                <a:path w="2247356" h="866584">
                  <a:moveTo>
                    <a:pt x="0" y="0"/>
                  </a:moveTo>
                  <a:lnTo>
                    <a:pt x="2247356" y="0"/>
                  </a:lnTo>
                  <a:lnTo>
                    <a:pt x="2247356" y="866584"/>
                  </a:lnTo>
                  <a:lnTo>
                    <a:pt x="0" y="86658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GB" sz="1200">
                <a:solidFill>
                  <a:prstClr val="black"/>
                </a:solidFill>
                <a:latin typeface="Calibri"/>
              </a:endParaRPr>
            </a:p>
          </p:txBody>
        </p:sp>
        <p:sp>
          <p:nvSpPr>
            <p:cNvPr id="24" name="Freeform 24"/>
            <p:cNvSpPr/>
            <p:nvPr/>
          </p:nvSpPr>
          <p:spPr>
            <a:xfrm>
              <a:off x="1196658" y="5638111"/>
              <a:ext cx="2694509" cy="634002"/>
            </a:xfrm>
            <a:custGeom>
              <a:avLst/>
              <a:gdLst/>
              <a:ahLst/>
              <a:cxnLst/>
              <a:rect l="l" t="t" r="r" b="b"/>
              <a:pathLst>
                <a:path w="2694509" h="634002">
                  <a:moveTo>
                    <a:pt x="0" y="0"/>
                  </a:moveTo>
                  <a:lnTo>
                    <a:pt x="2694509" y="0"/>
                  </a:lnTo>
                  <a:lnTo>
                    <a:pt x="2694509" y="634002"/>
                  </a:lnTo>
                  <a:lnTo>
                    <a:pt x="0" y="634002"/>
                  </a:lnTo>
                  <a:lnTo>
                    <a:pt x="0" y="0"/>
                  </a:lnTo>
                  <a:close/>
                </a:path>
              </a:pathLst>
            </a:custGeom>
            <a:blipFill>
              <a:blip r:embed="rId20"/>
              <a:stretch>
                <a:fillRect/>
              </a:stretch>
            </a:blipFill>
          </p:spPr>
          <p:txBody>
            <a:bodyPr/>
            <a:lstStyle/>
            <a:p>
              <a:pPr defTabSz="609630"/>
              <a:endParaRPr lang="en-GB" sz="1200">
                <a:solidFill>
                  <a:prstClr val="black"/>
                </a:solidFill>
                <a:latin typeface="Calibri"/>
              </a:endParaRPr>
            </a:p>
          </p:txBody>
        </p:sp>
        <p:sp>
          <p:nvSpPr>
            <p:cNvPr id="25" name="Freeform 25"/>
            <p:cNvSpPr/>
            <p:nvPr/>
          </p:nvSpPr>
          <p:spPr>
            <a:xfrm>
              <a:off x="11848720" y="4114152"/>
              <a:ext cx="1254765" cy="1075513"/>
            </a:xfrm>
            <a:custGeom>
              <a:avLst/>
              <a:gdLst/>
              <a:ahLst/>
              <a:cxnLst/>
              <a:rect l="l" t="t" r="r" b="b"/>
              <a:pathLst>
                <a:path w="1254765" h="1075513">
                  <a:moveTo>
                    <a:pt x="0" y="0"/>
                  </a:moveTo>
                  <a:lnTo>
                    <a:pt x="1254765" y="0"/>
                  </a:lnTo>
                  <a:lnTo>
                    <a:pt x="1254765" y="1075513"/>
                  </a:lnTo>
                  <a:lnTo>
                    <a:pt x="0" y="1075513"/>
                  </a:lnTo>
                  <a:lnTo>
                    <a:pt x="0" y="0"/>
                  </a:lnTo>
                  <a:close/>
                </a:path>
              </a:pathLst>
            </a:custGeom>
            <a:blipFill>
              <a:blip r:embed="rId21"/>
              <a:stretch>
                <a:fillRect/>
              </a:stretch>
            </a:blipFill>
          </p:spPr>
          <p:txBody>
            <a:bodyPr/>
            <a:lstStyle/>
            <a:p>
              <a:pPr defTabSz="609630"/>
              <a:endParaRPr lang="en-GB" sz="1200">
                <a:solidFill>
                  <a:prstClr val="black"/>
                </a:solidFill>
                <a:latin typeface="Calibri"/>
              </a:endParaRPr>
            </a:p>
          </p:txBody>
        </p:sp>
        <p:sp>
          <p:nvSpPr>
            <p:cNvPr id="26" name="Freeform 26"/>
            <p:cNvSpPr/>
            <p:nvPr/>
          </p:nvSpPr>
          <p:spPr>
            <a:xfrm>
              <a:off x="4760629" y="5840037"/>
              <a:ext cx="4007590" cy="398937"/>
            </a:xfrm>
            <a:custGeom>
              <a:avLst/>
              <a:gdLst/>
              <a:ahLst/>
              <a:cxnLst/>
              <a:rect l="l" t="t" r="r" b="b"/>
              <a:pathLst>
                <a:path w="4007590" h="398937">
                  <a:moveTo>
                    <a:pt x="0" y="0"/>
                  </a:moveTo>
                  <a:lnTo>
                    <a:pt x="4007590" y="0"/>
                  </a:lnTo>
                  <a:lnTo>
                    <a:pt x="4007590" y="398937"/>
                  </a:lnTo>
                  <a:lnTo>
                    <a:pt x="0" y="398937"/>
                  </a:lnTo>
                  <a:lnTo>
                    <a:pt x="0" y="0"/>
                  </a:lnTo>
                  <a:close/>
                </a:path>
              </a:pathLst>
            </a:custGeom>
            <a:blipFill>
              <a:blip r:embed="rId22"/>
              <a:stretch>
                <a:fillRect t="-19292"/>
              </a:stretch>
            </a:blipFill>
          </p:spPr>
          <p:txBody>
            <a:bodyPr/>
            <a:lstStyle/>
            <a:p>
              <a:pPr defTabSz="609630"/>
              <a:endParaRPr lang="en-GB" sz="1200">
                <a:solidFill>
                  <a:prstClr val="black"/>
                </a:solidFill>
                <a:latin typeface="Calibri"/>
              </a:endParaRPr>
            </a:p>
          </p:txBody>
        </p:sp>
        <p:sp>
          <p:nvSpPr>
            <p:cNvPr id="27" name="Freeform 27"/>
            <p:cNvSpPr/>
            <p:nvPr/>
          </p:nvSpPr>
          <p:spPr>
            <a:xfrm>
              <a:off x="0" y="6617607"/>
              <a:ext cx="2334688" cy="1219875"/>
            </a:xfrm>
            <a:custGeom>
              <a:avLst/>
              <a:gdLst/>
              <a:ahLst/>
              <a:cxnLst/>
              <a:rect l="l" t="t" r="r" b="b"/>
              <a:pathLst>
                <a:path w="2334688" h="1219875">
                  <a:moveTo>
                    <a:pt x="0" y="0"/>
                  </a:moveTo>
                  <a:lnTo>
                    <a:pt x="2334688" y="0"/>
                  </a:lnTo>
                  <a:lnTo>
                    <a:pt x="2334688" y="1219875"/>
                  </a:lnTo>
                  <a:lnTo>
                    <a:pt x="0" y="1219875"/>
                  </a:lnTo>
                  <a:lnTo>
                    <a:pt x="0" y="0"/>
                  </a:lnTo>
                  <a:close/>
                </a:path>
              </a:pathLst>
            </a:custGeom>
            <a:blipFill>
              <a:blip r:embed="rId23"/>
              <a:stretch>
                <a:fillRect/>
              </a:stretch>
            </a:blipFill>
          </p:spPr>
          <p:txBody>
            <a:bodyPr/>
            <a:lstStyle/>
            <a:p>
              <a:pPr defTabSz="609630"/>
              <a:endParaRPr lang="en-GB" sz="1200">
                <a:solidFill>
                  <a:prstClr val="black"/>
                </a:solidFill>
                <a:latin typeface="Calibri"/>
              </a:endParaRPr>
            </a:p>
          </p:txBody>
        </p:sp>
        <p:sp>
          <p:nvSpPr>
            <p:cNvPr id="28" name="Freeform 28"/>
            <p:cNvSpPr/>
            <p:nvPr/>
          </p:nvSpPr>
          <p:spPr>
            <a:xfrm>
              <a:off x="9907371" y="5751102"/>
              <a:ext cx="2789882" cy="408020"/>
            </a:xfrm>
            <a:custGeom>
              <a:avLst/>
              <a:gdLst/>
              <a:ahLst/>
              <a:cxnLst/>
              <a:rect l="l" t="t" r="r" b="b"/>
              <a:pathLst>
                <a:path w="2789882" h="408020">
                  <a:moveTo>
                    <a:pt x="0" y="0"/>
                  </a:moveTo>
                  <a:lnTo>
                    <a:pt x="2789882" y="0"/>
                  </a:lnTo>
                  <a:lnTo>
                    <a:pt x="2789882" y="408021"/>
                  </a:lnTo>
                  <a:lnTo>
                    <a:pt x="0" y="408021"/>
                  </a:lnTo>
                  <a:lnTo>
                    <a:pt x="0" y="0"/>
                  </a:lnTo>
                  <a:close/>
                </a:path>
              </a:pathLst>
            </a:custGeom>
            <a:blipFill>
              <a:blip r:embed="rId24"/>
              <a:stretch>
                <a:fillRect/>
              </a:stretch>
            </a:blipFill>
          </p:spPr>
          <p:txBody>
            <a:bodyPr/>
            <a:lstStyle/>
            <a:p>
              <a:pPr defTabSz="609630"/>
              <a:endParaRPr lang="en-GB" sz="1200">
                <a:solidFill>
                  <a:prstClr val="black"/>
                </a:solidFill>
                <a:latin typeface="Calibri"/>
              </a:endParaRPr>
            </a:p>
          </p:txBody>
        </p:sp>
        <p:sp>
          <p:nvSpPr>
            <p:cNvPr id="29" name="Freeform 29"/>
            <p:cNvSpPr/>
            <p:nvPr/>
          </p:nvSpPr>
          <p:spPr>
            <a:xfrm>
              <a:off x="2838422" y="6906738"/>
              <a:ext cx="1922206" cy="747258"/>
            </a:xfrm>
            <a:custGeom>
              <a:avLst/>
              <a:gdLst/>
              <a:ahLst/>
              <a:cxnLst/>
              <a:rect l="l" t="t" r="r" b="b"/>
              <a:pathLst>
                <a:path w="1922206" h="747258">
                  <a:moveTo>
                    <a:pt x="0" y="0"/>
                  </a:moveTo>
                  <a:lnTo>
                    <a:pt x="1922207" y="0"/>
                  </a:lnTo>
                  <a:lnTo>
                    <a:pt x="1922207" y="747257"/>
                  </a:lnTo>
                  <a:lnTo>
                    <a:pt x="0" y="747257"/>
                  </a:lnTo>
                  <a:lnTo>
                    <a:pt x="0" y="0"/>
                  </a:lnTo>
                  <a:close/>
                </a:path>
              </a:pathLst>
            </a:custGeom>
            <a:blipFill>
              <a:blip r:embed="rId25"/>
              <a:stretch>
                <a:fillRect/>
              </a:stretch>
            </a:blipFill>
          </p:spPr>
          <p:txBody>
            <a:bodyPr/>
            <a:lstStyle/>
            <a:p>
              <a:pPr defTabSz="609630"/>
              <a:endParaRPr lang="en-GB" sz="1200">
                <a:solidFill>
                  <a:prstClr val="black"/>
                </a:solidFill>
                <a:latin typeface="Calibri"/>
              </a:endParaRPr>
            </a:p>
          </p:txBody>
        </p:sp>
        <p:sp>
          <p:nvSpPr>
            <p:cNvPr id="30" name="Freeform 30"/>
            <p:cNvSpPr/>
            <p:nvPr/>
          </p:nvSpPr>
          <p:spPr>
            <a:xfrm>
              <a:off x="5474606" y="6789205"/>
              <a:ext cx="3293613" cy="806129"/>
            </a:xfrm>
            <a:custGeom>
              <a:avLst/>
              <a:gdLst/>
              <a:ahLst/>
              <a:cxnLst/>
              <a:rect l="l" t="t" r="r" b="b"/>
              <a:pathLst>
                <a:path w="3293613" h="806129">
                  <a:moveTo>
                    <a:pt x="0" y="0"/>
                  </a:moveTo>
                  <a:lnTo>
                    <a:pt x="3293613" y="0"/>
                  </a:lnTo>
                  <a:lnTo>
                    <a:pt x="3293613" y="806129"/>
                  </a:lnTo>
                  <a:lnTo>
                    <a:pt x="0" y="806129"/>
                  </a:lnTo>
                  <a:lnTo>
                    <a:pt x="0" y="0"/>
                  </a:lnTo>
                  <a:close/>
                </a:path>
              </a:pathLst>
            </a:custGeom>
            <a:blipFill>
              <a:blip r:embed="rId26"/>
              <a:stretch>
                <a:fillRect/>
              </a:stretch>
            </a:blipFill>
          </p:spPr>
          <p:txBody>
            <a:bodyPr/>
            <a:lstStyle/>
            <a:p>
              <a:pPr defTabSz="609630"/>
              <a:endParaRPr lang="en-GB" sz="1200">
                <a:solidFill>
                  <a:prstClr val="black"/>
                </a:solidFill>
                <a:latin typeface="Calibri"/>
              </a:endParaRPr>
            </a:p>
          </p:txBody>
        </p:sp>
        <p:sp>
          <p:nvSpPr>
            <p:cNvPr id="31" name="Freeform 31"/>
            <p:cNvSpPr/>
            <p:nvPr/>
          </p:nvSpPr>
          <p:spPr>
            <a:xfrm>
              <a:off x="9410370" y="6836357"/>
              <a:ext cx="2839599" cy="888020"/>
            </a:xfrm>
            <a:custGeom>
              <a:avLst/>
              <a:gdLst/>
              <a:ahLst/>
              <a:cxnLst/>
              <a:rect l="l" t="t" r="r" b="b"/>
              <a:pathLst>
                <a:path w="2839599" h="888020">
                  <a:moveTo>
                    <a:pt x="0" y="0"/>
                  </a:moveTo>
                  <a:lnTo>
                    <a:pt x="2839599" y="0"/>
                  </a:lnTo>
                  <a:lnTo>
                    <a:pt x="2839599" y="888020"/>
                  </a:lnTo>
                  <a:lnTo>
                    <a:pt x="0" y="88802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09630"/>
              <a:endParaRPr lang="en-GB" sz="1200">
                <a:solidFill>
                  <a:prstClr val="black"/>
                </a:solidFill>
                <a:latin typeface="Calibri"/>
              </a:endParaRPr>
            </a:p>
          </p:txBody>
        </p:sp>
        <p:sp>
          <p:nvSpPr>
            <p:cNvPr id="32" name="Freeform 32"/>
            <p:cNvSpPr/>
            <p:nvPr/>
          </p:nvSpPr>
          <p:spPr>
            <a:xfrm>
              <a:off x="491761" y="8042219"/>
              <a:ext cx="2362384" cy="911166"/>
            </a:xfrm>
            <a:custGeom>
              <a:avLst/>
              <a:gdLst/>
              <a:ahLst/>
              <a:cxnLst/>
              <a:rect l="l" t="t" r="r" b="b"/>
              <a:pathLst>
                <a:path w="2362384" h="911166">
                  <a:moveTo>
                    <a:pt x="0" y="0"/>
                  </a:moveTo>
                  <a:lnTo>
                    <a:pt x="2362384" y="0"/>
                  </a:lnTo>
                  <a:lnTo>
                    <a:pt x="2362384" y="911166"/>
                  </a:lnTo>
                  <a:lnTo>
                    <a:pt x="0" y="911166"/>
                  </a:lnTo>
                  <a:lnTo>
                    <a:pt x="0" y="0"/>
                  </a:lnTo>
                  <a:close/>
                </a:path>
              </a:pathLst>
            </a:custGeom>
            <a:blipFill>
              <a:blip r:embed="rId29"/>
              <a:stretch>
                <a:fillRect/>
              </a:stretch>
            </a:blipFill>
          </p:spPr>
          <p:txBody>
            <a:bodyPr/>
            <a:lstStyle/>
            <a:p>
              <a:pPr defTabSz="609630"/>
              <a:endParaRPr lang="en-GB" sz="1200">
                <a:solidFill>
                  <a:prstClr val="black"/>
                </a:solidFill>
                <a:latin typeface="Calibri"/>
              </a:endParaRPr>
            </a:p>
          </p:txBody>
        </p:sp>
        <p:sp>
          <p:nvSpPr>
            <p:cNvPr id="33" name="Freeform 33"/>
            <p:cNvSpPr/>
            <p:nvPr/>
          </p:nvSpPr>
          <p:spPr>
            <a:xfrm>
              <a:off x="11023233" y="2344029"/>
              <a:ext cx="1208687" cy="1208687"/>
            </a:xfrm>
            <a:custGeom>
              <a:avLst/>
              <a:gdLst/>
              <a:ahLst/>
              <a:cxnLst/>
              <a:rect l="l" t="t" r="r" b="b"/>
              <a:pathLst>
                <a:path w="1208687" h="1208687">
                  <a:moveTo>
                    <a:pt x="0" y="0"/>
                  </a:moveTo>
                  <a:lnTo>
                    <a:pt x="1208687" y="0"/>
                  </a:lnTo>
                  <a:lnTo>
                    <a:pt x="1208687" y="1208687"/>
                  </a:lnTo>
                  <a:lnTo>
                    <a:pt x="0" y="1208687"/>
                  </a:lnTo>
                  <a:lnTo>
                    <a:pt x="0" y="0"/>
                  </a:lnTo>
                  <a:close/>
                </a:path>
              </a:pathLst>
            </a:custGeom>
            <a:blipFill>
              <a:blip r:embed="rId30"/>
              <a:stretch>
                <a:fillRect/>
              </a:stretch>
            </a:blipFill>
          </p:spPr>
          <p:txBody>
            <a:bodyPr/>
            <a:lstStyle/>
            <a:p>
              <a:pPr defTabSz="609630"/>
              <a:endParaRPr lang="en-GB" sz="1200">
                <a:solidFill>
                  <a:prstClr val="black"/>
                </a:solidFill>
                <a:latin typeface="Calibri"/>
              </a:endParaRPr>
            </a:p>
          </p:txBody>
        </p:sp>
        <p:sp>
          <p:nvSpPr>
            <p:cNvPr id="34" name="Freeform 34"/>
            <p:cNvSpPr/>
            <p:nvPr/>
          </p:nvSpPr>
          <p:spPr>
            <a:xfrm>
              <a:off x="3563396" y="7922713"/>
              <a:ext cx="1829329" cy="1236508"/>
            </a:xfrm>
            <a:custGeom>
              <a:avLst/>
              <a:gdLst/>
              <a:ahLst/>
              <a:cxnLst/>
              <a:rect l="l" t="t" r="r" b="b"/>
              <a:pathLst>
                <a:path w="1829329" h="1236508">
                  <a:moveTo>
                    <a:pt x="0" y="0"/>
                  </a:moveTo>
                  <a:lnTo>
                    <a:pt x="1829328" y="0"/>
                  </a:lnTo>
                  <a:lnTo>
                    <a:pt x="1829328" y="1236508"/>
                  </a:lnTo>
                  <a:lnTo>
                    <a:pt x="0" y="1236508"/>
                  </a:lnTo>
                  <a:lnTo>
                    <a:pt x="0" y="0"/>
                  </a:lnTo>
                  <a:close/>
                </a:path>
              </a:pathLst>
            </a:custGeom>
            <a:blipFill>
              <a:blip r:embed="rId31"/>
              <a:stretch>
                <a:fillRect/>
              </a:stretch>
            </a:blipFill>
          </p:spPr>
          <p:txBody>
            <a:bodyPr/>
            <a:lstStyle/>
            <a:p>
              <a:pPr defTabSz="609630"/>
              <a:endParaRPr lang="en-GB" sz="1200">
                <a:solidFill>
                  <a:prstClr val="black"/>
                </a:solidFill>
                <a:latin typeface="Calibri"/>
              </a:endParaRPr>
            </a:p>
          </p:txBody>
        </p:sp>
        <p:sp>
          <p:nvSpPr>
            <p:cNvPr id="35" name="Freeform 35"/>
            <p:cNvSpPr/>
            <p:nvPr/>
          </p:nvSpPr>
          <p:spPr>
            <a:xfrm>
              <a:off x="6002296" y="7839134"/>
              <a:ext cx="2938970" cy="1381188"/>
            </a:xfrm>
            <a:custGeom>
              <a:avLst/>
              <a:gdLst/>
              <a:ahLst/>
              <a:cxnLst/>
              <a:rect l="l" t="t" r="r" b="b"/>
              <a:pathLst>
                <a:path w="2938970" h="1381188">
                  <a:moveTo>
                    <a:pt x="0" y="0"/>
                  </a:moveTo>
                  <a:lnTo>
                    <a:pt x="2938970" y="0"/>
                  </a:lnTo>
                  <a:lnTo>
                    <a:pt x="2938970" y="1381188"/>
                  </a:lnTo>
                  <a:lnTo>
                    <a:pt x="0" y="1381188"/>
                  </a:lnTo>
                  <a:lnTo>
                    <a:pt x="0" y="0"/>
                  </a:lnTo>
                  <a:close/>
                </a:path>
              </a:pathLst>
            </a:custGeom>
            <a:blipFill>
              <a:blip r:embed="rId32"/>
              <a:stretch>
                <a:fillRect t="-15195"/>
              </a:stretch>
            </a:blipFill>
          </p:spPr>
          <p:txBody>
            <a:bodyPr/>
            <a:lstStyle/>
            <a:p>
              <a:pPr defTabSz="609630"/>
              <a:endParaRPr lang="en-GB" sz="1200">
                <a:solidFill>
                  <a:prstClr val="black"/>
                </a:solidFill>
                <a:latin typeface="Calibri"/>
              </a:endParaRPr>
            </a:p>
          </p:txBody>
        </p:sp>
        <p:sp>
          <p:nvSpPr>
            <p:cNvPr id="36" name="Freeform 36"/>
            <p:cNvSpPr/>
            <p:nvPr/>
          </p:nvSpPr>
          <p:spPr>
            <a:xfrm>
              <a:off x="9353481" y="8042219"/>
              <a:ext cx="2404783" cy="1202392"/>
            </a:xfrm>
            <a:custGeom>
              <a:avLst/>
              <a:gdLst/>
              <a:ahLst/>
              <a:cxnLst/>
              <a:rect l="l" t="t" r="r" b="b"/>
              <a:pathLst>
                <a:path w="2404783" h="1202392">
                  <a:moveTo>
                    <a:pt x="0" y="0"/>
                  </a:moveTo>
                  <a:lnTo>
                    <a:pt x="2404784" y="0"/>
                  </a:lnTo>
                  <a:lnTo>
                    <a:pt x="2404784" y="1202392"/>
                  </a:lnTo>
                  <a:lnTo>
                    <a:pt x="0" y="1202392"/>
                  </a:lnTo>
                  <a:lnTo>
                    <a:pt x="0" y="0"/>
                  </a:lnTo>
                  <a:close/>
                </a:path>
              </a:pathLst>
            </a:custGeom>
            <a:blipFill>
              <a:blip r:embed="rId33"/>
              <a:stretch>
                <a:fillRect/>
              </a:stretch>
            </a:blipFill>
          </p:spPr>
          <p:txBody>
            <a:bodyPr/>
            <a:lstStyle/>
            <a:p>
              <a:pPr defTabSz="609630"/>
              <a:endParaRPr lang="en-GB" sz="1200">
                <a:solidFill>
                  <a:prstClr val="black"/>
                </a:solidFill>
                <a:latin typeface="Calibri"/>
              </a:endParaRPr>
            </a:p>
          </p:txBody>
        </p:sp>
        <p:sp>
          <p:nvSpPr>
            <p:cNvPr id="37" name="Freeform 37"/>
            <p:cNvSpPr/>
            <p:nvPr/>
          </p:nvSpPr>
          <p:spPr>
            <a:xfrm>
              <a:off x="9353481" y="3954744"/>
              <a:ext cx="1983396" cy="1261022"/>
            </a:xfrm>
            <a:custGeom>
              <a:avLst/>
              <a:gdLst/>
              <a:ahLst/>
              <a:cxnLst/>
              <a:rect l="l" t="t" r="r" b="b"/>
              <a:pathLst>
                <a:path w="1983396" h="1261022">
                  <a:moveTo>
                    <a:pt x="0" y="0"/>
                  </a:moveTo>
                  <a:lnTo>
                    <a:pt x="1983396" y="0"/>
                  </a:lnTo>
                  <a:lnTo>
                    <a:pt x="1983396" y="1261022"/>
                  </a:lnTo>
                  <a:lnTo>
                    <a:pt x="0" y="1261022"/>
                  </a:lnTo>
                  <a:lnTo>
                    <a:pt x="0" y="0"/>
                  </a:lnTo>
                  <a:close/>
                </a:path>
              </a:pathLst>
            </a:custGeom>
            <a:blipFill>
              <a:blip r:embed="rId34"/>
              <a:stretch>
                <a:fillRect/>
              </a:stretch>
            </a:blipFill>
          </p:spPr>
          <p:txBody>
            <a:bodyPr/>
            <a:lstStyle/>
            <a:p>
              <a:pPr defTabSz="609630"/>
              <a:endParaRPr lang="en-GB" sz="1200">
                <a:solidFill>
                  <a:prstClr val="black"/>
                </a:solidFill>
                <a:latin typeface="Calibri"/>
              </a:endParaRPr>
            </a:p>
          </p:txBody>
        </p:sp>
        <p:sp>
          <p:nvSpPr>
            <p:cNvPr id="38" name="Freeform 38"/>
            <p:cNvSpPr/>
            <p:nvPr/>
          </p:nvSpPr>
          <p:spPr>
            <a:xfrm>
              <a:off x="843688" y="9488902"/>
              <a:ext cx="1491000" cy="950953"/>
            </a:xfrm>
            <a:custGeom>
              <a:avLst/>
              <a:gdLst/>
              <a:ahLst/>
              <a:cxnLst/>
              <a:rect l="l" t="t" r="r" b="b"/>
              <a:pathLst>
                <a:path w="1491000" h="950953">
                  <a:moveTo>
                    <a:pt x="0" y="0"/>
                  </a:moveTo>
                  <a:lnTo>
                    <a:pt x="1491000" y="0"/>
                  </a:lnTo>
                  <a:lnTo>
                    <a:pt x="1491000" y="950952"/>
                  </a:lnTo>
                  <a:lnTo>
                    <a:pt x="0" y="950952"/>
                  </a:lnTo>
                  <a:lnTo>
                    <a:pt x="0" y="0"/>
                  </a:lnTo>
                  <a:close/>
                </a:path>
              </a:pathLst>
            </a:custGeom>
            <a:blipFill>
              <a:blip r:embed="rId35"/>
              <a:stretch>
                <a:fillRect/>
              </a:stretch>
            </a:blipFill>
          </p:spPr>
          <p:txBody>
            <a:bodyPr/>
            <a:lstStyle/>
            <a:p>
              <a:pPr defTabSz="609630"/>
              <a:endParaRPr lang="en-GB" sz="1200">
                <a:solidFill>
                  <a:prstClr val="black"/>
                </a:solidFill>
                <a:latin typeface="Calibri"/>
              </a:endParaRPr>
            </a:p>
          </p:txBody>
        </p:sp>
        <p:sp>
          <p:nvSpPr>
            <p:cNvPr id="39" name="Freeform 39"/>
            <p:cNvSpPr/>
            <p:nvPr/>
          </p:nvSpPr>
          <p:spPr>
            <a:xfrm>
              <a:off x="3251488" y="9594288"/>
              <a:ext cx="2432684" cy="932529"/>
            </a:xfrm>
            <a:custGeom>
              <a:avLst/>
              <a:gdLst/>
              <a:ahLst/>
              <a:cxnLst/>
              <a:rect l="l" t="t" r="r" b="b"/>
              <a:pathLst>
                <a:path w="2432684" h="932529">
                  <a:moveTo>
                    <a:pt x="0" y="0"/>
                  </a:moveTo>
                  <a:lnTo>
                    <a:pt x="2432683" y="0"/>
                  </a:lnTo>
                  <a:lnTo>
                    <a:pt x="2432683" y="932528"/>
                  </a:lnTo>
                  <a:lnTo>
                    <a:pt x="0" y="932528"/>
                  </a:lnTo>
                  <a:lnTo>
                    <a:pt x="0" y="0"/>
                  </a:lnTo>
                  <a:close/>
                </a:path>
              </a:pathLst>
            </a:custGeom>
            <a:blipFill>
              <a:blip r:embed="rId36"/>
              <a:stretch>
                <a:fillRect/>
              </a:stretch>
            </a:blipFill>
          </p:spPr>
          <p:txBody>
            <a:bodyPr/>
            <a:lstStyle/>
            <a:p>
              <a:pPr defTabSz="609630"/>
              <a:endParaRPr lang="en-GB" sz="1200">
                <a:solidFill>
                  <a:prstClr val="black"/>
                </a:solidFill>
                <a:latin typeface="Calibri"/>
              </a:endParaRPr>
            </a:p>
          </p:txBody>
        </p:sp>
        <p:sp>
          <p:nvSpPr>
            <p:cNvPr id="40" name="Freeform 40"/>
            <p:cNvSpPr/>
            <p:nvPr/>
          </p:nvSpPr>
          <p:spPr>
            <a:xfrm>
              <a:off x="11023233" y="192502"/>
              <a:ext cx="1725052" cy="1514940"/>
            </a:xfrm>
            <a:custGeom>
              <a:avLst/>
              <a:gdLst/>
              <a:ahLst/>
              <a:cxnLst/>
              <a:rect l="l" t="t" r="r" b="b"/>
              <a:pathLst>
                <a:path w="1725052" h="1514940">
                  <a:moveTo>
                    <a:pt x="0" y="0"/>
                  </a:moveTo>
                  <a:lnTo>
                    <a:pt x="1725052" y="0"/>
                  </a:lnTo>
                  <a:lnTo>
                    <a:pt x="1725052" y="1514941"/>
                  </a:lnTo>
                  <a:lnTo>
                    <a:pt x="0" y="1514941"/>
                  </a:lnTo>
                  <a:lnTo>
                    <a:pt x="0" y="0"/>
                  </a:lnTo>
                  <a:close/>
                </a:path>
              </a:pathLst>
            </a:custGeom>
            <a:blipFill>
              <a:blip r:embed="rId37"/>
              <a:stretch>
                <a:fillRect r="-14165"/>
              </a:stretch>
            </a:blipFill>
          </p:spPr>
          <p:txBody>
            <a:bodyPr/>
            <a:lstStyle/>
            <a:p>
              <a:pPr defTabSz="609630"/>
              <a:endParaRPr lang="en-GB" sz="1200">
                <a:solidFill>
                  <a:prstClr val="black"/>
                </a:solidFill>
                <a:latin typeface="Calibri"/>
              </a:endParaRPr>
            </a:p>
          </p:txBody>
        </p:sp>
        <p:sp>
          <p:nvSpPr>
            <p:cNvPr id="41" name="Freeform 41"/>
            <p:cNvSpPr/>
            <p:nvPr/>
          </p:nvSpPr>
          <p:spPr>
            <a:xfrm>
              <a:off x="6403291" y="9579697"/>
              <a:ext cx="2364928" cy="766023"/>
            </a:xfrm>
            <a:custGeom>
              <a:avLst/>
              <a:gdLst/>
              <a:ahLst/>
              <a:cxnLst/>
              <a:rect l="l" t="t" r="r" b="b"/>
              <a:pathLst>
                <a:path w="2364928" h="766023">
                  <a:moveTo>
                    <a:pt x="0" y="0"/>
                  </a:moveTo>
                  <a:lnTo>
                    <a:pt x="2364928" y="0"/>
                  </a:lnTo>
                  <a:lnTo>
                    <a:pt x="2364928" y="766023"/>
                  </a:lnTo>
                  <a:lnTo>
                    <a:pt x="0" y="766023"/>
                  </a:lnTo>
                  <a:lnTo>
                    <a:pt x="0" y="0"/>
                  </a:lnTo>
                  <a:close/>
                </a:path>
              </a:pathLst>
            </a:custGeom>
            <a:blipFill>
              <a:blip r:embed="rId38"/>
              <a:stretch>
                <a:fillRect/>
              </a:stretch>
            </a:blipFill>
          </p:spPr>
          <p:txBody>
            <a:bodyPr/>
            <a:lstStyle/>
            <a:p>
              <a:pPr defTabSz="609630"/>
              <a:endParaRPr lang="en-GB" sz="1200">
                <a:solidFill>
                  <a:prstClr val="black"/>
                </a:solidFill>
                <a:latin typeface="Calibri"/>
              </a:endParaRPr>
            </a:p>
          </p:txBody>
        </p:sp>
        <p:sp>
          <p:nvSpPr>
            <p:cNvPr id="42" name="Freeform 42"/>
            <p:cNvSpPr/>
            <p:nvPr/>
          </p:nvSpPr>
          <p:spPr>
            <a:xfrm>
              <a:off x="9340262" y="9582782"/>
              <a:ext cx="2979814" cy="759853"/>
            </a:xfrm>
            <a:custGeom>
              <a:avLst/>
              <a:gdLst/>
              <a:ahLst/>
              <a:cxnLst/>
              <a:rect l="l" t="t" r="r" b="b"/>
              <a:pathLst>
                <a:path w="2979814" h="759853">
                  <a:moveTo>
                    <a:pt x="0" y="0"/>
                  </a:moveTo>
                  <a:lnTo>
                    <a:pt x="2979815" y="0"/>
                  </a:lnTo>
                  <a:lnTo>
                    <a:pt x="2979815" y="759853"/>
                  </a:lnTo>
                  <a:lnTo>
                    <a:pt x="0" y="759853"/>
                  </a:lnTo>
                  <a:lnTo>
                    <a:pt x="0" y="0"/>
                  </a:lnTo>
                  <a:close/>
                </a:path>
              </a:pathLst>
            </a:custGeom>
            <a:blipFill>
              <a:blip r:embed="rId39"/>
              <a:stretch>
                <a:fillRect/>
              </a:stretch>
            </a:blipFill>
          </p:spPr>
          <p:txBody>
            <a:bodyPr/>
            <a:lstStyle/>
            <a:p>
              <a:pPr defTabSz="609630"/>
              <a:endParaRPr lang="en-GB" sz="1200">
                <a:solidFill>
                  <a:prstClr val="black"/>
                </a:solidFill>
                <a:latin typeface="Calibri"/>
              </a:endParaRPr>
            </a:p>
          </p:txBody>
        </p:sp>
      </p:grpSp>
      <p:sp>
        <p:nvSpPr>
          <p:cNvPr id="43" name="Freeform 43"/>
          <p:cNvSpPr/>
          <p:nvPr/>
        </p:nvSpPr>
        <p:spPr>
          <a:xfrm>
            <a:off x="6915790" y="627476"/>
            <a:ext cx="1077897" cy="333250"/>
          </a:xfrm>
          <a:custGeom>
            <a:avLst/>
            <a:gdLst/>
            <a:ahLst/>
            <a:cxnLst/>
            <a:rect l="l" t="t" r="r" b="b"/>
            <a:pathLst>
              <a:path w="1616846" h="499875">
                <a:moveTo>
                  <a:pt x="0" y="0"/>
                </a:moveTo>
                <a:lnTo>
                  <a:pt x="1616846" y="0"/>
                </a:lnTo>
                <a:lnTo>
                  <a:pt x="1616846" y="499875"/>
                </a:lnTo>
                <a:lnTo>
                  <a:pt x="0" y="499875"/>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44" name="Freeform 44"/>
          <p:cNvSpPr/>
          <p:nvPr/>
        </p:nvSpPr>
        <p:spPr>
          <a:xfrm>
            <a:off x="8391190" y="627476"/>
            <a:ext cx="958301" cy="333250"/>
          </a:xfrm>
          <a:custGeom>
            <a:avLst/>
            <a:gdLst/>
            <a:ahLst/>
            <a:cxnLst/>
            <a:rect l="l" t="t" r="r" b="b"/>
            <a:pathLst>
              <a:path w="1437451" h="499875">
                <a:moveTo>
                  <a:pt x="0" y="0"/>
                </a:moveTo>
                <a:lnTo>
                  <a:pt x="1437451" y="0"/>
                </a:lnTo>
                <a:lnTo>
                  <a:pt x="1437451" y="499875"/>
                </a:lnTo>
                <a:lnTo>
                  <a:pt x="0" y="499875"/>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pPr defTabSz="609630"/>
            <a:endParaRPr lang="en-GB" sz="1200">
              <a:solidFill>
                <a:prstClr val="black"/>
              </a:solidFill>
              <a:latin typeface="Calibri"/>
            </a:endParaRPr>
          </a:p>
        </p:txBody>
      </p:sp>
      <p:sp>
        <p:nvSpPr>
          <p:cNvPr id="45" name="Freeform 45"/>
          <p:cNvSpPr/>
          <p:nvPr/>
        </p:nvSpPr>
        <p:spPr>
          <a:xfrm>
            <a:off x="9845920" y="627476"/>
            <a:ext cx="1219647" cy="408317"/>
          </a:xfrm>
          <a:custGeom>
            <a:avLst/>
            <a:gdLst/>
            <a:ahLst/>
            <a:cxnLst/>
            <a:rect l="l" t="t" r="r" b="b"/>
            <a:pathLst>
              <a:path w="1829470" h="612475">
                <a:moveTo>
                  <a:pt x="0" y="0"/>
                </a:moveTo>
                <a:lnTo>
                  <a:pt x="1829470" y="0"/>
                </a:lnTo>
                <a:lnTo>
                  <a:pt x="1829470" y="612475"/>
                </a:lnTo>
                <a:lnTo>
                  <a:pt x="0" y="612475"/>
                </a:lnTo>
                <a:lnTo>
                  <a:pt x="0" y="0"/>
                </a:lnTo>
                <a:close/>
              </a:path>
            </a:pathLst>
          </a:custGeom>
          <a:blipFill>
            <a:blip r:embed="rId42"/>
            <a:stretch>
              <a:fillRect/>
            </a:stretch>
          </a:blipFill>
        </p:spPr>
        <p:txBody>
          <a:bodyPr/>
          <a:lstStyle/>
          <a:p>
            <a:pPr defTabSz="609630"/>
            <a:endParaRPr lang="en-GB" sz="1200">
              <a:solidFill>
                <a:prstClr val="black"/>
              </a:solidFill>
              <a:latin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3551" y="448899"/>
            <a:ext cx="90935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3" name="AutoShape 3"/>
          <p:cNvSpPr/>
          <p:nvPr/>
        </p:nvSpPr>
        <p:spPr>
          <a:xfrm flipV="1">
            <a:off x="2466276" y="448899"/>
            <a:ext cx="10028703"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grpSp>
        <p:nvGrpSpPr>
          <p:cNvPr id="4" name="Group 4"/>
          <p:cNvGrpSpPr/>
          <p:nvPr/>
        </p:nvGrpSpPr>
        <p:grpSpPr>
          <a:xfrm>
            <a:off x="685800" y="2116955"/>
            <a:ext cx="2323539" cy="4055245"/>
            <a:chOff x="0" y="0"/>
            <a:chExt cx="576010" cy="1005303"/>
          </a:xfrm>
        </p:grpSpPr>
        <p:sp>
          <p:nvSpPr>
            <p:cNvPr id="5" name="Freeform 5"/>
            <p:cNvSpPr/>
            <p:nvPr/>
          </p:nvSpPr>
          <p:spPr>
            <a:xfrm>
              <a:off x="0" y="0"/>
              <a:ext cx="576010" cy="1005303"/>
            </a:xfrm>
            <a:custGeom>
              <a:avLst/>
              <a:gdLst/>
              <a:ahLst/>
              <a:cxnLst/>
              <a:rect l="l" t="t" r="r" b="b"/>
              <a:pathLst>
                <a:path w="576010" h="1005303">
                  <a:moveTo>
                    <a:pt x="0" y="0"/>
                  </a:moveTo>
                  <a:lnTo>
                    <a:pt x="576010" y="0"/>
                  </a:lnTo>
                  <a:lnTo>
                    <a:pt x="576010" y="1005303"/>
                  </a:lnTo>
                  <a:lnTo>
                    <a:pt x="0" y="1005303"/>
                  </a:lnTo>
                  <a:close/>
                </a:path>
              </a:pathLst>
            </a:custGeom>
            <a:blipFill>
              <a:blip r:embed="rId3"/>
              <a:stretch>
                <a:fillRect l="-125165" r="-125165"/>
              </a:stretch>
            </a:blipFill>
          </p:spPr>
          <p:txBody>
            <a:bodyPr/>
            <a:lstStyle/>
            <a:p>
              <a:pPr defTabSz="609630"/>
              <a:endParaRPr lang="en-GB" sz="1200">
                <a:solidFill>
                  <a:prstClr val="black"/>
                </a:solidFill>
                <a:latin typeface="Calibri"/>
              </a:endParaRPr>
            </a:p>
          </p:txBody>
        </p:sp>
      </p:grpSp>
      <p:grpSp>
        <p:nvGrpSpPr>
          <p:cNvPr id="6" name="Group 6"/>
          <p:cNvGrpSpPr/>
          <p:nvPr/>
        </p:nvGrpSpPr>
        <p:grpSpPr>
          <a:xfrm>
            <a:off x="3174439" y="2116955"/>
            <a:ext cx="2066708" cy="1953895"/>
            <a:chOff x="0" y="0"/>
            <a:chExt cx="512341" cy="484374"/>
          </a:xfrm>
        </p:grpSpPr>
        <p:sp>
          <p:nvSpPr>
            <p:cNvPr id="7" name="Freeform 7"/>
            <p:cNvSpPr/>
            <p:nvPr/>
          </p:nvSpPr>
          <p:spPr>
            <a:xfrm>
              <a:off x="0" y="0"/>
              <a:ext cx="512341" cy="484374"/>
            </a:xfrm>
            <a:custGeom>
              <a:avLst/>
              <a:gdLst/>
              <a:ahLst/>
              <a:cxnLst/>
              <a:rect l="l" t="t" r="r" b="b"/>
              <a:pathLst>
                <a:path w="512341" h="484374">
                  <a:moveTo>
                    <a:pt x="0" y="0"/>
                  </a:moveTo>
                  <a:lnTo>
                    <a:pt x="512341" y="0"/>
                  </a:lnTo>
                  <a:lnTo>
                    <a:pt x="512341" y="484374"/>
                  </a:lnTo>
                  <a:lnTo>
                    <a:pt x="0" y="484374"/>
                  </a:lnTo>
                  <a:close/>
                </a:path>
              </a:pathLst>
            </a:custGeom>
            <a:blipFill>
              <a:blip r:embed="rId4"/>
              <a:stretch>
                <a:fillRect l="-21035" r="-21035"/>
              </a:stretch>
            </a:blipFill>
          </p:spPr>
          <p:txBody>
            <a:bodyPr/>
            <a:lstStyle/>
            <a:p>
              <a:pPr defTabSz="609630"/>
              <a:endParaRPr lang="en-GB" sz="1200">
                <a:solidFill>
                  <a:prstClr val="black"/>
                </a:solidFill>
                <a:latin typeface="Calibri"/>
              </a:endParaRPr>
            </a:p>
          </p:txBody>
        </p:sp>
      </p:grpSp>
      <p:grpSp>
        <p:nvGrpSpPr>
          <p:cNvPr id="8" name="Group 8"/>
          <p:cNvGrpSpPr/>
          <p:nvPr/>
        </p:nvGrpSpPr>
        <p:grpSpPr>
          <a:xfrm>
            <a:off x="5406247" y="2116955"/>
            <a:ext cx="3471659" cy="4055245"/>
            <a:chOff x="0" y="0"/>
            <a:chExt cx="860631" cy="1005303"/>
          </a:xfrm>
        </p:grpSpPr>
        <p:sp>
          <p:nvSpPr>
            <p:cNvPr id="9" name="Freeform 9"/>
            <p:cNvSpPr/>
            <p:nvPr/>
          </p:nvSpPr>
          <p:spPr>
            <a:xfrm>
              <a:off x="0" y="0"/>
              <a:ext cx="860631" cy="1005303"/>
            </a:xfrm>
            <a:custGeom>
              <a:avLst/>
              <a:gdLst/>
              <a:ahLst/>
              <a:cxnLst/>
              <a:rect l="l" t="t" r="r" b="b"/>
              <a:pathLst>
                <a:path w="860631" h="1005303">
                  <a:moveTo>
                    <a:pt x="0" y="0"/>
                  </a:moveTo>
                  <a:lnTo>
                    <a:pt x="860631" y="0"/>
                  </a:lnTo>
                  <a:lnTo>
                    <a:pt x="860631" y="1005303"/>
                  </a:lnTo>
                  <a:lnTo>
                    <a:pt x="0" y="1005303"/>
                  </a:lnTo>
                  <a:close/>
                </a:path>
              </a:pathLst>
            </a:custGeom>
            <a:blipFill>
              <a:blip r:embed="rId5"/>
              <a:stretch>
                <a:fillRect l="-33380" t="-16688" r="-132654" b="-34868"/>
              </a:stretch>
            </a:blipFill>
          </p:spPr>
          <p:txBody>
            <a:bodyPr/>
            <a:lstStyle/>
            <a:p>
              <a:pPr defTabSz="609630"/>
              <a:endParaRPr lang="en-GB" sz="1200">
                <a:solidFill>
                  <a:prstClr val="black"/>
                </a:solidFill>
                <a:latin typeface="Calibri"/>
              </a:endParaRPr>
            </a:p>
          </p:txBody>
        </p:sp>
      </p:grpSp>
      <p:grpSp>
        <p:nvGrpSpPr>
          <p:cNvPr id="10" name="Group 10"/>
          <p:cNvGrpSpPr/>
          <p:nvPr/>
        </p:nvGrpSpPr>
        <p:grpSpPr>
          <a:xfrm>
            <a:off x="3174439" y="4218305"/>
            <a:ext cx="2066708" cy="1953895"/>
            <a:chOff x="0" y="0"/>
            <a:chExt cx="512341" cy="484374"/>
          </a:xfrm>
        </p:grpSpPr>
        <p:sp>
          <p:nvSpPr>
            <p:cNvPr id="11" name="Freeform 11"/>
            <p:cNvSpPr/>
            <p:nvPr/>
          </p:nvSpPr>
          <p:spPr>
            <a:xfrm>
              <a:off x="0" y="0"/>
              <a:ext cx="512341" cy="484374"/>
            </a:xfrm>
            <a:custGeom>
              <a:avLst/>
              <a:gdLst/>
              <a:ahLst/>
              <a:cxnLst/>
              <a:rect l="l" t="t" r="r" b="b"/>
              <a:pathLst>
                <a:path w="512341" h="484374">
                  <a:moveTo>
                    <a:pt x="0" y="0"/>
                  </a:moveTo>
                  <a:lnTo>
                    <a:pt x="512341" y="0"/>
                  </a:lnTo>
                  <a:lnTo>
                    <a:pt x="512341" y="484374"/>
                  </a:lnTo>
                  <a:lnTo>
                    <a:pt x="0" y="484374"/>
                  </a:lnTo>
                  <a:close/>
                </a:path>
              </a:pathLst>
            </a:custGeom>
            <a:blipFill>
              <a:blip r:embed="rId6"/>
              <a:stretch>
                <a:fillRect l="-45936" r="-45936"/>
              </a:stretch>
            </a:blipFill>
          </p:spPr>
          <p:txBody>
            <a:bodyPr/>
            <a:lstStyle/>
            <a:p>
              <a:pPr defTabSz="609630"/>
              <a:endParaRPr lang="en-GB" sz="1200">
                <a:solidFill>
                  <a:prstClr val="black"/>
                </a:solidFill>
                <a:latin typeface="Calibri"/>
              </a:endParaRPr>
            </a:p>
          </p:txBody>
        </p:sp>
      </p:grpSp>
      <p:sp>
        <p:nvSpPr>
          <p:cNvPr id="12" name="TextBox 12"/>
          <p:cNvSpPr txBox="1"/>
          <p:nvPr/>
        </p:nvSpPr>
        <p:spPr>
          <a:xfrm>
            <a:off x="638805" y="1094676"/>
            <a:ext cx="11258431" cy="643702"/>
          </a:xfrm>
          <a:prstGeom prst="rect">
            <a:avLst/>
          </a:prstGeom>
        </p:spPr>
        <p:txBody>
          <a:bodyPr wrap="square" lIns="0" tIns="0" rIns="0" bIns="0" rtlCol="0" anchor="t">
            <a:spAutoFit/>
          </a:bodyPr>
          <a:lstStyle/>
          <a:p>
            <a:pPr defTabSz="609630">
              <a:lnSpc>
                <a:spcPts val="5637"/>
              </a:lnSpc>
            </a:pPr>
            <a:r>
              <a:rPr lang="en-US" sz="3600" b="1" dirty="0">
                <a:solidFill>
                  <a:srgbClr val="2BA49C"/>
                </a:solidFill>
                <a:latin typeface="Garet Bold"/>
                <a:ea typeface="Garet Bold"/>
                <a:cs typeface="Garet Bold"/>
                <a:sym typeface="Garet Bold"/>
              </a:rPr>
              <a:t>Why person-</a:t>
            </a:r>
            <a:r>
              <a:rPr lang="en-US" sz="3600" b="1" dirty="0" err="1">
                <a:solidFill>
                  <a:srgbClr val="2BA49C"/>
                </a:solidFill>
                <a:latin typeface="Garet Bold"/>
                <a:ea typeface="Garet Bold"/>
                <a:cs typeface="Garet Bold"/>
                <a:sym typeface="Garet Bold"/>
              </a:rPr>
              <a:t>centred</a:t>
            </a:r>
            <a:r>
              <a:rPr lang="en-US" sz="3600" b="1" dirty="0">
                <a:solidFill>
                  <a:srgbClr val="2BA49C"/>
                </a:solidFill>
                <a:latin typeface="Garet Bold"/>
                <a:ea typeface="Garet Bold"/>
                <a:cs typeface="Garet Bold"/>
                <a:sym typeface="Garet Bold"/>
              </a:rPr>
              <a:t> support?</a:t>
            </a:r>
            <a:endParaRPr lang="en-US" sz="4777" b="1" dirty="0">
              <a:solidFill>
                <a:srgbClr val="2BA49C"/>
              </a:solidFill>
              <a:latin typeface="Garet Bold"/>
              <a:ea typeface="Garet Bold"/>
              <a:cs typeface="Garet Bold"/>
              <a:sym typeface="Garet Bold"/>
            </a:endParaRPr>
          </a:p>
        </p:txBody>
      </p:sp>
      <p:sp>
        <p:nvSpPr>
          <p:cNvPr id="13" name="AutoShape 13"/>
          <p:cNvSpPr/>
          <p:nvPr/>
        </p:nvSpPr>
        <p:spPr>
          <a:xfrm flipV="1">
            <a:off x="638806" y="1723871"/>
            <a:ext cx="7305981" cy="23395"/>
          </a:xfrm>
          <a:prstGeom prst="line">
            <a:avLst/>
          </a:prstGeom>
          <a:ln w="9525" cap="flat">
            <a:solidFill>
              <a:srgbClr val="FF66C4"/>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14" name="Freeform 14"/>
          <p:cNvSpPr/>
          <p:nvPr/>
        </p:nvSpPr>
        <p:spPr>
          <a:xfrm>
            <a:off x="819884" y="212993"/>
            <a:ext cx="1512309" cy="467555"/>
          </a:xfrm>
          <a:custGeom>
            <a:avLst/>
            <a:gdLst/>
            <a:ahLst/>
            <a:cxnLst/>
            <a:rect l="l" t="t" r="r" b="b"/>
            <a:pathLst>
              <a:path w="2268463" h="701333">
                <a:moveTo>
                  <a:pt x="0" y="0"/>
                </a:moveTo>
                <a:lnTo>
                  <a:pt x="2268463" y="0"/>
                </a:lnTo>
                <a:lnTo>
                  <a:pt x="2268463" y="701334"/>
                </a:lnTo>
                <a:lnTo>
                  <a:pt x="0" y="701334"/>
                </a:lnTo>
                <a:lnTo>
                  <a:pt x="0" y="0"/>
                </a:lnTo>
                <a:close/>
              </a:path>
            </a:pathLst>
          </a:custGeom>
          <a:blipFill>
            <a:blip r:embed="rId7"/>
            <a:stretch>
              <a:fillRect/>
            </a:stretch>
          </a:blipFill>
        </p:spPr>
        <p:txBody>
          <a:bodyPr/>
          <a:lstStyle/>
          <a:p>
            <a:pPr defTabSz="609630"/>
            <a:endParaRPr lang="en-GB" sz="1200">
              <a:solidFill>
                <a:prstClr val="black"/>
              </a:solidFill>
              <a:latin typeface="Calibri"/>
            </a:endParaRPr>
          </a:p>
        </p:txBody>
      </p:sp>
      <p:grpSp>
        <p:nvGrpSpPr>
          <p:cNvPr id="15" name="Group 15"/>
          <p:cNvGrpSpPr/>
          <p:nvPr/>
        </p:nvGrpSpPr>
        <p:grpSpPr>
          <a:xfrm>
            <a:off x="9122381" y="2116955"/>
            <a:ext cx="2774855" cy="4055245"/>
            <a:chOff x="0" y="0"/>
            <a:chExt cx="687892" cy="1005303"/>
          </a:xfrm>
        </p:grpSpPr>
        <p:sp>
          <p:nvSpPr>
            <p:cNvPr id="16" name="Freeform 16"/>
            <p:cNvSpPr/>
            <p:nvPr/>
          </p:nvSpPr>
          <p:spPr>
            <a:xfrm>
              <a:off x="0" y="0"/>
              <a:ext cx="687892" cy="1005303"/>
            </a:xfrm>
            <a:custGeom>
              <a:avLst/>
              <a:gdLst/>
              <a:ahLst/>
              <a:cxnLst/>
              <a:rect l="l" t="t" r="r" b="b"/>
              <a:pathLst>
                <a:path w="687892" h="1005303">
                  <a:moveTo>
                    <a:pt x="0" y="0"/>
                  </a:moveTo>
                  <a:lnTo>
                    <a:pt x="687892" y="0"/>
                  </a:lnTo>
                  <a:lnTo>
                    <a:pt x="687892" y="1005303"/>
                  </a:lnTo>
                  <a:lnTo>
                    <a:pt x="0" y="1005303"/>
                  </a:lnTo>
                  <a:close/>
                </a:path>
              </a:pathLst>
            </a:custGeom>
            <a:blipFill>
              <a:blip r:embed="rId8"/>
              <a:stretch>
                <a:fillRect l="-23071" r="-23071"/>
              </a:stretch>
            </a:blipFill>
          </p:spPr>
          <p:txBody>
            <a:bodyPr/>
            <a:lstStyle/>
            <a:p>
              <a:pPr defTabSz="609630"/>
              <a:endParaRPr lang="en-GB" sz="1200">
                <a:solidFill>
                  <a:prstClr val="black"/>
                </a:solidFill>
                <a:latin typeface="Calibri"/>
              </a:endParaRPr>
            </a:p>
          </p:txBody>
        </p:sp>
      </p:grpSp>
      <p:grpSp>
        <p:nvGrpSpPr>
          <p:cNvPr id="17" name="Group 17"/>
          <p:cNvGrpSpPr/>
          <p:nvPr/>
        </p:nvGrpSpPr>
        <p:grpSpPr>
          <a:xfrm>
            <a:off x="3174439" y="2116955"/>
            <a:ext cx="2076233" cy="1953895"/>
            <a:chOff x="0" y="0"/>
            <a:chExt cx="820240" cy="771909"/>
          </a:xfrm>
        </p:grpSpPr>
        <p:sp>
          <p:nvSpPr>
            <p:cNvPr id="18" name="Freeform 18"/>
            <p:cNvSpPr/>
            <p:nvPr/>
          </p:nvSpPr>
          <p:spPr>
            <a:xfrm>
              <a:off x="0" y="0"/>
              <a:ext cx="820240" cy="771909"/>
            </a:xfrm>
            <a:custGeom>
              <a:avLst/>
              <a:gdLst/>
              <a:ahLst/>
              <a:cxnLst/>
              <a:rect l="l" t="t" r="r" b="b"/>
              <a:pathLst>
                <a:path w="820240" h="771909">
                  <a:moveTo>
                    <a:pt x="0" y="0"/>
                  </a:moveTo>
                  <a:lnTo>
                    <a:pt x="820240" y="0"/>
                  </a:lnTo>
                  <a:lnTo>
                    <a:pt x="820240" y="771909"/>
                  </a:lnTo>
                  <a:lnTo>
                    <a:pt x="0" y="771909"/>
                  </a:lnTo>
                  <a:close/>
                </a:path>
              </a:pathLst>
            </a:custGeom>
            <a:solidFill>
              <a:srgbClr val="FF66C4">
                <a:alpha val="66667"/>
              </a:srgbClr>
            </a:solidFill>
          </p:spPr>
          <p:txBody>
            <a:bodyPr/>
            <a:lstStyle/>
            <a:p>
              <a:pPr defTabSz="609630"/>
              <a:endParaRPr lang="en-GB" sz="1200">
                <a:solidFill>
                  <a:prstClr val="black"/>
                </a:solidFill>
                <a:latin typeface="Calibri"/>
              </a:endParaRPr>
            </a:p>
          </p:txBody>
        </p:sp>
        <p:sp>
          <p:nvSpPr>
            <p:cNvPr id="19" name="TextBox 19"/>
            <p:cNvSpPr txBox="1"/>
            <p:nvPr/>
          </p:nvSpPr>
          <p:spPr>
            <a:xfrm>
              <a:off x="0" y="-38100"/>
              <a:ext cx="820240" cy="810009"/>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grpSp>
        <p:nvGrpSpPr>
          <p:cNvPr id="20" name="Group 20"/>
          <p:cNvGrpSpPr/>
          <p:nvPr/>
        </p:nvGrpSpPr>
        <p:grpSpPr>
          <a:xfrm>
            <a:off x="5415772" y="2116955"/>
            <a:ext cx="3471659" cy="4055245"/>
            <a:chOff x="0" y="0"/>
            <a:chExt cx="1371520" cy="1602072"/>
          </a:xfrm>
        </p:grpSpPr>
        <p:sp>
          <p:nvSpPr>
            <p:cNvPr id="21" name="Freeform 21"/>
            <p:cNvSpPr/>
            <p:nvPr/>
          </p:nvSpPr>
          <p:spPr>
            <a:xfrm>
              <a:off x="0" y="0"/>
              <a:ext cx="1371520" cy="1602072"/>
            </a:xfrm>
            <a:custGeom>
              <a:avLst/>
              <a:gdLst/>
              <a:ahLst/>
              <a:cxnLst/>
              <a:rect l="l" t="t" r="r" b="b"/>
              <a:pathLst>
                <a:path w="1371520" h="1602072">
                  <a:moveTo>
                    <a:pt x="0" y="0"/>
                  </a:moveTo>
                  <a:lnTo>
                    <a:pt x="1371520" y="0"/>
                  </a:lnTo>
                  <a:lnTo>
                    <a:pt x="1371520" y="1602072"/>
                  </a:lnTo>
                  <a:lnTo>
                    <a:pt x="0" y="1602072"/>
                  </a:lnTo>
                  <a:close/>
                </a:path>
              </a:pathLst>
            </a:custGeom>
            <a:solidFill>
              <a:srgbClr val="2BA49C">
                <a:alpha val="75686"/>
              </a:srgbClr>
            </a:solidFill>
          </p:spPr>
          <p:txBody>
            <a:bodyPr/>
            <a:lstStyle/>
            <a:p>
              <a:pPr defTabSz="609630"/>
              <a:endParaRPr lang="en-GB" sz="1200">
                <a:solidFill>
                  <a:prstClr val="black"/>
                </a:solidFill>
                <a:latin typeface="Calibri"/>
              </a:endParaRPr>
            </a:p>
          </p:txBody>
        </p:sp>
        <p:sp>
          <p:nvSpPr>
            <p:cNvPr id="22" name="TextBox 22"/>
            <p:cNvSpPr txBox="1"/>
            <p:nvPr/>
          </p:nvSpPr>
          <p:spPr>
            <a:xfrm>
              <a:off x="0" y="-38100"/>
              <a:ext cx="1371520" cy="1640172"/>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grpSp>
        <p:nvGrpSpPr>
          <p:cNvPr id="23" name="Group 23"/>
          <p:cNvGrpSpPr/>
          <p:nvPr/>
        </p:nvGrpSpPr>
        <p:grpSpPr>
          <a:xfrm>
            <a:off x="3174439" y="4218305"/>
            <a:ext cx="2066708" cy="1953895"/>
            <a:chOff x="0" y="0"/>
            <a:chExt cx="816477" cy="771909"/>
          </a:xfrm>
        </p:grpSpPr>
        <p:sp>
          <p:nvSpPr>
            <p:cNvPr id="24" name="Freeform 24"/>
            <p:cNvSpPr/>
            <p:nvPr/>
          </p:nvSpPr>
          <p:spPr>
            <a:xfrm>
              <a:off x="0" y="0"/>
              <a:ext cx="816477" cy="771909"/>
            </a:xfrm>
            <a:custGeom>
              <a:avLst/>
              <a:gdLst/>
              <a:ahLst/>
              <a:cxnLst/>
              <a:rect l="l" t="t" r="r" b="b"/>
              <a:pathLst>
                <a:path w="816477" h="771909">
                  <a:moveTo>
                    <a:pt x="0" y="0"/>
                  </a:moveTo>
                  <a:lnTo>
                    <a:pt x="816477" y="0"/>
                  </a:lnTo>
                  <a:lnTo>
                    <a:pt x="816477" y="771909"/>
                  </a:lnTo>
                  <a:lnTo>
                    <a:pt x="0" y="771909"/>
                  </a:lnTo>
                  <a:close/>
                </a:path>
              </a:pathLst>
            </a:custGeom>
            <a:solidFill>
              <a:srgbClr val="000000">
                <a:alpha val="48627"/>
              </a:srgbClr>
            </a:solidFill>
          </p:spPr>
          <p:txBody>
            <a:bodyPr/>
            <a:lstStyle/>
            <a:p>
              <a:pPr defTabSz="609630"/>
              <a:endParaRPr lang="en-GB" sz="1200">
                <a:solidFill>
                  <a:prstClr val="black"/>
                </a:solidFill>
                <a:latin typeface="Calibri"/>
              </a:endParaRPr>
            </a:p>
          </p:txBody>
        </p:sp>
        <p:sp>
          <p:nvSpPr>
            <p:cNvPr id="25" name="TextBox 25"/>
            <p:cNvSpPr txBox="1"/>
            <p:nvPr/>
          </p:nvSpPr>
          <p:spPr>
            <a:xfrm>
              <a:off x="0" y="-38100"/>
              <a:ext cx="816477" cy="810009"/>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grpSp>
        <p:nvGrpSpPr>
          <p:cNvPr id="26" name="Group 26"/>
          <p:cNvGrpSpPr/>
          <p:nvPr/>
        </p:nvGrpSpPr>
        <p:grpSpPr>
          <a:xfrm>
            <a:off x="685800" y="2116955"/>
            <a:ext cx="2329889" cy="4055245"/>
            <a:chOff x="0" y="0"/>
            <a:chExt cx="920450" cy="1602072"/>
          </a:xfrm>
        </p:grpSpPr>
        <p:sp>
          <p:nvSpPr>
            <p:cNvPr id="27" name="Freeform 27"/>
            <p:cNvSpPr/>
            <p:nvPr/>
          </p:nvSpPr>
          <p:spPr>
            <a:xfrm>
              <a:off x="0" y="0"/>
              <a:ext cx="920450" cy="1602072"/>
            </a:xfrm>
            <a:custGeom>
              <a:avLst/>
              <a:gdLst/>
              <a:ahLst/>
              <a:cxnLst/>
              <a:rect l="l" t="t" r="r" b="b"/>
              <a:pathLst>
                <a:path w="920450" h="1602072">
                  <a:moveTo>
                    <a:pt x="0" y="0"/>
                  </a:moveTo>
                  <a:lnTo>
                    <a:pt x="920450" y="0"/>
                  </a:lnTo>
                  <a:lnTo>
                    <a:pt x="920450" y="1602072"/>
                  </a:lnTo>
                  <a:lnTo>
                    <a:pt x="0" y="1602072"/>
                  </a:lnTo>
                  <a:close/>
                </a:path>
              </a:pathLst>
            </a:custGeom>
            <a:solidFill>
              <a:srgbClr val="29A49C">
                <a:alpha val="66667"/>
              </a:srgbClr>
            </a:solidFill>
          </p:spPr>
          <p:txBody>
            <a:bodyPr/>
            <a:lstStyle/>
            <a:p>
              <a:pPr defTabSz="609630"/>
              <a:endParaRPr lang="en-GB" sz="1200">
                <a:solidFill>
                  <a:prstClr val="black"/>
                </a:solidFill>
                <a:latin typeface="Calibri"/>
              </a:endParaRPr>
            </a:p>
          </p:txBody>
        </p:sp>
        <p:sp>
          <p:nvSpPr>
            <p:cNvPr id="28" name="TextBox 28"/>
            <p:cNvSpPr txBox="1"/>
            <p:nvPr/>
          </p:nvSpPr>
          <p:spPr>
            <a:xfrm>
              <a:off x="0" y="-38100"/>
              <a:ext cx="920450" cy="1640172"/>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grpSp>
        <p:nvGrpSpPr>
          <p:cNvPr id="29" name="Group 29"/>
          <p:cNvGrpSpPr/>
          <p:nvPr/>
        </p:nvGrpSpPr>
        <p:grpSpPr>
          <a:xfrm>
            <a:off x="9122381" y="2116955"/>
            <a:ext cx="2774855" cy="4055245"/>
            <a:chOff x="0" y="0"/>
            <a:chExt cx="1096239" cy="1602072"/>
          </a:xfrm>
        </p:grpSpPr>
        <p:sp>
          <p:nvSpPr>
            <p:cNvPr id="30" name="Freeform 30"/>
            <p:cNvSpPr/>
            <p:nvPr/>
          </p:nvSpPr>
          <p:spPr>
            <a:xfrm>
              <a:off x="0" y="0"/>
              <a:ext cx="1096239" cy="1602072"/>
            </a:xfrm>
            <a:custGeom>
              <a:avLst/>
              <a:gdLst/>
              <a:ahLst/>
              <a:cxnLst/>
              <a:rect l="l" t="t" r="r" b="b"/>
              <a:pathLst>
                <a:path w="1096239" h="1602072">
                  <a:moveTo>
                    <a:pt x="0" y="0"/>
                  </a:moveTo>
                  <a:lnTo>
                    <a:pt x="1096239" y="0"/>
                  </a:lnTo>
                  <a:lnTo>
                    <a:pt x="1096239" y="1602072"/>
                  </a:lnTo>
                  <a:lnTo>
                    <a:pt x="0" y="1602072"/>
                  </a:lnTo>
                  <a:close/>
                </a:path>
              </a:pathLst>
            </a:custGeom>
            <a:solidFill>
              <a:srgbClr val="FF66C4">
                <a:alpha val="77647"/>
              </a:srgbClr>
            </a:solidFill>
          </p:spPr>
          <p:txBody>
            <a:bodyPr/>
            <a:lstStyle/>
            <a:p>
              <a:pPr defTabSz="609630"/>
              <a:endParaRPr lang="en-GB" sz="1200">
                <a:solidFill>
                  <a:prstClr val="black"/>
                </a:solidFill>
                <a:latin typeface="Calibri"/>
              </a:endParaRPr>
            </a:p>
          </p:txBody>
        </p:sp>
        <p:sp>
          <p:nvSpPr>
            <p:cNvPr id="31" name="TextBox 31"/>
            <p:cNvSpPr txBox="1"/>
            <p:nvPr/>
          </p:nvSpPr>
          <p:spPr>
            <a:xfrm>
              <a:off x="0" y="-38100"/>
              <a:ext cx="1096239" cy="1640172"/>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sp>
        <p:nvSpPr>
          <p:cNvPr id="32" name="TextBox 32"/>
          <p:cNvSpPr txBox="1"/>
          <p:nvPr/>
        </p:nvSpPr>
        <p:spPr>
          <a:xfrm>
            <a:off x="998844" y="2615438"/>
            <a:ext cx="1697451" cy="2589748"/>
          </a:xfrm>
          <a:prstGeom prst="rect">
            <a:avLst/>
          </a:prstGeom>
        </p:spPr>
        <p:txBody>
          <a:bodyPr lIns="0" tIns="0" rIns="0" bIns="0" rtlCol="0" anchor="t">
            <a:spAutoFit/>
          </a:bodyPr>
          <a:lstStyle/>
          <a:p>
            <a:pPr algn="ctr" defTabSz="609630">
              <a:lnSpc>
                <a:spcPts val="2519"/>
              </a:lnSpc>
            </a:pPr>
            <a:r>
              <a:rPr lang="en-US" sz="1799" b="1">
                <a:solidFill>
                  <a:srgbClr val="FFFFFF"/>
                </a:solidFill>
                <a:latin typeface="Canva Sans Bold"/>
                <a:ea typeface="Canva Sans Bold"/>
                <a:cs typeface="Canva Sans Bold"/>
                <a:sym typeface="Canva Sans Bold"/>
              </a:rPr>
              <a:t>People supported via person-</a:t>
            </a:r>
            <a:r>
              <a:rPr lang="en-US" sz="1799" b="1" err="1">
                <a:solidFill>
                  <a:srgbClr val="FFFFFF"/>
                </a:solidFill>
                <a:latin typeface="Canva Sans Bold"/>
                <a:ea typeface="Canva Sans Bold"/>
                <a:cs typeface="Canva Sans Bold"/>
                <a:sym typeface="Canva Sans Bold"/>
              </a:rPr>
              <a:t>centred</a:t>
            </a:r>
            <a:r>
              <a:rPr lang="en-US" sz="1799" b="1">
                <a:solidFill>
                  <a:srgbClr val="FFFFFF"/>
                </a:solidFill>
                <a:latin typeface="Canva Sans Bold"/>
                <a:ea typeface="Canva Sans Bold"/>
                <a:cs typeface="Canva Sans Bold"/>
                <a:sym typeface="Canva Sans Bold"/>
              </a:rPr>
              <a:t> employment </a:t>
            </a:r>
            <a:r>
              <a:rPr lang="en-US" sz="1799" b="1" err="1">
                <a:solidFill>
                  <a:srgbClr val="FFFFFF"/>
                </a:solidFill>
                <a:latin typeface="Canva Sans Bold"/>
                <a:ea typeface="Canva Sans Bold"/>
                <a:cs typeface="Canva Sans Bold"/>
                <a:sym typeface="Canva Sans Bold"/>
              </a:rPr>
              <a:t>programmes</a:t>
            </a:r>
            <a:r>
              <a:rPr lang="en-US" sz="1799" b="1">
                <a:solidFill>
                  <a:srgbClr val="FFFFFF"/>
                </a:solidFill>
                <a:latin typeface="Canva Sans Bold"/>
                <a:ea typeface="Canva Sans Bold"/>
                <a:cs typeface="Canva Sans Bold"/>
                <a:sym typeface="Canva Sans Bold"/>
              </a:rPr>
              <a:t> since 2017</a:t>
            </a:r>
          </a:p>
          <a:p>
            <a:pPr algn="ctr" defTabSz="609630">
              <a:lnSpc>
                <a:spcPts val="2519"/>
              </a:lnSpc>
            </a:pPr>
            <a:endParaRPr lang="en-US" sz="1799" b="1">
              <a:solidFill>
                <a:srgbClr val="FFFFFF"/>
              </a:solidFill>
              <a:latin typeface="Canva Sans Bold"/>
              <a:ea typeface="Canva Sans Bold"/>
              <a:cs typeface="Canva Sans Bold"/>
              <a:sym typeface="Canva Sans Bold"/>
            </a:endParaRPr>
          </a:p>
          <a:p>
            <a:pPr algn="ctr" defTabSz="609630">
              <a:lnSpc>
                <a:spcPts val="2519"/>
              </a:lnSpc>
            </a:pPr>
            <a:r>
              <a:rPr lang="en-US" sz="3600" b="1">
                <a:solidFill>
                  <a:srgbClr val="FFFFFF"/>
                </a:solidFill>
                <a:latin typeface="Canva Sans Bold"/>
                <a:ea typeface="Canva Sans Bold"/>
                <a:cs typeface="Canva Sans Bold"/>
                <a:sym typeface="Canva Sans Bold"/>
              </a:rPr>
              <a:t>6,786</a:t>
            </a:r>
          </a:p>
        </p:txBody>
      </p:sp>
      <p:sp>
        <p:nvSpPr>
          <p:cNvPr id="33" name="TextBox 33"/>
          <p:cNvSpPr txBox="1"/>
          <p:nvPr/>
        </p:nvSpPr>
        <p:spPr>
          <a:xfrm>
            <a:off x="5775742" y="3239308"/>
            <a:ext cx="2751718" cy="2437783"/>
          </a:xfrm>
          <a:prstGeom prst="rect">
            <a:avLst/>
          </a:prstGeom>
        </p:spPr>
        <p:txBody>
          <a:bodyPr lIns="0" tIns="0" rIns="0" bIns="0" rtlCol="0" anchor="t">
            <a:spAutoFit/>
          </a:bodyPr>
          <a:lstStyle/>
          <a:p>
            <a:pPr algn="ctr" defTabSz="609630">
              <a:lnSpc>
                <a:spcPts val="2393"/>
              </a:lnSpc>
            </a:pPr>
            <a:r>
              <a:rPr lang="en-US" sz="1799" b="1">
                <a:solidFill>
                  <a:srgbClr val="FFFFFF"/>
                </a:solidFill>
                <a:latin typeface="Canva Sans Bold"/>
                <a:ea typeface="Canva Sans Bold"/>
                <a:cs typeface="Canva Sans Bold"/>
                <a:sym typeface="Canva Sans Bold"/>
              </a:rPr>
              <a:t>Participants progressing into work, training or education</a:t>
            </a:r>
          </a:p>
          <a:p>
            <a:pPr algn="ctr" defTabSz="609630">
              <a:lnSpc>
                <a:spcPts val="2393"/>
              </a:lnSpc>
            </a:pPr>
            <a:endParaRPr lang="en-US" sz="1799" b="1">
              <a:solidFill>
                <a:srgbClr val="FFFFFF"/>
              </a:solidFill>
              <a:latin typeface="Canva Sans Bold"/>
              <a:ea typeface="Canva Sans Bold"/>
              <a:cs typeface="Canva Sans Bold"/>
              <a:sym typeface="Canva Sans Bold"/>
            </a:endParaRPr>
          </a:p>
          <a:p>
            <a:pPr algn="ctr" defTabSz="609630">
              <a:lnSpc>
                <a:spcPts val="2393"/>
              </a:lnSpc>
            </a:pPr>
            <a:endParaRPr lang="en-US" sz="1799" b="1">
              <a:solidFill>
                <a:srgbClr val="FFFFFF"/>
              </a:solidFill>
              <a:latin typeface="Canva Sans Bold"/>
              <a:ea typeface="Canva Sans Bold"/>
              <a:cs typeface="Canva Sans Bold"/>
              <a:sym typeface="Canva Sans Bold"/>
            </a:endParaRPr>
          </a:p>
          <a:p>
            <a:pPr algn="ctr" defTabSz="609630">
              <a:lnSpc>
                <a:spcPts val="2393"/>
              </a:lnSpc>
            </a:pPr>
            <a:r>
              <a:rPr lang="en-US" sz="3600" b="1">
                <a:solidFill>
                  <a:srgbClr val="FFFFFF"/>
                </a:solidFill>
                <a:latin typeface="Canva Sans Bold"/>
                <a:ea typeface="Canva Sans Bold"/>
                <a:cs typeface="Canva Sans Bold"/>
                <a:sym typeface="Canva Sans Bold"/>
              </a:rPr>
              <a:t>44%</a:t>
            </a:r>
          </a:p>
          <a:p>
            <a:pPr algn="ctr" defTabSz="609630">
              <a:lnSpc>
                <a:spcPts val="2393"/>
              </a:lnSpc>
            </a:pPr>
            <a:endParaRPr lang="en-US" sz="1799" b="1">
              <a:solidFill>
                <a:srgbClr val="FFFFFF"/>
              </a:solidFill>
              <a:latin typeface="Canva Sans Bold"/>
              <a:ea typeface="Canva Sans Bold"/>
              <a:cs typeface="Canva Sans Bold"/>
              <a:sym typeface="Canva Sans Bold"/>
            </a:endParaRPr>
          </a:p>
          <a:p>
            <a:pPr algn="ctr" defTabSz="609630">
              <a:lnSpc>
                <a:spcPts val="2393"/>
              </a:lnSpc>
            </a:pPr>
            <a:endParaRPr lang="en-US" sz="1799" b="1">
              <a:solidFill>
                <a:srgbClr val="FFFFFF"/>
              </a:solidFill>
              <a:latin typeface="Canva Sans Bold"/>
              <a:ea typeface="Canva Sans Bold"/>
              <a:cs typeface="Canva Sans Bold"/>
              <a:sym typeface="Canva Sans Bold"/>
            </a:endParaRPr>
          </a:p>
        </p:txBody>
      </p:sp>
      <p:sp>
        <p:nvSpPr>
          <p:cNvPr id="35" name="TextBox 35"/>
          <p:cNvSpPr txBox="1"/>
          <p:nvPr/>
        </p:nvSpPr>
        <p:spPr>
          <a:xfrm>
            <a:off x="9385885" y="3040312"/>
            <a:ext cx="2247847" cy="2130007"/>
          </a:xfrm>
          <a:prstGeom prst="rect">
            <a:avLst/>
          </a:prstGeom>
        </p:spPr>
        <p:txBody>
          <a:bodyPr lIns="0" tIns="0" rIns="0" bIns="0" rtlCol="0" anchor="t">
            <a:spAutoFit/>
          </a:bodyPr>
          <a:lstStyle/>
          <a:p>
            <a:pPr algn="ctr" defTabSz="609630">
              <a:lnSpc>
                <a:spcPts val="2393"/>
              </a:lnSpc>
            </a:pPr>
            <a:r>
              <a:rPr lang="en-US" sz="1799" b="1" i="1">
                <a:solidFill>
                  <a:srgbClr val="FFFFFF"/>
                </a:solidFill>
                <a:latin typeface="Canva Sans Bold Italics"/>
                <a:ea typeface="Canva Sans Bold Italics"/>
                <a:cs typeface="Canva Sans Bold Italics"/>
                <a:sym typeface="Canva Sans Bold Italics"/>
              </a:rPr>
              <a:t>“It has allowed me to gain the qualifications and confidence to go to college. Without Futureworks I would not have done this.”</a:t>
            </a:r>
          </a:p>
        </p:txBody>
      </p:sp>
      <p:sp>
        <p:nvSpPr>
          <p:cNvPr id="36" name="TextBox 36"/>
          <p:cNvSpPr txBox="1"/>
          <p:nvPr/>
        </p:nvSpPr>
        <p:spPr>
          <a:xfrm>
            <a:off x="3215299" y="4886262"/>
            <a:ext cx="1943298" cy="591124"/>
          </a:xfrm>
          <a:prstGeom prst="rect">
            <a:avLst/>
          </a:prstGeom>
        </p:spPr>
        <p:txBody>
          <a:bodyPr lIns="0" tIns="0" rIns="0" bIns="0" rtlCol="0" anchor="t">
            <a:spAutoFit/>
          </a:bodyPr>
          <a:lstStyle/>
          <a:p>
            <a:pPr algn="ctr" defTabSz="609630">
              <a:lnSpc>
                <a:spcPts val="2393"/>
              </a:lnSpc>
            </a:pPr>
            <a:r>
              <a:rPr lang="en-US" sz="1799" b="1" i="1">
                <a:solidFill>
                  <a:srgbClr val="FFFFFF"/>
                </a:solidFill>
                <a:latin typeface="Canva Sans Bold Italics"/>
                <a:ea typeface="Canva Sans Bold Italics"/>
                <a:cs typeface="Canva Sans Bold Italics"/>
                <a:sym typeface="Canva Sans Bold Italics"/>
              </a:rPr>
              <a:t>“It’s helped me find work.”</a:t>
            </a:r>
          </a:p>
        </p:txBody>
      </p:sp>
      <p:sp>
        <p:nvSpPr>
          <p:cNvPr id="38" name="TextBox 33">
            <a:extLst>
              <a:ext uri="{FF2B5EF4-FFF2-40B4-BE49-F238E27FC236}">
                <a16:creationId xmlns:a16="http://schemas.microsoft.com/office/drawing/2014/main" id="{D179DE18-4FF3-7A3E-D0AE-64FEDC3CE28E}"/>
              </a:ext>
            </a:extLst>
          </p:cNvPr>
          <p:cNvSpPr txBox="1"/>
          <p:nvPr/>
        </p:nvSpPr>
        <p:spPr>
          <a:xfrm>
            <a:off x="3420056" y="2318796"/>
            <a:ext cx="1533783" cy="1539780"/>
          </a:xfrm>
          <a:prstGeom prst="rect">
            <a:avLst/>
          </a:prstGeom>
        </p:spPr>
        <p:txBody>
          <a:bodyPr wrap="square" lIns="0" tIns="0" rIns="0" bIns="0" rtlCol="0" anchor="t">
            <a:spAutoFit/>
          </a:bodyPr>
          <a:lstStyle/>
          <a:p>
            <a:pPr algn="ctr" defTabSz="609630"/>
            <a:r>
              <a:rPr lang="en-US" sz="1600" b="1">
                <a:solidFill>
                  <a:srgbClr val="FFFFFF"/>
                </a:solidFill>
                <a:latin typeface="Canva Sans Bold"/>
                <a:ea typeface="Canva Sans Bold"/>
                <a:cs typeface="Canva Sans Bold"/>
                <a:sym typeface="Canva Sans Bold"/>
              </a:rPr>
              <a:t>Participants with 4 or more complex barriers</a:t>
            </a:r>
          </a:p>
          <a:p>
            <a:pPr algn="ctr" defTabSz="609630"/>
            <a:endParaRPr lang="en-US" sz="1600" b="1">
              <a:solidFill>
                <a:srgbClr val="FFFFFF"/>
              </a:solidFill>
              <a:latin typeface="Canva Sans Bold"/>
              <a:ea typeface="Canva Sans Bold"/>
              <a:cs typeface="Canva Sans Bold"/>
              <a:sym typeface="Canva Sans Bold"/>
            </a:endParaRPr>
          </a:p>
          <a:p>
            <a:pPr algn="ctr" defTabSz="609630">
              <a:lnSpc>
                <a:spcPts val="2393"/>
              </a:lnSpc>
            </a:pPr>
            <a:r>
              <a:rPr lang="en-US" sz="2667" b="1">
                <a:solidFill>
                  <a:srgbClr val="FFFFFF"/>
                </a:solidFill>
                <a:latin typeface="Canva Sans Bold"/>
                <a:ea typeface="Canva Sans Bold"/>
                <a:cs typeface="Canva Sans Bold"/>
                <a:sym typeface="Canva Sans Bold"/>
              </a:rPr>
              <a:t>50%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C915C-E8FF-0D78-943F-3E6ACA1146B5}"/>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B795AAD-6348-F52C-9F4A-AFB3BFBC1740}"/>
              </a:ext>
            </a:extLst>
          </p:cNvPr>
          <p:cNvGrpSpPr/>
          <p:nvPr/>
        </p:nvGrpSpPr>
        <p:grpSpPr>
          <a:xfrm>
            <a:off x="5833410" y="1093413"/>
            <a:ext cx="3124408" cy="4901825"/>
            <a:chOff x="0" y="0"/>
            <a:chExt cx="467525" cy="733492"/>
          </a:xfrm>
        </p:grpSpPr>
        <p:sp>
          <p:nvSpPr>
            <p:cNvPr id="3" name="Freeform 3">
              <a:extLst>
                <a:ext uri="{FF2B5EF4-FFF2-40B4-BE49-F238E27FC236}">
                  <a16:creationId xmlns:a16="http://schemas.microsoft.com/office/drawing/2014/main" id="{3E2A101F-F197-2235-154C-5A79382BA795}"/>
                </a:ext>
              </a:extLst>
            </p:cNvPr>
            <p:cNvSpPr/>
            <p:nvPr/>
          </p:nvSpPr>
          <p:spPr>
            <a:xfrm>
              <a:off x="0" y="0"/>
              <a:ext cx="467525" cy="733492"/>
            </a:xfrm>
            <a:custGeom>
              <a:avLst/>
              <a:gdLst/>
              <a:ahLst/>
              <a:cxnLst/>
              <a:rect l="l" t="t" r="r" b="b"/>
              <a:pathLst>
                <a:path w="467525" h="733492">
                  <a:moveTo>
                    <a:pt x="0" y="0"/>
                  </a:moveTo>
                  <a:lnTo>
                    <a:pt x="467525" y="0"/>
                  </a:lnTo>
                  <a:lnTo>
                    <a:pt x="467525" y="733492"/>
                  </a:lnTo>
                  <a:lnTo>
                    <a:pt x="0" y="733492"/>
                  </a:lnTo>
                  <a:close/>
                </a:path>
              </a:pathLst>
            </a:custGeom>
            <a:blipFill>
              <a:blip r:embed="rId3"/>
              <a:stretch>
                <a:fillRect l="-50551" r="-85209"/>
              </a:stretch>
            </a:blipFill>
          </p:spPr>
          <p:txBody>
            <a:bodyPr/>
            <a:lstStyle/>
            <a:p>
              <a:pPr defTabSz="609630"/>
              <a:endParaRPr lang="en-GB" sz="1200">
                <a:solidFill>
                  <a:prstClr val="black"/>
                </a:solidFill>
                <a:latin typeface="Calibri"/>
              </a:endParaRPr>
            </a:p>
          </p:txBody>
        </p:sp>
      </p:grpSp>
      <p:grpSp>
        <p:nvGrpSpPr>
          <p:cNvPr id="4" name="Group 4">
            <a:extLst>
              <a:ext uri="{FF2B5EF4-FFF2-40B4-BE49-F238E27FC236}">
                <a16:creationId xmlns:a16="http://schemas.microsoft.com/office/drawing/2014/main" id="{7B3714B6-8A44-258E-0F2E-CCF2F99C59A1}"/>
              </a:ext>
            </a:extLst>
          </p:cNvPr>
          <p:cNvGrpSpPr/>
          <p:nvPr/>
        </p:nvGrpSpPr>
        <p:grpSpPr>
          <a:xfrm>
            <a:off x="9116325" y="3889983"/>
            <a:ext cx="2551939" cy="2105255"/>
            <a:chOff x="0" y="0"/>
            <a:chExt cx="381863" cy="315023"/>
          </a:xfrm>
        </p:grpSpPr>
        <p:sp>
          <p:nvSpPr>
            <p:cNvPr id="5" name="Freeform 5">
              <a:extLst>
                <a:ext uri="{FF2B5EF4-FFF2-40B4-BE49-F238E27FC236}">
                  <a16:creationId xmlns:a16="http://schemas.microsoft.com/office/drawing/2014/main" id="{95CC1E37-9B03-E952-52D5-97F99733B0E9}"/>
                </a:ext>
              </a:extLst>
            </p:cNvPr>
            <p:cNvSpPr/>
            <p:nvPr/>
          </p:nvSpPr>
          <p:spPr>
            <a:xfrm>
              <a:off x="0" y="0"/>
              <a:ext cx="381863" cy="315023"/>
            </a:xfrm>
            <a:custGeom>
              <a:avLst/>
              <a:gdLst/>
              <a:ahLst/>
              <a:cxnLst/>
              <a:rect l="l" t="t" r="r" b="b"/>
              <a:pathLst>
                <a:path w="381863" h="315023">
                  <a:moveTo>
                    <a:pt x="0" y="0"/>
                  </a:moveTo>
                  <a:lnTo>
                    <a:pt x="381863" y="0"/>
                  </a:lnTo>
                  <a:lnTo>
                    <a:pt x="381863" y="315023"/>
                  </a:lnTo>
                  <a:lnTo>
                    <a:pt x="0" y="315023"/>
                  </a:lnTo>
                  <a:close/>
                </a:path>
              </a:pathLst>
            </a:custGeom>
            <a:blipFill>
              <a:blip r:embed="rId4"/>
              <a:stretch>
                <a:fillRect l="-11984" r="-11984"/>
              </a:stretch>
            </a:blipFill>
          </p:spPr>
          <p:txBody>
            <a:bodyPr/>
            <a:lstStyle/>
            <a:p>
              <a:pPr defTabSz="609630"/>
              <a:endParaRPr lang="en-GB" sz="1200">
                <a:solidFill>
                  <a:prstClr val="black"/>
                </a:solidFill>
                <a:latin typeface="Calibri"/>
              </a:endParaRPr>
            </a:p>
          </p:txBody>
        </p:sp>
      </p:grpSp>
      <p:sp>
        <p:nvSpPr>
          <p:cNvPr id="6" name="AutoShape 6">
            <a:extLst>
              <a:ext uri="{FF2B5EF4-FFF2-40B4-BE49-F238E27FC236}">
                <a16:creationId xmlns:a16="http://schemas.microsoft.com/office/drawing/2014/main" id="{36BF0573-EA3D-992C-9F76-F8130C80A7F6}"/>
              </a:ext>
            </a:extLst>
          </p:cNvPr>
          <p:cNvSpPr/>
          <p:nvPr/>
        </p:nvSpPr>
        <p:spPr>
          <a:xfrm>
            <a:off x="-223551" y="448899"/>
            <a:ext cx="90935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7" name="Freeform 7">
            <a:extLst>
              <a:ext uri="{FF2B5EF4-FFF2-40B4-BE49-F238E27FC236}">
                <a16:creationId xmlns:a16="http://schemas.microsoft.com/office/drawing/2014/main" id="{CA6F029A-BEEE-FCC9-1AE9-1E3FC90271E0}"/>
              </a:ext>
            </a:extLst>
          </p:cNvPr>
          <p:cNvSpPr/>
          <p:nvPr/>
        </p:nvSpPr>
        <p:spPr>
          <a:xfrm>
            <a:off x="819884" y="212993"/>
            <a:ext cx="1512309" cy="467555"/>
          </a:xfrm>
          <a:custGeom>
            <a:avLst/>
            <a:gdLst/>
            <a:ahLst/>
            <a:cxnLst/>
            <a:rect l="l" t="t" r="r" b="b"/>
            <a:pathLst>
              <a:path w="2268463" h="701333">
                <a:moveTo>
                  <a:pt x="0" y="0"/>
                </a:moveTo>
                <a:lnTo>
                  <a:pt x="2268463" y="0"/>
                </a:lnTo>
                <a:lnTo>
                  <a:pt x="2268463" y="701334"/>
                </a:lnTo>
                <a:lnTo>
                  <a:pt x="0" y="701334"/>
                </a:lnTo>
                <a:lnTo>
                  <a:pt x="0" y="0"/>
                </a:lnTo>
                <a:close/>
              </a:path>
            </a:pathLst>
          </a:custGeom>
          <a:blipFill>
            <a:blip r:embed="rId5"/>
            <a:stretch>
              <a:fillRect/>
            </a:stretch>
          </a:blipFill>
        </p:spPr>
        <p:txBody>
          <a:bodyPr/>
          <a:lstStyle/>
          <a:p>
            <a:pPr defTabSz="609630"/>
            <a:endParaRPr lang="en-GB" sz="1200">
              <a:solidFill>
                <a:prstClr val="black"/>
              </a:solidFill>
              <a:latin typeface="Calibri"/>
            </a:endParaRPr>
          </a:p>
        </p:txBody>
      </p:sp>
      <p:sp>
        <p:nvSpPr>
          <p:cNvPr id="8" name="AutoShape 8">
            <a:extLst>
              <a:ext uri="{FF2B5EF4-FFF2-40B4-BE49-F238E27FC236}">
                <a16:creationId xmlns:a16="http://schemas.microsoft.com/office/drawing/2014/main" id="{79C1AC96-EF01-8E32-0823-57C6B7E67FEF}"/>
              </a:ext>
            </a:extLst>
          </p:cNvPr>
          <p:cNvSpPr/>
          <p:nvPr/>
        </p:nvSpPr>
        <p:spPr>
          <a:xfrm>
            <a:off x="2332193" y="443596"/>
            <a:ext cx="1041977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grpSp>
        <p:nvGrpSpPr>
          <p:cNvPr id="9" name="Group 9">
            <a:extLst>
              <a:ext uri="{FF2B5EF4-FFF2-40B4-BE49-F238E27FC236}">
                <a16:creationId xmlns:a16="http://schemas.microsoft.com/office/drawing/2014/main" id="{9611C8D8-DA61-DC34-6262-35D72BE148A9}"/>
              </a:ext>
            </a:extLst>
          </p:cNvPr>
          <p:cNvGrpSpPr/>
          <p:nvPr/>
        </p:nvGrpSpPr>
        <p:grpSpPr>
          <a:xfrm>
            <a:off x="2517654" y="5595606"/>
            <a:ext cx="11151077" cy="1535269"/>
            <a:chOff x="0" y="0"/>
            <a:chExt cx="22302153" cy="3070538"/>
          </a:xfrm>
        </p:grpSpPr>
        <p:grpSp>
          <p:nvGrpSpPr>
            <p:cNvPr id="10" name="Group 10">
              <a:extLst>
                <a:ext uri="{FF2B5EF4-FFF2-40B4-BE49-F238E27FC236}">
                  <a16:creationId xmlns:a16="http://schemas.microsoft.com/office/drawing/2014/main" id="{66C82D6B-5B1E-BE91-DF1D-9D811190CE6B}"/>
                </a:ext>
              </a:extLst>
            </p:cNvPr>
            <p:cNvGrpSpPr/>
            <p:nvPr/>
          </p:nvGrpSpPr>
          <p:grpSpPr>
            <a:xfrm>
              <a:off x="0" y="118084"/>
              <a:ext cx="22302153" cy="2952454"/>
              <a:chOff x="0" y="0"/>
              <a:chExt cx="6139702" cy="812800"/>
            </a:xfrm>
          </p:grpSpPr>
          <p:sp>
            <p:nvSpPr>
              <p:cNvPr id="11" name="Freeform 11">
                <a:extLst>
                  <a:ext uri="{FF2B5EF4-FFF2-40B4-BE49-F238E27FC236}">
                    <a16:creationId xmlns:a16="http://schemas.microsoft.com/office/drawing/2014/main" id="{9FCDEB55-9AF6-C316-ED32-CEAD1A25EAFD}"/>
                  </a:ext>
                </a:extLst>
              </p:cNvPr>
              <p:cNvSpPr/>
              <p:nvPr/>
            </p:nvSpPr>
            <p:spPr>
              <a:xfrm>
                <a:off x="0" y="0"/>
                <a:ext cx="6139702" cy="812800"/>
              </a:xfrm>
              <a:custGeom>
                <a:avLst/>
                <a:gdLst/>
                <a:ahLst/>
                <a:cxnLst/>
                <a:rect l="l" t="t" r="r" b="b"/>
                <a:pathLst>
                  <a:path w="6139702" h="812800">
                    <a:moveTo>
                      <a:pt x="0" y="0"/>
                    </a:moveTo>
                    <a:lnTo>
                      <a:pt x="6139702" y="0"/>
                    </a:lnTo>
                    <a:lnTo>
                      <a:pt x="6139702" y="812800"/>
                    </a:lnTo>
                    <a:lnTo>
                      <a:pt x="0" y="812800"/>
                    </a:lnTo>
                    <a:close/>
                  </a:path>
                </a:pathLst>
              </a:custGeom>
              <a:solidFill>
                <a:srgbClr val="FFFFFF"/>
              </a:solidFill>
            </p:spPr>
            <p:txBody>
              <a:bodyPr/>
              <a:lstStyle/>
              <a:p>
                <a:pPr defTabSz="609630"/>
                <a:endParaRPr lang="en-GB" sz="1200">
                  <a:solidFill>
                    <a:prstClr val="black"/>
                  </a:solidFill>
                  <a:latin typeface="Calibri"/>
                </a:endParaRPr>
              </a:p>
            </p:txBody>
          </p:sp>
          <p:sp>
            <p:nvSpPr>
              <p:cNvPr id="12" name="TextBox 12">
                <a:extLst>
                  <a:ext uri="{FF2B5EF4-FFF2-40B4-BE49-F238E27FC236}">
                    <a16:creationId xmlns:a16="http://schemas.microsoft.com/office/drawing/2014/main" id="{B84014CC-9011-8A9E-C91F-C3CB0C0B7F63}"/>
                  </a:ext>
                </a:extLst>
              </p:cNvPr>
              <p:cNvSpPr txBox="1"/>
              <p:nvPr/>
            </p:nvSpPr>
            <p:spPr>
              <a:xfrm>
                <a:off x="0" y="-38100"/>
                <a:ext cx="6139702" cy="85090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3" name="Freeform 13">
              <a:extLst>
                <a:ext uri="{FF2B5EF4-FFF2-40B4-BE49-F238E27FC236}">
                  <a16:creationId xmlns:a16="http://schemas.microsoft.com/office/drawing/2014/main" id="{4283C82F-DCBB-233E-6039-01FF6557E2A9}"/>
                </a:ext>
              </a:extLst>
            </p:cNvPr>
            <p:cNvSpPr/>
            <p:nvPr/>
          </p:nvSpPr>
          <p:spPr>
            <a:xfrm>
              <a:off x="6692284" y="280800"/>
              <a:ext cx="1752492" cy="1406352"/>
            </a:xfrm>
            <a:custGeom>
              <a:avLst/>
              <a:gdLst/>
              <a:ahLst/>
              <a:cxnLst/>
              <a:rect l="l" t="t" r="r" b="b"/>
              <a:pathLst>
                <a:path w="1752492" h="1406352">
                  <a:moveTo>
                    <a:pt x="0" y="0"/>
                  </a:moveTo>
                  <a:lnTo>
                    <a:pt x="1752492" y="0"/>
                  </a:lnTo>
                  <a:lnTo>
                    <a:pt x="1752492" y="1406352"/>
                  </a:lnTo>
                  <a:lnTo>
                    <a:pt x="0" y="1406352"/>
                  </a:lnTo>
                  <a:lnTo>
                    <a:pt x="0" y="0"/>
                  </a:lnTo>
                  <a:close/>
                </a:path>
              </a:pathLst>
            </a:custGeom>
            <a:blipFill>
              <a:blip r:embed="rId6"/>
              <a:stretch>
                <a:fillRect b="-24612"/>
              </a:stretch>
            </a:blipFill>
          </p:spPr>
          <p:txBody>
            <a:bodyPr/>
            <a:lstStyle/>
            <a:p>
              <a:pPr defTabSz="609630"/>
              <a:endParaRPr lang="en-GB" sz="1200">
                <a:solidFill>
                  <a:prstClr val="black"/>
                </a:solidFill>
                <a:latin typeface="Calibri"/>
              </a:endParaRPr>
            </a:p>
          </p:txBody>
        </p:sp>
        <p:sp>
          <p:nvSpPr>
            <p:cNvPr id="14" name="Freeform 14">
              <a:extLst>
                <a:ext uri="{FF2B5EF4-FFF2-40B4-BE49-F238E27FC236}">
                  <a16:creationId xmlns:a16="http://schemas.microsoft.com/office/drawing/2014/main" id="{407D2091-4DA9-A174-D90C-FED9D89016B6}"/>
                </a:ext>
              </a:extLst>
            </p:cNvPr>
            <p:cNvSpPr/>
            <p:nvPr/>
          </p:nvSpPr>
          <p:spPr>
            <a:xfrm>
              <a:off x="9370426" y="509905"/>
              <a:ext cx="1643039" cy="1084406"/>
            </a:xfrm>
            <a:custGeom>
              <a:avLst/>
              <a:gdLst/>
              <a:ahLst/>
              <a:cxnLst/>
              <a:rect l="l" t="t" r="r" b="b"/>
              <a:pathLst>
                <a:path w="1643039" h="1084406">
                  <a:moveTo>
                    <a:pt x="0" y="0"/>
                  </a:moveTo>
                  <a:lnTo>
                    <a:pt x="1643039" y="0"/>
                  </a:lnTo>
                  <a:lnTo>
                    <a:pt x="1643039" y="1084406"/>
                  </a:lnTo>
                  <a:lnTo>
                    <a:pt x="0" y="1084406"/>
                  </a:lnTo>
                  <a:lnTo>
                    <a:pt x="0" y="0"/>
                  </a:lnTo>
                  <a:close/>
                </a:path>
              </a:pathLst>
            </a:custGeom>
            <a:blipFill>
              <a:blip r:embed="rId7"/>
              <a:stretch>
                <a:fillRect/>
              </a:stretch>
            </a:blipFill>
          </p:spPr>
          <p:txBody>
            <a:bodyPr/>
            <a:lstStyle/>
            <a:p>
              <a:pPr defTabSz="609630"/>
              <a:endParaRPr lang="en-GB" sz="1200">
                <a:solidFill>
                  <a:prstClr val="black"/>
                </a:solidFill>
                <a:latin typeface="Calibri"/>
              </a:endParaRPr>
            </a:p>
          </p:txBody>
        </p:sp>
        <p:sp>
          <p:nvSpPr>
            <p:cNvPr id="15" name="Freeform 15">
              <a:extLst>
                <a:ext uri="{FF2B5EF4-FFF2-40B4-BE49-F238E27FC236}">
                  <a16:creationId xmlns:a16="http://schemas.microsoft.com/office/drawing/2014/main" id="{1AA4F6B7-1753-B53A-3BCC-D790384F69B2}"/>
                </a:ext>
              </a:extLst>
            </p:cNvPr>
            <p:cNvSpPr/>
            <p:nvPr/>
          </p:nvSpPr>
          <p:spPr>
            <a:xfrm>
              <a:off x="11410675" y="0"/>
              <a:ext cx="3835627" cy="1960965"/>
            </a:xfrm>
            <a:custGeom>
              <a:avLst/>
              <a:gdLst/>
              <a:ahLst/>
              <a:cxnLst/>
              <a:rect l="l" t="t" r="r" b="b"/>
              <a:pathLst>
                <a:path w="3835627" h="1960965">
                  <a:moveTo>
                    <a:pt x="0" y="0"/>
                  </a:moveTo>
                  <a:lnTo>
                    <a:pt x="3835628" y="0"/>
                  </a:lnTo>
                  <a:lnTo>
                    <a:pt x="3835628" y="1960965"/>
                  </a:lnTo>
                  <a:lnTo>
                    <a:pt x="0" y="1960965"/>
                  </a:lnTo>
                  <a:lnTo>
                    <a:pt x="0" y="0"/>
                  </a:lnTo>
                  <a:close/>
                </a:path>
              </a:pathLst>
            </a:custGeom>
            <a:blipFill>
              <a:blip r:embed="rId8"/>
              <a:stretch>
                <a:fillRect/>
              </a:stretch>
            </a:blipFill>
          </p:spPr>
          <p:txBody>
            <a:bodyPr/>
            <a:lstStyle/>
            <a:p>
              <a:pPr defTabSz="609630"/>
              <a:endParaRPr lang="en-GB" sz="1200">
                <a:solidFill>
                  <a:prstClr val="black"/>
                </a:solidFill>
                <a:latin typeface="Calibri"/>
              </a:endParaRPr>
            </a:p>
          </p:txBody>
        </p:sp>
        <p:sp>
          <p:nvSpPr>
            <p:cNvPr id="16" name="Freeform 16">
              <a:extLst>
                <a:ext uri="{FF2B5EF4-FFF2-40B4-BE49-F238E27FC236}">
                  <a16:creationId xmlns:a16="http://schemas.microsoft.com/office/drawing/2014/main" id="{4899815E-761E-9D4B-967D-8683FDEE40EC}"/>
                </a:ext>
              </a:extLst>
            </p:cNvPr>
            <p:cNvSpPr/>
            <p:nvPr/>
          </p:nvSpPr>
          <p:spPr>
            <a:xfrm>
              <a:off x="15643513" y="602747"/>
              <a:ext cx="2560918" cy="755471"/>
            </a:xfrm>
            <a:custGeom>
              <a:avLst/>
              <a:gdLst/>
              <a:ahLst/>
              <a:cxnLst/>
              <a:rect l="l" t="t" r="r" b="b"/>
              <a:pathLst>
                <a:path w="2560918" h="755471">
                  <a:moveTo>
                    <a:pt x="0" y="0"/>
                  </a:moveTo>
                  <a:lnTo>
                    <a:pt x="2560918" y="0"/>
                  </a:lnTo>
                  <a:lnTo>
                    <a:pt x="2560918" y="755471"/>
                  </a:lnTo>
                  <a:lnTo>
                    <a:pt x="0" y="755471"/>
                  </a:lnTo>
                  <a:lnTo>
                    <a:pt x="0" y="0"/>
                  </a:lnTo>
                  <a:close/>
                </a:path>
              </a:pathLst>
            </a:custGeom>
            <a:blipFill>
              <a:blip r:embed="rId9"/>
              <a:stretch>
                <a:fillRect/>
              </a:stretch>
            </a:blipFill>
          </p:spPr>
          <p:txBody>
            <a:bodyPr/>
            <a:lstStyle/>
            <a:p>
              <a:pPr defTabSz="609630"/>
              <a:endParaRPr lang="en-GB" sz="1200">
                <a:solidFill>
                  <a:prstClr val="black"/>
                </a:solidFill>
                <a:latin typeface="Calibri"/>
              </a:endParaRPr>
            </a:p>
          </p:txBody>
        </p:sp>
      </p:grpSp>
      <p:grpSp>
        <p:nvGrpSpPr>
          <p:cNvPr id="17" name="Group 17">
            <a:extLst>
              <a:ext uri="{FF2B5EF4-FFF2-40B4-BE49-F238E27FC236}">
                <a16:creationId xmlns:a16="http://schemas.microsoft.com/office/drawing/2014/main" id="{DC5D411F-7BB6-591C-E3B2-1CA44B8C892A}"/>
              </a:ext>
            </a:extLst>
          </p:cNvPr>
          <p:cNvGrpSpPr/>
          <p:nvPr/>
        </p:nvGrpSpPr>
        <p:grpSpPr>
          <a:xfrm>
            <a:off x="9116325" y="1093413"/>
            <a:ext cx="2551939" cy="2632357"/>
            <a:chOff x="0" y="0"/>
            <a:chExt cx="5103879" cy="5264715"/>
          </a:xfrm>
        </p:grpSpPr>
        <p:sp>
          <p:nvSpPr>
            <p:cNvPr id="18" name="Freeform 18">
              <a:extLst>
                <a:ext uri="{FF2B5EF4-FFF2-40B4-BE49-F238E27FC236}">
                  <a16:creationId xmlns:a16="http://schemas.microsoft.com/office/drawing/2014/main" id="{ACA18627-99D6-235F-1017-CD2095273DE9}"/>
                </a:ext>
              </a:extLst>
            </p:cNvPr>
            <p:cNvSpPr/>
            <p:nvPr/>
          </p:nvSpPr>
          <p:spPr>
            <a:xfrm rot="211395">
              <a:off x="1353518" y="105795"/>
              <a:ext cx="3598495" cy="5053124"/>
            </a:xfrm>
            <a:custGeom>
              <a:avLst/>
              <a:gdLst/>
              <a:ahLst/>
              <a:cxnLst/>
              <a:rect l="l" t="t" r="r" b="b"/>
              <a:pathLst>
                <a:path w="3598495" h="5053124">
                  <a:moveTo>
                    <a:pt x="0" y="0"/>
                  </a:moveTo>
                  <a:lnTo>
                    <a:pt x="3598495" y="0"/>
                  </a:lnTo>
                  <a:lnTo>
                    <a:pt x="3598495" y="5053124"/>
                  </a:lnTo>
                  <a:lnTo>
                    <a:pt x="0" y="5053124"/>
                  </a:lnTo>
                  <a:lnTo>
                    <a:pt x="0" y="0"/>
                  </a:lnTo>
                  <a:close/>
                </a:path>
              </a:pathLst>
            </a:custGeom>
            <a:blipFill>
              <a:blip r:embed="rId10"/>
              <a:stretch>
                <a:fillRect r="-402"/>
              </a:stretch>
            </a:blipFill>
          </p:spPr>
          <p:txBody>
            <a:bodyPr/>
            <a:lstStyle/>
            <a:p>
              <a:pPr defTabSz="609630"/>
              <a:endParaRPr lang="en-GB" sz="1200">
                <a:solidFill>
                  <a:prstClr val="black"/>
                </a:solidFill>
                <a:latin typeface="Calibri"/>
              </a:endParaRPr>
            </a:p>
          </p:txBody>
        </p:sp>
        <p:sp>
          <p:nvSpPr>
            <p:cNvPr id="19" name="Freeform 19">
              <a:extLst>
                <a:ext uri="{FF2B5EF4-FFF2-40B4-BE49-F238E27FC236}">
                  <a16:creationId xmlns:a16="http://schemas.microsoft.com/office/drawing/2014/main" id="{E9218E83-458A-5FD8-BC8A-713C90F77E08}"/>
                </a:ext>
              </a:extLst>
            </p:cNvPr>
            <p:cNvSpPr/>
            <p:nvPr/>
          </p:nvSpPr>
          <p:spPr>
            <a:xfrm>
              <a:off x="528420" y="211590"/>
              <a:ext cx="3359494" cy="4758317"/>
            </a:xfrm>
            <a:custGeom>
              <a:avLst/>
              <a:gdLst/>
              <a:ahLst/>
              <a:cxnLst/>
              <a:rect l="l" t="t" r="r" b="b"/>
              <a:pathLst>
                <a:path w="3359494" h="4758317">
                  <a:moveTo>
                    <a:pt x="0" y="0"/>
                  </a:moveTo>
                  <a:lnTo>
                    <a:pt x="3359494" y="0"/>
                  </a:lnTo>
                  <a:lnTo>
                    <a:pt x="3359494" y="4758317"/>
                  </a:lnTo>
                  <a:lnTo>
                    <a:pt x="0" y="4758317"/>
                  </a:lnTo>
                  <a:lnTo>
                    <a:pt x="0" y="0"/>
                  </a:lnTo>
                  <a:close/>
                </a:path>
              </a:pathLst>
            </a:custGeom>
            <a:blipFill>
              <a:blip r:embed="rId11"/>
              <a:stretch>
                <a:fillRect r="-9592"/>
              </a:stretch>
            </a:blipFill>
          </p:spPr>
          <p:txBody>
            <a:bodyPr/>
            <a:lstStyle/>
            <a:p>
              <a:pPr defTabSz="609630"/>
              <a:endParaRPr lang="en-GB" sz="1200">
                <a:solidFill>
                  <a:prstClr val="black"/>
                </a:solidFill>
                <a:latin typeface="Calibri"/>
              </a:endParaRPr>
            </a:p>
          </p:txBody>
        </p:sp>
        <p:sp>
          <p:nvSpPr>
            <p:cNvPr id="20" name="Freeform 20">
              <a:extLst>
                <a:ext uri="{FF2B5EF4-FFF2-40B4-BE49-F238E27FC236}">
                  <a16:creationId xmlns:a16="http://schemas.microsoft.com/office/drawing/2014/main" id="{67E3F57A-EC12-633D-C9CD-3D92CC509F41}"/>
                </a:ext>
              </a:extLst>
            </p:cNvPr>
            <p:cNvSpPr/>
            <p:nvPr/>
          </p:nvSpPr>
          <p:spPr>
            <a:xfrm>
              <a:off x="0" y="340963"/>
              <a:ext cx="3417895" cy="4923752"/>
            </a:xfrm>
            <a:custGeom>
              <a:avLst/>
              <a:gdLst/>
              <a:ahLst/>
              <a:cxnLst/>
              <a:rect l="l" t="t" r="r" b="b"/>
              <a:pathLst>
                <a:path w="3417895" h="4923752">
                  <a:moveTo>
                    <a:pt x="0" y="0"/>
                  </a:moveTo>
                  <a:lnTo>
                    <a:pt x="3417895" y="0"/>
                  </a:lnTo>
                  <a:lnTo>
                    <a:pt x="3417895" y="4923752"/>
                  </a:lnTo>
                  <a:lnTo>
                    <a:pt x="0" y="4923752"/>
                  </a:lnTo>
                  <a:lnTo>
                    <a:pt x="0" y="0"/>
                  </a:lnTo>
                  <a:close/>
                </a:path>
              </a:pathLst>
            </a:custGeom>
            <a:blipFill>
              <a:blip r:embed="rId12"/>
              <a:stretch>
                <a:fillRect l="-2264" r="-2717"/>
              </a:stretch>
            </a:blipFill>
          </p:spPr>
          <p:txBody>
            <a:bodyPr/>
            <a:lstStyle/>
            <a:p>
              <a:pPr defTabSz="609630"/>
              <a:endParaRPr lang="en-GB" sz="1200">
                <a:solidFill>
                  <a:prstClr val="black"/>
                </a:solidFill>
                <a:latin typeface="Calibri"/>
              </a:endParaRPr>
            </a:p>
          </p:txBody>
        </p:sp>
      </p:grpSp>
      <p:sp>
        <p:nvSpPr>
          <p:cNvPr id="21" name="TextBox 21">
            <a:extLst>
              <a:ext uri="{FF2B5EF4-FFF2-40B4-BE49-F238E27FC236}">
                <a16:creationId xmlns:a16="http://schemas.microsoft.com/office/drawing/2014/main" id="{18C90786-AF97-B47B-5D44-C99575C508C2}"/>
              </a:ext>
            </a:extLst>
          </p:cNvPr>
          <p:cNvSpPr txBox="1"/>
          <p:nvPr/>
        </p:nvSpPr>
        <p:spPr>
          <a:xfrm>
            <a:off x="600666" y="1174776"/>
            <a:ext cx="4695357" cy="839140"/>
          </a:xfrm>
          <a:prstGeom prst="rect">
            <a:avLst/>
          </a:prstGeom>
        </p:spPr>
        <p:txBody>
          <a:bodyPr lIns="0" tIns="0" rIns="0" bIns="0" rtlCol="0" anchor="t">
            <a:spAutoFit/>
          </a:bodyPr>
          <a:lstStyle/>
          <a:p>
            <a:pPr defTabSz="609630">
              <a:lnSpc>
                <a:spcPts val="3907"/>
              </a:lnSpc>
            </a:pPr>
            <a:r>
              <a:rPr lang="en-US" sz="2791" b="1">
                <a:solidFill>
                  <a:srgbClr val="29A49C"/>
                </a:solidFill>
                <a:latin typeface="Garet Bold"/>
                <a:ea typeface="Garet Bold"/>
                <a:cs typeface="Garet Bold"/>
                <a:sym typeface="Garet Bold"/>
              </a:rPr>
              <a:t>Why the model works: </a:t>
            </a:r>
          </a:p>
          <a:p>
            <a:pPr defTabSz="609630">
              <a:lnSpc>
                <a:spcPts val="2880"/>
              </a:lnSpc>
              <a:spcBef>
                <a:spcPct val="0"/>
              </a:spcBef>
            </a:pPr>
            <a:r>
              <a:rPr lang="en-US" sz="2057" b="1" i="1">
                <a:solidFill>
                  <a:srgbClr val="FF66C4"/>
                </a:solidFill>
                <a:latin typeface="Garet Bold Italics"/>
                <a:ea typeface="Garet Bold Italics"/>
                <a:cs typeface="Garet Bold Italics"/>
                <a:sym typeface="Garet Bold Italics"/>
              </a:rPr>
              <a:t>Dr Jane Suter &amp; Dr Tina Kowalski</a:t>
            </a:r>
          </a:p>
        </p:txBody>
      </p:sp>
      <p:sp>
        <p:nvSpPr>
          <p:cNvPr id="22" name="TextBox 22">
            <a:extLst>
              <a:ext uri="{FF2B5EF4-FFF2-40B4-BE49-F238E27FC236}">
                <a16:creationId xmlns:a16="http://schemas.microsoft.com/office/drawing/2014/main" id="{88050AAB-0424-741F-4DD3-B9DEB6C0D076}"/>
              </a:ext>
            </a:extLst>
          </p:cNvPr>
          <p:cNvSpPr txBox="1"/>
          <p:nvPr/>
        </p:nvSpPr>
        <p:spPr>
          <a:xfrm>
            <a:off x="377935" y="2211886"/>
            <a:ext cx="5140820" cy="3687741"/>
          </a:xfrm>
          <a:prstGeom prst="rect">
            <a:avLst/>
          </a:prstGeom>
        </p:spPr>
        <p:txBody>
          <a:bodyPr lIns="0" tIns="0" rIns="0" bIns="0" rtlCol="0" anchor="t">
            <a:spAutoFit/>
          </a:bodyPr>
          <a:lstStyle/>
          <a:p>
            <a:pPr defTabSz="609630">
              <a:lnSpc>
                <a:spcPts val="1731"/>
              </a:lnSpc>
            </a:pPr>
            <a:endParaRPr sz="1200">
              <a:solidFill>
                <a:prstClr val="black"/>
              </a:solidFill>
              <a:latin typeface="Calibri"/>
            </a:endParaRPr>
          </a:p>
          <a:p>
            <a:pPr marL="267042" lvl="1" indent="-133521" defTabSz="609630">
              <a:lnSpc>
                <a:spcPts val="1731"/>
              </a:lnSpc>
              <a:buFont typeface="Arial"/>
              <a:buChar char="•"/>
            </a:pPr>
            <a:r>
              <a:rPr lang="en-US" sz="1237" i="1">
                <a:solidFill>
                  <a:srgbClr val="000000"/>
                </a:solidFill>
                <a:latin typeface="Canva Sans Italics"/>
                <a:ea typeface="Canva Sans Italics"/>
                <a:cs typeface="Canva Sans Italics"/>
                <a:sym typeface="Canva Sans Italics"/>
              </a:rPr>
              <a:t>“A key strength of Rise2Thrive Trailblazer, is the </a:t>
            </a:r>
            <a:r>
              <a:rPr lang="en-US" sz="1237" b="1" i="1">
                <a:solidFill>
                  <a:srgbClr val="000000"/>
                </a:solidFill>
                <a:latin typeface="Canva Sans Bold Italics"/>
                <a:ea typeface="Canva Sans Bold Italics"/>
                <a:cs typeface="Canva Sans Bold Italics"/>
                <a:sym typeface="Canva Sans Bold Italics"/>
              </a:rPr>
              <a:t>person </a:t>
            </a:r>
            <a:r>
              <a:rPr lang="en-US" sz="1237" b="1" i="1" err="1">
                <a:solidFill>
                  <a:srgbClr val="000000"/>
                </a:solidFill>
                <a:latin typeface="Canva Sans Bold Italics"/>
                <a:ea typeface="Canva Sans Bold Italics"/>
                <a:cs typeface="Canva Sans Bold Italics"/>
                <a:sym typeface="Canva Sans Bold Italics"/>
              </a:rPr>
              <a:t>centred</a:t>
            </a:r>
            <a:r>
              <a:rPr lang="en-US" sz="1237" b="1" i="1">
                <a:solidFill>
                  <a:srgbClr val="000000"/>
                </a:solidFill>
                <a:latin typeface="Canva Sans Bold Italics"/>
                <a:ea typeface="Canva Sans Bold Italics"/>
                <a:cs typeface="Canva Sans Bold Italics"/>
                <a:sym typeface="Canva Sans Bold Italics"/>
              </a:rPr>
              <a:t> approach to support </a:t>
            </a:r>
            <a:r>
              <a:rPr lang="en-US" sz="1237" i="1">
                <a:solidFill>
                  <a:srgbClr val="000000"/>
                </a:solidFill>
                <a:latin typeface="Canva Sans Italics"/>
                <a:ea typeface="Canva Sans Italics"/>
                <a:cs typeface="Canva Sans Italics"/>
                <a:sym typeface="Canva Sans Italics"/>
              </a:rPr>
              <a:t>(...)</a:t>
            </a:r>
            <a:r>
              <a:rPr lang="en-US" sz="1237" b="1" i="1">
                <a:solidFill>
                  <a:srgbClr val="000000"/>
                </a:solidFill>
                <a:latin typeface="Canva Sans Bold Italics"/>
                <a:ea typeface="Canva Sans Bold Italics"/>
                <a:cs typeface="Canva Sans Bold Italics"/>
                <a:sym typeface="Canva Sans Bold Italics"/>
              </a:rPr>
              <a:t> </a:t>
            </a:r>
            <a:r>
              <a:rPr lang="en-US" sz="1237" i="1">
                <a:solidFill>
                  <a:srgbClr val="000000"/>
                </a:solidFill>
                <a:latin typeface="Canva Sans Italics"/>
                <a:ea typeface="Canva Sans Italics"/>
                <a:cs typeface="Canva Sans Italics"/>
                <a:sym typeface="Canva Sans Italics"/>
              </a:rPr>
              <a:t>participants valued how the </a:t>
            </a:r>
            <a:r>
              <a:rPr lang="en-US" sz="1237" i="1" err="1">
                <a:solidFill>
                  <a:srgbClr val="000000"/>
                </a:solidFill>
                <a:latin typeface="Canva Sans Italics"/>
                <a:ea typeface="Canva Sans Italics"/>
                <a:cs typeface="Canva Sans Italics"/>
                <a:sym typeface="Canva Sans Italics"/>
              </a:rPr>
              <a:t>programme</a:t>
            </a:r>
            <a:r>
              <a:rPr lang="en-US" sz="1237" i="1">
                <a:solidFill>
                  <a:srgbClr val="000000"/>
                </a:solidFill>
                <a:latin typeface="Canva Sans Italics"/>
                <a:ea typeface="Canva Sans Italics"/>
                <a:cs typeface="Canva Sans Italics"/>
                <a:sym typeface="Canva Sans Italics"/>
              </a:rPr>
              <a:t> was </a:t>
            </a:r>
            <a:r>
              <a:rPr lang="en-US" sz="1237" b="1" i="1">
                <a:solidFill>
                  <a:srgbClr val="000000"/>
                </a:solidFill>
                <a:latin typeface="Canva Sans Bold Italics"/>
                <a:ea typeface="Canva Sans Bold Italics"/>
                <a:cs typeface="Canva Sans Bold Italics"/>
                <a:sym typeface="Canva Sans Bold Italics"/>
              </a:rPr>
              <a:t>tailored towards their own needs and paced accordingly</a:t>
            </a:r>
            <a:r>
              <a:rPr lang="en-US" sz="1237" i="1">
                <a:solidFill>
                  <a:srgbClr val="000000"/>
                </a:solidFill>
                <a:latin typeface="Canva Sans Italics"/>
                <a:ea typeface="Canva Sans Italics"/>
                <a:cs typeface="Canva Sans Italics"/>
                <a:sym typeface="Canva Sans Italics"/>
              </a:rPr>
              <a:t> (...) in </a:t>
            </a:r>
            <a:r>
              <a:rPr lang="en-US" sz="1237" b="1" i="1">
                <a:solidFill>
                  <a:srgbClr val="000000"/>
                </a:solidFill>
                <a:latin typeface="Canva Sans Bold Italics"/>
                <a:ea typeface="Canva Sans Bold Italics"/>
                <a:cs typeface="Canva Sans Bold Italics"/>
                <a:sym typeface="Canva Sans Bold Italics"/>
              </a:rPr>
              <a:t>stark contrast to other support services.”</a:t>
            </a:r>
          </a:p>
          <a:p>
            <a:pPr defTabSz="609630">
              <a:lnSpc>
                <a:spcPts val="1731"/>
              </a:lnSpc>
            </a:pPr>
            <a:endParaRPr lang="en-US" sz="1237" b="1" i="1">
              <a:solidFill>
                <a:srgbClr val="000000"/>
              </a:solidFill>
              <a:latin typeface="Canva Sans Bold Italics"/>
              <a:ea typeface="Canva Sans Bold Italics"/>
              <a:cs typeface="Canva Sans Bold Italics"/>
              <a:sym typeface="Canva Sans Bold Italics"/>
            </a:endParaRPr>
          </a:p>
          <a:p>
            <a:pPr marL="267042" lvl="1" indent="-133521" defTabSz="609630">
              <a:lnSpc>
                <a:spcPts val="1731"/>
              </a:lnSpc>
              <a:buFont typeface="Arial"/>
              <a:buChar char="•"/>
            </a:pPr>
            <a:r>
              <a:rPr lang="en-US" sz="1237" i="1">
                <a:solidFill>
                  <a:srgbClr val="000000"/>
                </a:solidFill>
                <a:latin typeface="Canva Sans Italics"/>
                <a:ea typeface="Canva Sans Italics"/>
                <a:cs typeface="Canva Sans Italics"/>
                <a:sym typeface="Canva Sans Italics"/>
              </a:rPr>
              <a:t>“With ever more demand, and ongoing de-funding or fragmentation of other support services, the support provided by </a:t>
            </a:r>
            <a:r>
              <a:rPr lang="en-US" sz="1237" i="1" err="1">
                <a:solidFill>
                  <a:srgbClr val="000000"/>
                </a:solidFill>
                <a:latin typeface="Canva Sans Italics"/>
                <a:ea typeface="Canva Sans Italics"/>
                <a:cs typeface="Canva Sans Italics"/>
                <a:sym typeface="Canva Sans Italics"/>
              </a:rPr>
              <a:t>programmes</a:t>
            </a:r>
            <a:r>
              <a:rPr lang="en-US" sz="1237" i="1">
                <a:solidFill>
                  <a:srgbClr val="000000"/>
                </a:solidFill>
                <a:latin typeface="Canva Sans Italics"/>
                <a:ea typeface="Canva Sans Italics"/>
                <a:cs typeface="Canva Sans Italics"/>
                <a:sym typeface="Canva Sans Italics"/>
              </a:rPr>
              <a:t> such as Rise2Thrive Trailblazer is </a:t>
            </a:r>
            <a:r>
              <a:rPr lang="en-US" sz="1237" b="1" i="1">
                <a:solidFill>
                  <a:srgbClr val="000000"/>
                </a:solidFill>
                <a:latin typeface="Canva Sans Bold Italics"/>
                <a:ea typeface="Canva Sans Bold Italics"/>
                <a:cs typeface="Canva Sans Bold Italics"/>
                <a:sym typeface="Canva Sans Bold Italics"/>
              </a:rPr>
              <a:t>invaluable in terms of progressing participants along their journey towards entering, or sustaining paid employment”</a:t>
            </a:r>
          </a:p>
          <a:p>
            <a:pPr defTabSz="609630">
              <a:lnSpc>
                <a:spcPts val="1731"/>
              </a:lnSpc>
            </a:pPr>
            <a:endParaRPr lang="en-US" sz="1237" b="1" i="1">
              <a:solidFill>
                <a:srgbClr val="000000"/>
              </a:solidFill>
              <a:latin typeface="Canva Sans Bold Italics"/>
              <a:ea typeface="Canva Sans Bold Italics"/>
              <a:cs typeface="Canva Sans Bold Italics"/>
              <a:sym typeface="Canva Sans Bold Italics"/>
            </a:endParaRPr>
          </a:p>
          <a:p>
            <a:pPr marL="267042" lvl="1" indent="-133521" defTabSz="609630">
              <a:lnSpc>
                <a:spcPts val="1731"/>
              </a:lnSpc>
              <a:buFont typeface="Arial"/>
              <a:buChar char="•"/>
            </a:pPr>
            <a:r>
              <a:rPr lang="en-US" sz="1237" i="1">
                <a:solidFill>
                  <a:srgbClr val="000000"/>
                </a:solidFill>
                <a:latin typeface="Canva Sans Italics"/>
                <a:ea typeface="Canva Sans Italics"/>
                <a:cs typeface="Canva Sans Italics"/>
                <a:sym typeface="Canva Sans Italics"/>
              </a:rPr>
              <a:t>“Despite the complexity of participants' barriers, Rise2Thrive achieved significant outcomes, including</a:t>
            </a:r>
            <a:r>
              <a:rPr lang="en-US" sz="1237" b="1" i="1">
                <a:solidFill>
                  <a:srgbClr val="000000"/>
                </a:solidFill>
                <a:latin typeface="Canva Sans Bold Italics"/>
                <a:ea typeface="Canva Sans Bold Italics"/>
                <a:cs typeface="Canva Sans Bold Italics"/>
                <a:sym typeface="Canva Sans Bold Italics"/>
              </a:rPr>
              <a:t> improved confidence, inclusion, belonging, and peer support,</a:t>
            </a:r>
            <a:r>
              <a:rPr lang="en-US" sz="1237" i="1">
                <a:solidFill>
                  <a:srgbClr val="000000"/>
                </a:solidFill>
                <a:latin typeface="Canva Sans Italics"/>
                <a:ea typeface="Canva Sans Italics"/>
                <a:cs typeface="Canva Sans Italics"/>
                <a:sym typeface="Canva Sans Italics"/>
              </a:rPr>
              <a:t> as well as </a:t>
            </a:r>
            <a:r>
              <a:rPr lang="en-US" sz="1237" b="1" i="1">
                <a:solidFill>
                  <a:srgbClr val="000000"/>
                </a:solidFill>
                <a:latin typeface="Canva Sans Bold Italics"/>
                <a:ea typeface="Canva Sans Bold Italics"/>
                <a:cs typeface="Canva Sans Bold Italics"/>
                <a:sym typeface="Canva Sans Bold Italics"/>
              </a:rPr>
              <a:t>enhanced wellbeing</a:t>
            </a:r>
            <a:r>
              <a:rPr lang="en-US" sz="1237" i="1">
                <a:solidFill>
                  <a:srgbClr val="000000"/>
                </a:solidFill>
                <a:latin typeface="Canva Sans Italics"/>
                <a:ea typeface="Canva Sans Italics"/>
                <a:cs typeface="Canva Sans Italics"/>
                <a:sym typeface="Canva Sans Italics"/>
              </a:rPr>
              <a:t>. Participants reported feeling more supported, less isolated, and more connected.”</a:t>
            </a:r>
          </a:p>
        </p:txBody>
      </p:sp>
    </p:spTree>
    <p:extLst>
      <p:ext uri="{BB962C8B-B14F-4D97-AF65-F5344CB8AC3E}">
        <p14:creationId xmlns:p14="http://schemas.microsoft.com/office/powerpoint/2010/main" val="24015017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3551" y="448899"/>
            <a:ext cx="90935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3" name="AutoShape 3"/>
          <p:cNvSpPr/>
          <p:nvPr/>
        </p:nvSpPr>
        <p:spPr>
          <a:xfrm>
            <a:off x="2380824" y="445723"/>
            <a:ext cx="10419771" cy="0"/>
          </a:xfrm>
          <a:prstGeom prst="line">
            <a:avLst/>
          </a:prstGeom>
          <a:ln w="9525" cap="flat">
            <a:solidFill>
              <a:srgbClr val="2B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4" name="Freeform 4"/>
          <p:cNvSpPr/>
          <p:nvPr/>
        </p:nvSpPr>
        <p:spPr>
          <a:xfrm>
            <a:off x="777158" y="218245"/>
            <a:ext cx="1512309" cy="467555"/>
          </a:xfrm>
          <a:custGeom>
            <a:avLst/>
            <a:gdLst/>
            <a:ahLst/>
            <a:cxnLst/>
            <a:rect l="l" t="t" r="r" b="b"/>
            <a:pathLst>
              <a:path w="2268463" h="701333">
                <a:moveTo>
                  <a:pt x="0" y="0"/>
                </a:moveTo>
                <a:lnTo>
                  <a:pt x="2268463" y="0"/>
                </a:lnTo>
                <a:lnTo>
                  <a:pt x="2268463" y="701333"/>
                </a:lnTo>
                <a:lnTo>
                  <a:pt x="0" y="701333"/>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43" name="TextBox 43"/>
          <p:cNvSpPr txBox="1"/>
          <p:nvPr/>
        </p:nvSpPr>
        <p:spPr>
          <a:xfrm>
            <a:off x="401937" y="702216"/>
            <a:ext cx="3855270" cy="814838"/>
          </a:xfrm>
          <a:prstGeom prst="rect">
            <a:avLst/>
          </a:prstGeom>
        </p:spPr>
        <p:txBody>
          <a:bodyPr wrap="square" lIns="0" tIns="0" rIns="0" bIns="0" rtlCol="0" anchor="ctr">
            <a:spAutoFit/>
          </a:bodyPr>
          <a:lstStyle/>
          <a:p>
            <a:pPr algn="ctr" defTabSz="609630">
              <a:lnSpc>
                <a:spcPts val="7526"/>
              </a:lnSpc>
              <a:spcBef>
                <a:spcPct val="0"/>
              </a:spcBef>
            </a:pPr>
            <a:r>
              <a:rPr lang="en-US" sz="3200" b="1" dirty="0">
                <a:solidFill>
                  <a:srgbClr val="2BA49C"/>
                </a:solidFill>
                <a:latin typeface="Garet Bold"/>
                <a:ea typeface="Garet Bold"/>
                <a:cs typeface="Garet Bold"/>
                <a:sym typeface="Garet Bold"/>
              </a:rPr>
              <a:t>Trailblazer Model</a:t>
            </a:r>
          </a:p>
        </p:txBody>
      </p:sp>
      <p:pic>
        <p:nvPicPr>
          <p:cNvPr id="45" name="Picture 44" descr="A diagram of a key worker support&#10;&#10;AI-generated content may be incorrect.">
            <a:extLst>
              <a:ext uri="{FF2B5EF4-FFF2-40B4-BE49-F238E27FC236}">
                <a16:creationId xmlns:a16="http://schemas.microsoft.com/office/drawing/2014/main" id="{A8171095-5FEA-2E7C-34AF-E251B8CF5F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862" y="1703666"/>
            <a:ext cx="3735419" cy="4936089"/>
          </a:xfrm>
          <a:prstGeom prst="rect">
            <a:avLst/>
          </a:prstGeom>
        </p:spPr>
      </p:pic>
      <p:pic>
        <p:nvPicPr>
          <p:cNvPr id="5" name="Picture 4" descr="A bar graph with text&#10;&#10;AI-generated content may be incorrect.">
            <a:extLst>
              <a:ext uri="{FF2B5EF4-FFF2-40B4-BE49-F238E27FC236}">
                <a16:creationId xmlns:a16="http://schemas.microsoft.com/office/drawing/2014/main" id="{51D42643-4491-B1F8-25E4-2029F4DA7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502" y="685800"/>
            <a:ext cx="7109866" cy="604815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FFD50F-03BA-D064-5588-E5012959434C}"/>
            </a:ext>
          </a:extLst>
        </p:cNvPr>
        <p:cNvGrpSpPr/>
        <p:nvPr/>
      </p:nvGrpSpPr>
      <p:grpSpPr>
        <a:xfrm>
          <a:off x="0" y="0"/>
          <a:ext cx="0" cy="0"/>
          <a:chOff x="0" y="0"/>
          <a:chExt cx="0" cy="0"/>
        </a:xfrm>
      </p:grpSpPr>
      <p:sp>
        <p:nvSpPr>
          <p:cNvPr id="6" name="AutoShape 6">
            <a:extLst>
              <a:ext uri="{FF2B5EF4-FFF2-40B4-BE49-F238E27FC236}">
                <a16:creationId xmlns:a16="http://schemas.microsoft.com/office/drawing/2014/main" id="{3625114E-DE71-6F47-307C-B0C6BC352F9E}"/>
              </a:ext>
            </a:extLst>
          </p:cNvPr>
          <p:cNvSpPr/>
          <p:nvPr/>
        </p:nvSpPr>
        <p:spPr>
          <a:xfrm>
            <a:off x="-223551" y="448899"/>
            <a:ext cx="90935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7" name="Freeform 7">
            <a:extLst>
              <a:ext uri="{FF2B5EF4-FFF2-40B4-BE49-F238E27FC236}">
                <a16:creationId xmlns:a16="http://schemas.microsoft.com/office/drawing/2014/main" id="{F44178E0-20E0-6C9D-D2C6-F0DD7E444AC6}"/>
              </a:ext>
            </a:extLst>
          </p:cNvPr>
          <p:cNvSpPr/>
          <p:nvPr/>
        </p:nvSpPr>
        <p:spPr>
          <a:xfrm>
            <a:off x="819884" y="212993"/>
            <a:ext cx="1512309" cy="467555"/>
          </a:xfrm>
          <a:custGeom>
            <a:avLst/>
            <a:gdLst/>
            <a:ahLst/>
            <a:cxnLst/>
            <a:rect l="l" t="t" r="r" b="b"/>
            <a:pathLst>
              <a:path w="2268463" h="701333">
                <a:moveTo>
                  <a:pt x="0" y="0"/>
                </a:moveTo>
                <a:lnTo>
                  <a:pt x="2268463" y="0"/>
                </a:lnTo>
                <a:lnTo>
                  <a:pt x="2268463" y="701334"/>
                </a:lnTo>
                <a:lnTo>
                  <a:pt x="0" y="701334"/>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8" name="AutoShape 8">
            <a:extLst>
              <a:ext uri="{FF2B5EF4-FFF2-40B4-BE49-F238E27FC236}">
                <a16:creationId xmlns:a16="http://schemas.microsoft.com/office/drawing/2014/main" id="{16333073-3BF4-B838-E0B2-84367C8A245B}"/>
              </a:ext>
            </a:extLst>
          </p:cNvPr>
          <p:cNvSpPr/>
          <p:nvPr/>
        </p:nvSpPr>
        <p:spPr>
          <a:xfrm>
            <a:off x="2332193" y="443596"/>
            <a:ext cx="1041977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21" name="TextBox 21">
            <a:extLst>
              <a:ext uri="{FF2B5EF4-FFF2-40B4-BE49-F238E27FC236}">
                <a16:creationId xmlns:a16="http://schemas.microsoft.com/office/drawing/2014/main" id="{0E8F372D-BE30-C684-A184-35753813712E}"/>
              </a:ext>
            </a:extLst>
          </p:cNvPr>
          <p:cNvSpPr txBox="1"/>
          <p:nvPr/>
        </p:nvSpPr>
        <p:spPr>
          <a:xfrm>
            <a:off x="231124" y="805019"/>
            <a:ext cx="10919476" cy="456600"/>
          </a:xfrm>
          <a:prstGeom prst="rect">
            <a:avLst/>
          </a:prstGeom>
        </p:spPr>
        <p:txBody>
          <a:bodyPr wrap="square" lIns="0" tIns="0" rIns="0" bIns="0" rtlCol="0" anchor="t">
            <a:spAutoFit/>
          </a:bodyPr>
          <a:lstStyle/>
          <a:p>
            <a:pPr defTabSz="609630">
              <a:lnSpc>
                <a:spcPts val="3907"/>
              </a:lnSpc>
            </a:pPr>
            <a:r>
              <a:rPr lang="en-US" sz="2791" b="1" dirty="0">
                <a:solidFill>
                  <a:srgbClr val="29A49C"/>
                </a:solidFill>
                <a:latin typeface="Garet Bold"/>
                <a:ea typeface="Garet Bold"/>
                <a:cs typeface="Garet Bold"/>
                <a:sym typeface="Garet Bold"/>
              </a:rPr>
              <a:t>Insights - </a:t>
            </a:r>
            <a:r>
              <a:rPr lang="en-US" sz="2057" b="1" i="1" dirty="0" err="1">
                <a:solidFill>
                  <a:srgbClr val="FF66C4"/>
                </a:solidFill>
                <a:latin typeface="Garet Bold Italics"/>
                <a:ea typeface="Garet Bold Italics"/>
                <a:cs typeface="Garet Bold Italics"/>
                <a:sym typeface="Garet Bold Italics"/>
              </a:rPr>
              <a:t>programme</a:t>
            </a:r>
            <a:r>
              <a:rPr lang="en-US" sz="2057" b="1" i="1" dirty="0">
                <a:solidFill>
                  <a:srgbClr val="FF66C4"/>
                </a:solidFill>
                <a:latin typeface="Garet Bold Italics"/>
                <a:ea typeface="Garet Bold Italics"/>
                <a:cs typeface="Garet Bold Italics"/>
                <a:sym typeface="Garet Bold Italics"/>
              </a:rPr>
              <a:t> data so far (delivery began in May 2025)</a:t>
            </a:r>
          </a:p>
        </p:txBody>
      </p:sp>
      <p:pic>
        <p:nvPicPr>
          <p:cNvPr id="29" name="Picture 28" descr="A graph of a number of individuals&#10;&#10;AI-generated content may be incorrect.">
            <a:extLst>
              <a:ext uri="{FF2B5EF4-FFF2-40B4-BE49-F238E27FC236}">
                <a16:creationId xmlns:a16="http://schemas.microsoft.com/office/drawing/2014/main" id="{AF2BE443-D179-4A0F-AB31-27365FA84A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1124" y="1814572"/>
            <a:ext cx="5996473" cy="3997649"/>
          </a:xfrm>
          <a:prstGeom prst="rect">
            <a:avLst/>
          </a:prstGeom>
        </p:spPr>
      </p:pic>
      <p:pic>
        <p:nvPicPr>
          <p:cNvPr id="33" name="Picture 32" descr="A pie chart with text&#10;&#10;AI-generated content may be incorrect.">
            <a:extLst>
              <a:ext uri="{FF2B5EF4-FFF2-40B4-BE49-F238E27FC236}">
                <a16:creationId xmlns:a16="http://schemas.microsoft.com/office/drawing/2014/main" id="{7922A48E-6F5B-C402-96FF-EA467E30CE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2024" y="1363254"/>
            <a:ext cx="5051150" cy="5051150"/>
          </a:xfrm>
          <a:prstGeom prst="rect">
            <a:avLst/>
          </a:prstGeom>
        </p:spPr>
      </p:pic>
      <p:sp>
        <p:nvSpPr>
          <p:cNvPr id="2" name="TextBox 1">
            <a:extLst>
              <a:ext uri="{FF2B5EF4-FFF2-40B4-BE49-F238E27FC236}">
                <a16:creationId xmlns:a16="http://schemas.microsoft.com/office/drawing/2014/main" id="{490DD910-5AC6-75B6-4261-A8AFDF89E07D}"/>
              </a:ext>
            </a:extLst>
          </p:cNvPr>
          <p:cNvSpPr txBox="1"/>
          <p:nvPr/>
        </p:nvSpPr>
        <p:spPr>
          <a:xfrm>
            <a:off x="518826" y="5905197"/>
            <a:ext cx="6217063" cy="789896"/>
          </a:xfrm>
          <a:prstGeom prst="rect">
            <a:avLst/>
          </a:prstGeom>
          <a:noFill/>
        </p:spPr>
        <p:txBody>
          <a:bodyPr wrap="square" rtlCol="0">
            <a:spAutoFit/>
          </a:bodyPr>
          <a:lstStyle/>
          <a:p>
            <a:pPr algn="ctr" defTabSz="609630"/>
            <a:r>
              <a:rPr lang="en-GB" sz="2400" b="1" dirty="0">
                <a:solidFill>
                  <a:prstClr val="black"/>
                </a:solidFill>
                <a:latin typeface="Calibri"/>
              </a:rPr>
              <a:t>Trailblazer participants to date – 345/500</a:t>
            </a:r>
          </a:p>
          <a:p>
            <a:pPr algn="ctr" defTabSz="609630"/>
            <a:r>
              <a:rPr lang="en-GB" sz="2133" dirty="0">
                <a:solidFill>
                  <a:prstClr val="black"/>
                </a:solidFill>
                <a:latin typeface="Calibri"/>
              </a:rPr>
              <a:t>(Rise2Thrive participants to date – 753/870)</a:t>
            </a:r>
          </a:p>
        </p:txBody>
      </p:sp>
    </p:spTree>
    <p:extLst>
      <p:ext uri="{BB962C8B-B14F-4D97-AF65-F5344CB8AC3E}">
        <p14:creationId xmlns:p14="http://schemas.microsoft.com/office/powerpoint/2010/main" val="7835738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7FA8A-27F1-1D6F-CFCB-651E4852C045}"/>
            </a:ext>
          </a:extLst>
        </p:cNvPr>
        <p:cNvGrpSpPr/>
        <p:nvPr/>
      </p:nvGrpSpPr>
      <p:grpSpPr>
        <a:xfrm>
          <a:off x="0" y="0"/>
          <a:ext cx="0" cy="0"/>
          <a:chOff x="0" y="0"/>
          <a:chExt cx="0" cy="0"/>
        </a:xfrm>
      </p:grpSpPr>
      <p:sp>
        <p:nvSpPr>
          <p:cNvPr id="6" name="AutoShape 6">
            <a:extLst>
              <a:ext uri="{FF2B5EF4-FFF2-40B4-BE49-F238E27FC236}">
                <a16:creationId xmlns:a16="http://schemas.microsoft.com/office/drawing/2014/main" id="{F83BEAD5-215A-DD60-88BD-EAB193A150BA}"/>
              </a:ext>
            </a:extLst>
          </p:cNvPr>
          <p:cNvSpPr/>
          <p:nvPr/>
        </p:nvSpPr>
        <p:spPr>
          <a:xfrm>
            <a:off x="-223551" y="448899"/>
            <a:ext cx="90935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7" name="Freeform 7">
            <a:extLst>
              <a:ext uri="{FF2B5EF4-FFF2-40B4-BE49-F238E27FC236}">
                <a16:creationId xmlns:a16="http://schemas.microsoft.com/office/drawing/2014/main" id="{38DAE1AA-E1C4-37D4-E0B7-2B3068539697}"/>
              </a:ext>
            </a:extLst>
          </p:cNvPr>
          <p:cNvSpPr/>
          <p:nvPr/>
        </p:nvSpPr>
        <p:spPr>
          <a:xfrm>
            <a:off x="819884" y="212993"/>
            <a:ext cx="1512309" cy="467555"/>
          </a:xfrm>
          <a:custGeom>
            <a:avLst/>
            <a:gdLst/>
            <a:ahLst/>
            <a:cxnLst/>
            <a:rect l="l" t="t" r="r" b="b"/>
            <a:pathLst>
              <a:path w="2268463" h="701333">
                <a:moveTo>
                  <a:pt x="0" y="0"/>
                </a:moveTo>
                <a:lnTo>
                  <a:pt x="2268463" y="0"/>
                </a:lnTo>
                <a:lnTo>
                  <a:pt x="2268463" y="701334"/>
                </a:lnTo>
                <a:lnTo>
                  <a:pt x="0" y="701334"/>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8" name="AutoShape 8">
            <a:extLst>
              <a:ext uri="{FF2B5EF4-FFF2-40B4-BE49-F238E27FC236}">
                <a16:creationId xmlns:a16="http://schemas.microsoft.com/office/drawing/2014/main" id="{E67F9DFA-50C5-81AD-EB48-728F91C918CD}"/>
              </a:ext>
            </a:extLst>
          </p:cNvPr>
          <p:cNvSpPr/>
          <p:nvPr/>
        </p:nvSpPr>
        <p:spPr>
          <a:xfrm>
            <a:off x="2332193" y="443596"/>
            <a:ext cx="1041977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21" name="TextBox 21">
            <a:extLst>
              <a:ext uri="{FF2B5EF4-FFF2-40B4-BE49-F238E27FC236}">
                <a16:creationId xmlns:a16="http://schemas.microsoft.com/office/drawing/2014/main" id="{23EFA189-F14E-0C74-4CEC-9F266211E68C}"/>
              </a:ext>
            </a:extLst>
          </p:cNvPr>
          <p:cNvSpPr txBox="1"/>
          <p:nvPr/>
        </p:nvSpPr>
        <p:spPr>
          <a:xfrm>
            <a:off x="231124" y="805019"/>
            <a:ext cx="9128776" cy="456600"/>
          </a:xfrm>
          <a:prstGeom prst="rect">
            <a:avLst/>
          </a:prstGeom>
        </p:spPr>
        <p:txBody>
          <a:bodyPr wrap="square" lIns="0" tIns="0" rIns="0" bIns="0" rtlCol="0" anchor="t">
            <a:spAutoFit/>
          </a:bodyPr>
          <a:lstStyle/>
          <a:p>
            <a:pPr defTabSz="609630">
              <a:lnSpc>
                <a:spcPts val="3907"/>
              </a:lnSpc>
            </a:pPr>
            <a:r>
              <a:rPr lang="en-US" sz="2791" b="1" dirty="0">
                <a:solidFill>
                  <a:srgbClr val="29A49C"/>
                </a:solidFill>
                <a:latin typeface="Garet Bold"/>
                <a:ea typeface="Garet Bold"/>
                <a:cs typeface="Garet Bold"/>
                <a:sym typeface="Garet Bold"/>
              </a:rPr>
              <a:t>Insights - </a:t>
            </a:r>
            <a:r>
              <a:rPr lang="en-US" sz="2057" b="1" i="1" dirty="0" err="1">
                <a:solidFill>
                  <a:srgbClr val="FF66C4"/>
                </a:solidFill>
                <a:latin typeface="Garet Bold Italics"/>
                <a:ea typeface="Garet Bold Italics"/>
                <a:cs typeface="Garet Bold Italics"/>
                <a:sym typeface="Garet Bold Italics"/>
              </a:rPr>
              <a:t>programme</a:t>
            </a:r>
            <a:r>
              <a:rPr lang="en-US" sz="2057" b="1" i="1" dirty="0">
                <a:solidFill>
                  <a:srgbClr val="FF66C4"/>
                </a:solidFill>
                <a:latin typeface="Garet Bold Italics"/>
                <a:ea typeface="Garet Bold Italics"/>
                <a:cs typeface="Garet Bold Italics"/>
                <a:sym typeface="Garet Bold Italics"/>
              </a:rPr>
              <a:t> data so far (delivery began in May 2025)</a:t>
            </a:r>
          </a:p>
        </p:txBody>
      </p:sp>
      <p:pic>
        <p:nvPicPr>
          <p:cNvPr id="37" name="Picture 36" descr="A bar graph with text&#10;&#10;AI-generated content may be incorrect.">
            <a:extLst>
              <a:ext uri="{FF2B5EF4-FFF2-40B4-BE49-F238E27FC236}">
                <a16:creationId xmlns:a16="http://schemas.microsoft.com/office/drawing/2014/main" id="{EF6A0ABF-6874-41CB-2C6C-5E5FDFFA18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6" y="1840008"/>
            <a:ext cx="5617287" cy="4212965"/>
          </a:xfrm>
          <a:prstGeom prst="rect">
            <a:avLst/>
          </a:prstGeom>
        </p:spPr>
      </p:pic>
      <p:pic>
        <p:nvPicPr>
          <p:cNvPr id="3" name="Picture 2" descr="A graph of barriers&#10;&#10;AI-generated content may be incorrect.">
            <a:extLst>
              <a:ext uri="{FF2B5EF4-FFF2-40B4-BE49-F238E27FC236}">
                <a16:creationId xmlns:a16="http://schemas.microsoft.com/office/drawing/2014/main" id="{62061B6C-A3DB-DF43-C6E9-F29F2C0F4F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2109863"/>
            <a:ext cx="6013869" cy="3436496"/>
          </a:xfrm>
          <a:prstGeom prst="rect">
            <a:avLst/>
          </a:prstGeom>
        </p:spPr>
      </p:pic>
    </p:spTree>
    <p:extLst>
      <p:ext uri="{BB962C8B-B14F-4D97-AF65-F5344CB8AC3E}">
        <p14:creationId xmlns:p14="http://schemas.microsoft.com/office/powerpoint/2010/main" val="2989869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64AD0-E52F-78EB-3BB6-90034DAB8C6D}"/>
            </a:ext>
          </a:extLst>
        </p:cNvPr>
        <p:cNvGrpSpPr/>
        <p:nvPr/>
      </p:nvGrpSpPr>
      <p:grpSpPr>
        <a:xfrm>
          <a:off x="0" y="0"/>
          <a:ext cx="0" cy="0"/>
          <a:chOff x="0" y="0"/>
          <a:chExt cx="0" cy="0"/>
        </a:xfrm>
      </p:grpSpPr>
      <p:sp>
        <p:nvSpPr>
          <p:cNvPr id="6" name="AutoShape 6">
            <a:extLst>
              <a:ext uri="{FF2B5EF4-FFF2-40B4-BE49-F238E27FC236}">
                <a16:creationId xmlns:a16="http://schemas.microsoft.com/office/drawing/2014/main" id="{258D9CD0-3C91-D4AC-B198-DC91B804A347}"/>
              </a:ext>
            </a:extLst>
          </p:cNvPr>
          <p:cNvSpPr/>
          <p:nvPr/>
        </p:nvSpPr>
        <p:spPr>
          <a:xfrm>
            <a:off x="-223551" y="448899"/>
            <a:ext cx="90935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7" name="Freeform 7">
            <a:extLst>
              <a:ext uri="{FF2B5EF4-FFF2-40B4-BE49-F238E27FC236}">
                <a16:creationId xmlns:a16="http://schemas.microsoft.com/office/drawing/2014/main" id="{F14129EC-318B-0C2C-B238-84ECC064FA39}"/>
              </a:ext>
            </a:extLst>
          </p:cNvPr>
          <p:cNvSpPr/>
          <p:nvPr/>
        </p:nvSpPr>
        <p:spPr>
          <a:xfrm>
            <a:off x="819884" y="212993"/>
            <a:ext cx="1512309" cy="467555"/>
          </a:xfrm>
          <a:custGeom>
            <a:avLst/>
            <a:gdLst/>
            <a:ahLst/>
            <a:cxnLst/>
            <a:rect l="l" t="t" r="r" b="b"/>
            <a:pathLst>
              <a:path w="2268463" h="701333">
                <a:moveTo>
                  <a:pt x="0" y="0"/>
                </a:moveTo>
                <a:lnTo>
                  <a:pt x="2268463" y="0"/>
                </a:lnTo>
                <a:lnTo>
                  <a:pt x="2268463" y="701334"/>
                </a:lnTo>
                <a:lnTo>
                  <a:pt x="0" y="701334"/>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8" name="AutoShape 8">
            <a:extLst>
              <a:ext uri="{FF2B5EF4-FFF2-40B4-BE49-F238E27FC236}">
                <a16:creationId xmlns:a16="http://schemas.microsoft.com/office/drawing/2014/main" id="{711F21F2-2697-6D3C-039E-5011538837BD}"/>
              </a:ext>
            </a:extLst>
          </p:cNvPr>
          <p:cNvSpPr/>
          <p:nvPr/>
        </p:nvSpPr>
        <p:spPr>
          <a:xfrm>
            <a:off x="2332193" y="443596"/>
            <a:ext cx="1041977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21" name="TextBox 21">
            <a:extLst>
              <a:ext uri="{FF2B5EF4-FFF2-40B4-BE49-F238E27FC236}">
                <a16:creationId xmlns:a16="http://schemas.microsoft.com/office/drawing/2014/main" id="{AA4350AD-AEFC-AD23-5D83-42A775C2DD6D}"/>
              </a:ext>
            </a:extLst>
          </p:cNvPr>
          <p:cNvSpPr txBox="1"/>
          <p:nvPr/>
        </p:nvSpPr>
        <p:spPr>
          <a:xfrm>
            <a:off x="231124" y="618415"/>
            <a:ext cx="9382776" cy="456600"/>
          </a:xfrm>
          <a:prstGeom prst="rect">
            <a:avLst/>
          </a:prstGeom>
        </p:spPr>
        <p:txBody>
          <a:bodyPr wrap="square" lIns="0" tIns="0" rIns="0" bIns="0" rtlCol="0" anchor="t">
            <a:spAutoFit/>
          </a:bodyPr>
          <a:lstStyle/>
          <a:p>
            <a:pPr defTabSz="609630">
              <a:lnSpc>
                <a:spcPts val="3907"/>
              </a:lnSpc>
            </a:pPr>
            <a:r>
              <a:rPr lang="en-US" sz="2791" b="1" dirty="0">
                <a:solidFill>
                  <a:srgbClr val="29A49C"/>
                </a:solidFill>
                <a:latin typeface="Garet Bold"/>
                <a:ea typeface="Garet Bold"/>
                <a:cs typeface="Garet Bold"/>
                <a:sym typeface="Garet Bold"/>
              </a:rPr>
              <a:t>Insights - </a:t>
            </a:r>
            <a:r>
              <a:rPr lang="en-US" sz="2057" b="1" i="1" dirty="0" err="1">
                <a:solidFill>
                  <a:srgbClr val="FF66C4"/>
                </a:solidFill>
                <a:latin typeface="Garet Bold Italics"/>
                <a:ea typeface="Garet Bold Italics"/>
                <a:cs typeface="Garet Bold Italics"/>
                <a:sym typeface="Garet Bold Italics"/>
              </a:rPr>
              <a:t>programme</a:t>
            </a:r>
            <a:r>
              <a:rPr lang="en-US" sz="2057" b="1" i="1" dirty="0">
                <a:solidFill>
                  <a:srgbClr val="FF66C4"/>
                </a:solidFill>
                <a:latin typeface="Garet Bold Italics"/>
                <a:ea typeface="Garet Bold Italics"/>
                <a:cs typeface="Garet Bold Italics"/>
                <a:sym typeface="Garet Bold Italics"/>
              </a:rPr>
              <a:t> data so far (delivery began in May 2025)</a:t>
            </a:r>
          </a:p>
        </p:txBody>
      </p:sp>
      <p:pic>
        <p:nvPicPr>
          <p:cNvPr id="11" name="Picture 10" descr="A graph with a bar and text&#10;&#10;AI-generated content may be incorrect.">
            <a:extLst>
              <a:ext uri="{FF2B5EF4-FFF2-40B4-BE49-F238E27FC236}">
                <a16:creationId xmlns:a16="http://schemas.microsoft.com/office/drawing/2014/main" id="{65173096-91F7-6373-D971-9FDFEC8FF377}"/>
              </a:ext>
            </a:extLst>
          </p:cNvPr>
          <p:cNvPicPr>
            <a:picLocks noChangeAspect="1"/>
          </p:cNvPicPr>
          <p:nvPr/>
        </p:nvPicPr>
        <p:blipFill>
          <a:blip r:embed="rId4">
            <a:extLst>
              <a:ext uri="{28A0092B-C50C-407E-A947-70E740481C1C}">
                <a14:useLocalDpi xmlns:a14="http://schemas.microsoft.com/office/drawing/2010/main" val="0"/>
              </a:ext>
            </a:extLst>
          </a:blip>
          <a:srcRect l="3600" t="-633" r="-3491" b="633"/>
          <a:stretch>
            <a:fillRect/>
          </a:stretch>
        </p:blipFill>
        <p:spPr>
          <a:xfrm>
            <a:off x="364771" y="1260889"/>
            <a:ext cx="4043033" cy="3237968"/>
          </a:xfrm>
          <a:prstGeom prst="rect">
            <a:avLst/>
          </a:prstGeom>
        </p:spPr>
      </p:pic>
      <p:pic>
        <p:nvPicPr>
          <p:cNvPr id="13" name="Picture 12" descr="A graph with a bar and a few squares&#10;&#10;AI-generated content may be incorrect.">
            <a:extLst>
              <a:ext uri="{FF2B5EF4-FFF2-40B4-BE49-F238E27FC236}">
                <a16:creationId xmlns:a16="http://schemas.microsoft.com/office/drawing/2014/main" id="{D7902091-2FF6-A076-2E12-59AAEE43C4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5237" y="1260889"/>
            <a:ext cx="4761993" cy="2857195"/>
          </a:xfrm>
          <a:prstGeom prst="rect">
            <a:avLst/>
          </a:prstGeom>
        </p:spPr>
      </p:pic>
      <p:pic>
        <p:nvPicPr>
          <p:cNvPr id="15" name="Picture 14" descr="A graph with a bar and text&#10;&#10;AI-generated content may be incorrect.">
            <a:extLst>
              <a:ext uri="{FF2B5EF4-FFF2-40B4-BE49-F238E27FC236}">
                <a16:creationId xmlns:a16="http://schemas.microsoft.com/office/drawing/2014/main" id="{9C783A95-81C4-DA09-E9D5-F46CFABFF1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2641" y="4287600"/>
            <a:ext cx="5006718" cy="2503359"/>
          </a:xfrm>
          <a:prstGeom prst="rect">
            <a:avLst/>
          </a:prstGeom>
        </p:spPr>
      </p:pic>
    </p:spTree>
    <p:extLst>
      <p:ext uri="{BB962C8B-B14F-4D97-AF65-F5344CB8AC3E}">
        <p14:creationId xmlns:p14="http://schemas.microsoft.com/office/powerpoint/2010/main" val="3260018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E87A-84B5-2C0F-A20D-5F7022BE80FC}"/>
              </a:ext>
            </a:extLst>
          </p:cNvPr>
          <p:cNvSpPr txBox="1">
            <a:spLocks noGrp="1"/>
          </p:cNvSpPr>
          <p:nvPr>
            <p:ph type="title" idx="4294967295"/>
          </p:nvPr>
        </p:nvSpPr>
        <p:spPr>
          <a:xfrm>
            <a:off x="449077" y="193627"/>
            <a:ext cx="11084440" cy="6363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600" b="1" i="0" u="none" strike="noStrike" kern="1200" cap="none" spc="0" normalizeH="0" baseline="0" noProof="0">
                <a:ln>
                  <a:noFill/>
                </a:ln>
                <a:solidFill>
                  <a:schemeClr val="tx1"/>
                </a:solidFill>
                <a:effectLst/>
                <a:uLnTx/>
                <a:uFillTx/>
                <a:latin typeface="+mj-lt"/>
                <a:ea typeface="+mj-ea"/>
                <a:cs typeface="Arial" panose="020B0604020202020204" pitchFamily="34" charset="0"/>
              </a:rPr>
              <a:t>Five Strategic Principles: Get Britain Working Strategy (2025-2029)</a:t>
            </a:r>
          </a:p>
        </p:txBody>
      </p:sp>
      <p:grpSp>
        <p:nvGrpSpPr>
          <p:cNvPr id="17" name="Group 16">
            <a:extLst>
              <a:ext uri="{FF2B5EF4-FFF2-40B4-BE49-F238E27FC236}">
                <a16:creationId xmlns:a16="http://schemas.microsoft.com/office/drawing/2014/main" id="{F88155EB-928D-616F-9BAD-D9CF54DCAFB7}"/>
              </a:ext>
            </a:extLst>
          </p:cNvPr>
          <p:cNvGrpSpPr/>
          <p:nvPr/>
        </p:nvGrpSpPr>
        <p:grpSpPr>
          <a:xfrm>
            <a:off x="382321" y="1408311"/>
            <a:ext cx="1928982" cy="5175368"/>
            <a:chOff x="507836" y="2113132"/>
            <a:chExt cx="1547088" cy="5170717"/>
          </a:xfrm>
        </p:grpSpPr>
        <p:sp>
          <p:nvSpPr>
            <p:cNvPr id="4" name="Google Shape;895;p28">
              <a:extLst>
                <a:ext uri="{FF2B5EF4-FFF2-40B4-BE49-F238E27FC236}">
                  <a16:creationId xmlns:a16="http://schemas.microsoft.com/office/drawing/2014/main" id="{3320A1C4-B39F-B6CD-9D9C-EE1C53346589}"/>
                </a:ext>
              </a:extLst>
            </p:cNvPr>
            <p:cNvSpPr txBox="1"/>
            <p:nvPr/>
          </p:nvSpPr>
          <p:spPr>
            <a:xfrm>
              <a:off x="515219" y="3628178"/>
              <a:ext cx="1539705" cy="3655671"/>
            </a:xfrm>
            <a:prstGeom prst="rect">
              <a:avLst/>
            </a:prstGeom>
            <a:solidFill>
              <a:schemeClr val="accent1">
                <a:lumMod val="75000"/>
              </a:schemeClr>
            </a:solidFill>
            <a:ln>
              <a:noFill/>
            </a:ln>
          </p:spPr>
          <p:txBody>
            <a:bodyPr spcFirstLastPara="1" wrap="square" lIns="91425" tIns="87750" rIns="91425" bIns="45700" anchor="ctr" anchorCtr="0">
              <a:noAutofit/>
            </a:bodyPr>
            <a:lstStyle>
              <a:defPPr>
                <a:defRPr lang="en-US"/>
              </a:defPPr>
              <a:lvl1pPr marL="285750" indent="-285750">
                <a:buClr>
                  <a:srgbClr val="0D3D57"/>
                </a:buClr>
                <a:buSzPts val="1200"/>
                <a:buFont typeface="Arial" panose="020B0604020202020204" pitchFamily="34" charset="0"/>
                <a:buChar char="•"/>
                <a:defRPr sz="1100">
                  <a:solidFill>
                    <a:srgbClr val="0D3D57"/>
                  </a:solidFill>
                </a:defRPr>
              </a:lvl1pPr>
            </a:lstStyle>
            <a:p>
              <a:pPr marL="285750" marR="0" lvl="0" indent="-28575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Policies tailored to local needs. </a:t>
              </a:r>
              <a:endParaRPr kumimoji="0" lang="en-GB" sz="1800" b="0" i="0" u="none" strike="noStrike" kern="1200" cap="none" spc="0" normalizeH="0" baseline="0" noProof="0">
                <a:ln>
                  <a:noFill/>
                </a:ln>
                <a:solidFill>
                  <a:srgbClr val="000000"/>
                </a:solidFill>
                <a:effectLst/>
                <a:uLnTx/>
                <a:uFillTx/>
                <a:latin typeface="Arial"/>
                <a:ea typeface="+mn-ea"/>
                <a:cs typeface="+mn-cs"/>
                <a:sym typeface="Trebuchet MS"/>
              </a:endParaRPr>
            </a:p>
            <a:p>
              <a:pPr marL="285750" marR="0" lvl="0" indent="-28575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mn-cs"/>
                  <a:sym typeface="Trebuchet MS"/>
                </a:rPr>
                <a:t>Established metrics and accountability for devolved funding.</a:t>
              </a: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0" name="Google Shape;893;p28">
              <a:extLst>
                <a:ext uri="{FF2B5EF4-FFF2-40B4-BE49-F238E27FC236}">
                  <a16:creationId xmlns:a16="http://schemas.microsoft.com/office/drawing/2014/main" id="{B5A80921-F10E-9B3F-CBAB-52211A1B67FE}"/>
                </a:ext>
              </a:extLst>
            </p:cNvPr>
            <p:cNvSpPr txBox="1"/>
            <p:nvPr/>
          </p:nvSpPr>
          <p:spPr>
            <a:xfrm>
              <a:off x="507836" y="3035292"/>
              <a:ext cx="1547087" cy="922459"/>
            </a:xfrm>
            <a:prstGeom prst="rect">
              <a:avLst/>
            </a:prstGeom>
            <a:solidFill>
              <a:srgbClr val="C4D2D8"/>
            </a:solidFill>
            <a:ln>
              <a:noFill/>
            </a:ln>
          </p:spPr>
          <p:txBody>
            <a:bodyPr spcFirstLastPara="1" wrap="square" lIns="91425" tIns="45700" rIns="91425" bIns="45700" anchor="t" anchorCtr="0">
              <a:spAutoFit/>
            </a:bodyPr>
            <a:lstStyle>
              <a:defPPr>
                <a:defRPr lang="en-US"/>
              </a:defPPr>
              <a:lvl1pPr marR="0" lvl="0" indent="0" algn="ctr">
                <a:lnSpc>
                  <a:spcPct val="90000"/>
                </a:lnSpc>
                <a:spcBef>
                  <a:spcPts val="0"/>
                </a:spcBef>
                <a:spcAft>
                  <a:spcPts val="0"/>
                </a:spcAft>
                <a:buClr>
                  <a:srgbClr val="000000"/>
                </a:buClr>
                <a:buSzPts val="1200"/>
                <a:buFont typeface="Trebuchet MS"/>
                <a:buNone/>
                <a:defRPr sz="1400" b="1">
                  <a:solidFill>
                    <a:schemeClr val="accent1">
                      <a:lumMod val="75000"/>
                    </a:schemeClr>
                  </a:solidFill>
                </a:defRPr>
              </a:lvl1pPr>
            </a:lstStyle>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r>
                <a:rPr kumimoji="0" lang="en-GB" sz="1800" b="1" i="0" u="none" strike="noStrike" kern="1200" cap="none" spc="0" normalizeH="0" baseline="0" noProof="0">
                  <a:ln>
                    <a:noFill/>
                  </a:ln>
                  <a:solidFill>
                    <a:srgbClr val="000000"/>
                  </a:solidFill>
                  <a:effectLst/>
                  <a:uLnTx/>
                  <a:uFillTx/>
                  <a:latin typeface="Arial"/>
                  <a:ea typeface="+mn-ea"/>
                  <a:cs typeface="+mn-cs"/>
                  <a:sym typeface="Trebuchet MS"/>
                </a:rPr>
                <a:t>Localised</a:t>
              </a:r>
            </a:p>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pic>
          <p:nvPicPr>
            <p:cNvPr id="16" name="Graphic 15" descr="Neighborhood with solid fill">
              <a:extLst>
                <a:ext uri="{FF2B5EF4-FFF2-40B4-BE49-F238E27FC236}">
                  <a16:creationId xmlns:a16="http://schemas.microsoft.com/office/drawing/2014/main" id="{3720BD56-938D-8C76-A44B-BC29B61BF7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1831" y="2113132"/>
              <a:ext cx="871878" cy="871878"/>
            </a:xfrm>
            <a:prstGeom prst="rect">
              <a:avLst/>
            </a:prstGeom>
          </p:spPr>
        </p:pic>
      </p:grpSp>
      <p:grpSp>
        <p:nvGrpSpPr>
          <p:cNvPr id="19" name="Group 18">
            <a:extLst>
              <a:ext uri="{FF2B5EF4-FFF2-40B4-BE49-F238E27FC236}">
                <a16:creationId xmlns:a16="http://schemas.microsoft.com/office/drawing/2014/main" id="{57E2FA41-658A-52A5-11D7-F19D16CD1C73}"/>
              </a:ext>
            </a:extLst>
          </p:cNvPr>
          <p:cNvGrpSpPr/>
          <p:nvPr/>
        </p:nvGrpSpPr>
        <p:grpSpPr>
          <a:xfrm>
            <a:off x="2496714" y="1228919"/>
            <a:ext cx="1674835" cy="5354761"/>
            <a:chOff x="2718083" y="2052967"/>
            <a:chExt cx="1640723" cy="4495673"/>
          </a:xfrm>
        </p:grpSpPr>
        <p:sp>
          <p:nvSpPr>
            <p:cNvPr id="5" name="Google Shape;895;p28">
              <a:extLst>
                <a:ext uri="{FF2B5EF4-FFF2-40B4-BE49-F238E27FC236}">
                  <a16:creationId xmlns:a16="http://schemas.microsoft.com/office/drawing/2014/main" id="{5DD6F630-40E8-A90E-4DD5-4D1429063A38}"/>
                </a:ext>
              </a:extLst>
            </p:cNvPr>
            <p:cNvSpPr txBox="1"/>
            <p:nvPr/>
          </p:nvSpPr>
          <p:spPr>
            <a:xfrm>
              <a:off x="2718083" y="3547834"/>
              <a:ext cx="1640723" cy="3000806"/>
            </a:xfrm>
            <a:prstGeom prst="rect">
              <a:avLst/>
            </a:prstGeom>
            <a:solidFill>
              <a:schemeClr val="accent1">
                <a:lumMod val="75000"/>
              </a:schemeClr>
            </a:solidFill>
            <a:ln>
              <a:noFill/>
            </a:ln>
          </p:spPr>
          <p:txBody>
            <a:bodyPr spcFirstLastPara="1" wrap="square" lIns="91425" tIns="87750" rIns="91425" bIns="45700" anchor="ctr" anchorCtr="0">
              <a:noAutofit/>
            </a:bodyPr>
            <a:lstStyle>
              <a:defPPr>
                <a:defRPr lang="en-US"/>
              </a:defPPr>
              <a:lvl1pPr indent="0" algn="ctr">
                <a:buClr>
                  <a:srgbClr val="0D3D57"/>
                </a:buClr>
                <a:buSzPts val="1200"/>
                <a:buFont typeface="Arial" panose="020B0604020202020204" pitchFamily="34" charset="0"/>
                <a:buNone/>
                <a:defRPr sz="1100" b="1">
                  <a:solidFill>
                    <a:srgbClr val="0D3D57"/>
                  </a:solidFill>
                </a:defRPr>
              </a:lvl1pPr>
            </a:lstStyle>
            <a:p>
              <a:pPr marL="0" marR="0" lvl="0" indent="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sym typeface="Trebuchet MS"/>
              </a:endParaRPr>
            </a:p>
            <a:p>
              <a:pPr marL="0" marR="0" lvl="0" indent="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sym typeface="Trebuchet MS"/>
              </a:endParaRPr>
            </a:p>
            <a:p>
              <a:pPr marL="0" marR="0" lvl="0" indent="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sym typeface="Trebuchet MS"/>
              </a:endParaRPr>
            </a:p>
            <a:p>
              <a:pPr marL="0" marR="0" lvl="0" indent="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sym typeface="Trebuchet MS"/>
              </a:endParaRPr>
            </a:p>
            <a:p>
              <a:pPr marL="0" marR="0" lvl="0" indent="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sym typeface="Trebuchet MS"/>
                </a:rPr>
                <a:t>A holistic approach to understanding and solving challenges.</a:t>
              </a:r>
            </a:p>
            <a:p>
              <a:pPr marL="0" marR="0" lvl="0" indent="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sym typeface="Trebuchet MS"/>
              </a:endParaRPr>
            </a:p>
            <a:p>
              <a:pPr marL="0" marR="0" lvl="0" indent="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sym typeface="Trebuchet MS"/>
              </a:endParaRPr>
            </a:p>
            <a:p>
              <a:pPr marL="0" marR="0" lvl="0" indent="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sym typeface="Trebuchet MS"/>
              </a:endParaRPr>
            </a:p>
            <a:p>
              <a:pPr marL="0" marR="0" lvl="0" indent="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sym typeface="Trebuchet MS"/>
              </a:endParaRPr>
            </a:p>
            <a:p>
              <a:pPr marL="0" marR="0" lvl="0" indent="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sym typeface="Trebuchet MS"/>
              </a:endParaRPr>
            </a:p>
          </p:txBody>
        </p:sp>
        <p:sp>
          <p:nvSpPr>
            <p:cNvPr id="11" name="Google Shape;893;p28">
              <a:extLst>
                <a:ext uri="{FF2B5EF4-FFF2-40B4-BE49-F238E27FC236}">
                  <a16:creationId xmlns:a16="http://schemas.microsoft.com/office/drawing/2014/main" id="{31F2A7C6-9405-8A9C-FA42-682B13920678}"/>
                </a:ext>
              </a:extLst>
            </p:cNvPr>
            <p:cNvSpPr txBox="1"/>
            <p:nvPr/>
          </p:nvSpPr>
          <p:spPr>
            <a:xfrm>
              <a:off x="2718083" y="2979797"/>
              <a:ext cx="1640723" cy="775162"/>
            </a:xfrm>
            <a:prstGeom prst="rect">
              <a:avLst/>
            </a:prstGeom>
            <a:solidFill>
              <a:srgbClr val="C4D2D8"/>
            </a:solidFill>
            <a:ln>
              <a:noFill/>
            </a:ln>
          </p:spPr>
          <p:txBody>
            <a:bodyPr spcFirstLastPara="1" wrap="square" lIns="91425" tIns="45700" rIns="91425" bIns="45700" anchor="t" anchorCtr="0">
              <a:spAutoFit/>
            </a:bodyPr>
            <a:lstStyle>
              <a:defPPr>
                <a:defRPr lang="en-US"/>
              </a:defPPr>
              <a:lvl1pPr marR="0" lvl="0" indent="0" algn="ctr">
                <a:lnSpc>
                  <a:spcPct val="90000"/>
                </a:lnSpc>
                <a:spcBef>
                  <a:spcPts val="0"/>
                </a:spcBef>
                <a:spcAft>
                  <a:spcPts val="0"/>
                </a:spcAft>
                <a:buClr>
                  <a:srgbClr val="000000"/>
                </a:buClr>
                <a:buSzPts val="1200"/>
                <a:buFont typeface="Trebuchet MS"/>
                <a:buNone/>
                <a:defRPr sz="1400" b="1">
                  <a:solidFill>
                    <a:schemeClr val="accent1">
                      <a:lumMod val="75000"/>
                    </a:schemeClr>
                  </a:solidFill>
                </a:defRPr>
              </a:lvl1pPr>
            </a:lstStyle>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r>
                <a:rPr kumimoji="0" lang="en-GB" sz="1800" b="1" i="0" u="none" strike="noStrike" kern="1200" cap="none" spc="0" normalizeH="0" baseline="0" noProof="0">
                  <a:ln>
                    <a:noFill/>
                  </a:ln>
                  <a:solidFill>
                    <a:srgbClr val="000000"/>
                  </a:solidFill>
                  <a:effectLst/>
                  <a:uLnTx/>
                  <a:uFillTx/>
                  <a:latin typeface="Arial"/>
                  <a:ea typeface="+mn-ea"/>
                  <a:cs typeface="+mn-cs"/>
                  <a:sym typeface="Trebuchet MS"/>
                </a:rPr>
                <a:t>Systems approach</a:t>
              </a: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pic>
          <p:nvPicPr>
            <p:cNvPr id="18" name="Graphic 17" descr="Network with solid fill">
              <a:extLst>
                <a:ext uri="{FF2B5EF4-FFF2-40B4-BE49-F238E27FC236}">
                  <a16:creationId xmlns:a16="http://schemas.microsoft.com/office/drawing/2014/main" id="{70829BBC-9991-8BB1-F8D0-B67B8294AD8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65837" y="2052967"/>
              <a:ext cx="914400" cy="914400"/>
            </a:xfrm>
            <a:prstGeom prst="rect">
              <a:avLst/>
            </a:prstGeom>
          </p:spPr>
        </p:pic>
      </p:grpSp>
      <p:grpSp>
        <p:nvGrpSpPr>
          <p:cNvPr id="21" name="Group 20">
            <a:extLst>
              <a:ext uri="{FF2B5EF4-FFF2-40B4-BE49-F238E27FC236}">
                <a16:creationId xmlns:a16="http://schemas.microsoft.com/office/drawing/2014/main" id="{F4EED3ED-9268-CF93-7E2B-E8D6CC6871C2}"/>
              </a:ext>
            </a:extLst>
          </p:cNvPr>
          <p:cNvGrpSpPr/>
          <p:nvPr/>
        </p:nvGrpSpPr>
        <p:grpSpPr>
          <a:xfrm>
            <a:off x="4347756" y="1228919"/>
            <a:ext cx="1575329" cy="5373349"/>
            <a:chOff x="4934525" y="2156870"/>
            <a:chExt cx="1517585" cy="4645520"/>
          </a:xfrm>
        </p:grpSpPr>
        <p:sp>
          <p:nvSpPr>
            <p:cNvPr id="6" name="Google Shape;895;p28">
              <a:extLst>
                <a:ext uri="{FF2B5EF4-FFF2-40B4-BE49-F238E27FC236}">
                  <a16:creationId xmlns:a16="http://schemas.microsoft.com/office/drawing/2014/main" id="{CF3AE678-3B63-A64F-E7A6-8C9A62C590B2}"/>
                </a:ext>
              </a:extLst>
            </p:cNvPr>
            <p:cNvSpPr txBox="1"/>
            <p:nvPr/>
          </p:nvSpPr>
          <p:spPr>
            <a:xfrm>
              <a:off x="4934525" y="3665290"/>
              <a:ext cx="1517585" cy="3137100"/>
            </a:xfrm>
            <a:prstGeom prst="rect">
              <a:avLst/>
            </a:prstGeom>
            <a:solidFill>
              <a:schemeClr val="accent1">
                <a:lumMod val="75000"/>
              </a:schemeClr>
            </a:solidFill>
            <a:ln>
              <a:noFill/>
            </a:ln>
          </p:spPr>
          <p:txBody>
            <a:bodyPr spcFirstLastPara="1" wrap="square" lIns="91425" tIns="87750" rIns="91425" bIns="45700" anchor="ctr" anchorCtr="0">
              <a:noAutofit/>
            </a:bodyPr>
            <a:lstStyle>
              <a:defPPr>
                <a:defRPr lang="en-US"/>
              </a:defPPr>
              <a:lvl1pPr indent="0" algn="ctr">
                <a:buClr>
                  <a:srgbClr val="0D3D57"/>
                </a:buClr>
                <a:buSzPts val="1200"/>
                <a:buFont typeface="Arial" panose="020B0604020202020204" pitchFamily="34" charset="0"/>
                <a:buNone/>
                <a:defRPr sz="1100" b="1">
                  <a:solidFill>
                    <a:srgbClr val="0D3D57"/>
                  </a:solidFill>
                </a:defRPr>
              </a:lvl1pPr>
            </a:lstStyle>
            <a:p>
              <a:pPr marL="0" marR="0" lvl="0" indent="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Clear and effective use of evidence.</a:t>
              </a:r>
            </a:p>
            <a:p>
              <a:pPr marL="0" marR="0" lvl="0" indent="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 </a:t>
              </a: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sp>
          <p:nvSpPr>
            <p:cNvPr id="12" name="Google Shape;893;p28">
              <a:extLst>
                <a:ext uri="{FF2B5EF4-FFF2-40B4-BE49-F238E27FC236}">
                  <a16:creationId xmlns:a16="http://schemas.microsoft.com/office/drawing/2014/main" id="{4EB8BB9D-E186-681C-1151-434D61CE89ED}"/>
                </a:ext>
              </a:extLst>
            </p:cNvPr>
            <p:cNvSpPr txBox="1"/>
            <p:nvPr/>
          </p:nvSpPr>
          <p:spPr>
            <a:xfrm>
              <a:off x="4934526" y="3111279"/>
              <a:ext cx="1517584" cy="798228"/>
            </a:xfrm>
            <a:prstGeom prst="rect">
              <a:avLst/>
            </a:prstGeom>
            <a:solidFill>
              <a:srgbClr val="C4D2D8"/>
            </a:solidFill>
            <a:ln>
              <a:noFill/>
            </a:ln>
          </p:spPr>
          <p:txBody>
            <a:bodyPr spcFirstLastPara="1" wrap="square" lIns="91425" tIns="45700" rIns="91425" bIns="45700" anchor="t" anchorCtr="0">
              <a:spAutoFit/>
            </a:bodyPr>
            <a:lstStyle>
              <a:defPPr>
                <a:defRPr lang="en-US"/>
              </a:defPPr>
              <a:lvl1pPr marR="0" lvl="0" indent="0" algn="ctr">
                <a:lnSpc>
                  <a:spcPct val="90000"/>
                </a:lnSpc>
                <a:spcBef>
                  <a:spcPts val="0"/>
                </a:spcBef>
                <a:spcAft>
                  <a:spcPts val="0"/>
                </a:spcAft>
                <a:buClr>
                  <a:srgbClr val="000000"/>
                </a:buClr>
                <a:buSzPts val="1200"/>
                <a:buFont typeface="Trebuchet MS"/>
                <a:buNone/>
                <a:defRPr sz="1400" b="1">
                  <a:solidFill>
                    <a:schemeClr val="accent1">
                      <a:lumMod val="75000"/>
                    </a:schemeClr>
                  </a:solidFill>
                </a:defRPr>
              </a:lvl1pPr>
            </a:lstStyle>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r>
                <a:rPr kumimoji="0" lang="en-GB" sz="1800" b="1" i="0" u="none" strike="noStrike" kern="1200" cap="none" spc="0" normalizeH="0" baseline="0" noProof="0">
                  <a:ln>
                    <a:noFill/>
                  </a:ln>
                  <a:solidFill>
                    <a:srgbClr val="000000"/>
                  </a:solidFill>
                  <a:effectLst/>
                  <a:uLnTx/>
                  <a:uFillTx/>
                  <a:latin typeface="Arial"/>
                  <a:ea typeface="+mn-ea"/>
                  <a:cs typeface="+mn-cs"/>
                  <a:sym typeface="Trebuchet MS"/>
                </a:rPr>
                <a:t>Evidence-based</a:t>
              </a: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pic>
          <p:nvPicPr>
            <p:cNvPr id="20" name="Graphic 19" descr="Folder Search with solid fill">
              <a:extLst>
                <a:ext uri="{FF2B5EF4-FFF2-40B4-BE49-F238E27FC236}">
                  <a16:creationId xmlns:a16="http://schemas.microsoft.com/office/drawing/2014/main" id="{6F60CE20-DEAF-D6BA-D0E8-FEF1364EB4F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10746" y="2156870"/>
              <a:ext cx="914400" cy="914400"/>
            </a:xfrm>
            <a:prstGeom prst="rect">
              <a:avLst/>
            </a:prstGeom>
          </p:spPr>
        </p:pic>
      </p:grpSp>
      <p:grpSp>
        <p:nvGrpSpPr>
          <p:cNvPr id="23" name="Group 22">
            <a:extLst>
              <a:ext uri="{FF2B5EF4-FFF2-40B4-BE49-F238E27FC236}">
                <a16:creationId xmlns:a16="http://schemas.microsoft.com/office/drawing/2014/main" id="{6991652E-5E45-F380-498B-E1FC5B82E321}"/>
              </a:ext>
            </a:extLst>
          </p:cNvPr>
          <p:cNvGrpSpPr/>
          <p:nvPr/>
        </p:nvGrpSpPr>
        <p:grpSpPr>
          <a:xfrm>
            <a:off x="6096000" y="1289304"/>
            <a:ext cx="2832465" cy="5294376"/>
            <a:chOff x="7361218" y="2019793"/>
            <a:chExt cx="1630633" cy="4399976"/>
          </a:xfrm>
        </p:grpSpPr>
        <p:sp>
          <p:nvSpPr>
            <p:cNvPr id="8" name="Google Shape;895;p28">
              <a:extLst>
                <a:ext uri="{FF2B5EF4-FFF2-40B4-BE49-F238E27FC236}">
                  <a16:creationId xmlns:a16="http://schemas.microsoft.com/office/drawing/2014/main" id="{A5C10FB5-F914-0888-04B7-BA14350D8D54}"/>
                </a:ext>
              </a:extLst>
            </p:cNvPr>
            <p:cNvSpPr txBox="1"/>
            <p:nvPr/>
          </p:nvSpPr>
          <p:spPr>
            <a:xfrm>
              <a:off x="7361220" y="3404162"/>
              <a:ext cx="1630631" cy="3015607"/>
            </a:xfrm>
            <a:prstGeom prst="rect">
              <a:avLst/>
            </a:prstGeom>
            <a:solidFill>
              <a:schemeClr val="accent1">
                <a:lumMod val="75000"/>
              </a:schemeClr>
            </a:solidFill>
            <a:ln>
              <a:noFill/>
            </a:ln>
          </p:spPr>
          <p:txBody>
            <a:bodyPr spcFirstLastPara="1" wrap="square" lIns="91425" tIns="87750" rIns="91425" bIns="45700" anchor="ctr" anchorCtr="0">
              <a:noAutofit/>
            </a:bodyPr>
            <a:lstStyle>
              <a:defPPr>
                <a:defRPr lang="en-US"/>
              </a:defPPr>
              <a:lvl1pPr indent="0" algn="ctr">
                <a:buClr>
                  <a:srgbClr val="0D3D57"/>
                </a:buClr>
                <a:buSzPts val="1200"/>
                <a:buFont typeface="Arial" panose="020B0604020202020204" pitchFamily="34" charset="0"/>
                <a:buNone/>
                <a:defRPr sz="1100" b="1">
                  <a:solidFill>
                    <a:srgbClr val="0D3D57"/>
                  </a:solidFill>
                </a:defRPr>
              </a:lvl1pPr>
            </a:lstStyle>
            <a:p>
              <a:pPr marL="342900" marR="0" lvl="0" indent="-34290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Move away from a compliance-focused approach - employment support tailored to the individual. </a:t>
              </a:r>
            </a:p>
            <a:p>
              <a:pPr marL="342900" marR="0" lvl="0" indent="-34290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Aim to provide great customer experience.</a:t>
              </a:r>
            </a:p>
          </p:txBody>
        </p:sp>
        <p:sp>
          <p:nvSpPr>
            <p:cNvPr id="9" name="Google Shape;893;p28">
              <a:extLst>
                <a:ext uri="{FF2B5EF4-FFF2-40B4-BE49-F238E27FC236}">
                  <a16:creationId xmlns:a16="http://schemas.microsoft.com/office/drawing/2014/main" id="{B2DD403F-5CFC-287C-E006-A5B1F4B3F1AC}"/>
                </a:ext>
              </a:extLst>
            </p:cNvPr>
            <p:cNvSpPr txBox="1"/>
            <p:nvPr/>
          </p:nvSpPr>
          <p:spPr>
            <a:xfrm>
              <a:off x="7361218" y="2901762"/>
              <a:ext cx="1630630" cy="767314"/>
            </a:xfrm>
            <a:prstGeom prst="rect">
              <a:avLst/>
            </a:prstGeom>
            <a:solidFill>
              <a:srgbClr val="C4D2D8"/>
            </a:solidFill>
            <a:ln>
              <a:noFill/>
            </a:ln>
          </p:spPr>
          <p:txBody>
            <a:bodyPr spcFirstLastPara="1" wrap="square" lIns="91425" tIns="45700" rIns="91425" bIns="45700" anchor="t" anchorCtr="0">
              <a:spAutoFit/>
            </a:bodyPr>
            <a:lstStyle>
              <a:defPPr>
                <a:defRPr lang="en-US"/>
              </a:defPPr>
              <a:lvl1pPr marR="0" lvl="0" indent="0" algn="ctr">
                <a:lnSpc>
                  <a:spcPct val="90000"/>
                </a:lnSpc>
                <a:spcBef>
                  <a:spcPts val="0"/>
                </a:spcBef>
                <a:spcAft>
                  <a:spcPts val="0"/>
                </a:spcAft>
                <a:buClr>
                  <a:srgbClr val="000000"/>
                </a:buClr>
                <a:buSzPts val="1200"/>
                <a:buFont typeface="Trebuchet MS"/>
                <a:buNone/>
                <a:defRPr sz="1400" b="1">
                  <a:solidFill>
                    <a:schemeClr val="accent1">
                      <a:lumMod val="75000"/>
                    </a:schemeClr>
                  </a:solidFill>
                </a:defRPr>
              </a:lvl1pPr>
            </a:lstStyle>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r>
                <a:rPr kumimoji="0" lang="en-GB" sz="1800" b="1" i="0" u="none" strike="noStrike" kern="1200" cap="none" spc="0" normalizeH="0" baseline="0" noProof="0">
                  <a:ln>
                    <a:noFill/>
                  </a:ln>
                  <a:solidFill>
                    <a:srgbClr val="000000"/>
                  </a:solidFill>
                  <a:effectLst/>
                  <a:uLnTx/>
                  <a:uFillTx/>
                  <a:latin typeface="Arial"/>
                  <a:ea typeface="+mn-ea"/>
                  <a:cs typeface="+mn-cs"/>
                  <a:sym typeface="Trebuchet MS"/>
                </a:rPr>
                <a:t>Support-focused</a:t>
              </a:r>
            </a:p>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endParaRPr kumimoji="0" lang="en-US" sz="1800" b="1" i="0" u="none" strike="noStrike" kern="1200" cap="none" spc="0" normalizeH="0" baseline="0" noProof="0">
                <a:ln>
                  <a:noFill/>
                </a:ln>
                <a:solidFill>
                  <a:srgbClr val="000000"/>
                </a:solidFill>
                <a:effectLst/>
                <a:uLnTx/>
                <a:uFillTx/>
                <a:latin typeface="Arial"/>
                <a:ea typeface="+mn-ea"/>
                <a:cs typeface="+mn-cs"/>
              </a:endParaRPr>
            </a:p>
          </p:txBody>
        </p:sp>
        <p:pic>
          <p:nvPicPr>
            <p:cNvPr id="22" name="Graphic 21" descr="Boardroom with solid fill">
              <a:extLst>
                <a:ext uri="{FF2B5EF4-FFF2-40B4-BE49-F238E27FC236}">
                  <a16:creationId xmlns:a16="http://schemas.microsoft.com/office/drawing/2014/main" id="{62EE6EE3-C7DF-AA77-5FAA-1729861712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37981" y="2019793"/>
              <a:ext cx="914400" cy="914400"/>
            </a:xfrm>
            <a:prstGeom prst="rect">
              <a:avLst/>
            </a:prstGeom>
          </p:spPr>
        </p:pic>
      </p:grpSp>
      <p:grpSp>
        <p:nvGrpSpPr>
          <p:cNvPr id="25" name="Group 24">
            <a:extLst>
              <a:ext uri="{FF2B5EF4-FFF2-40B4-BE49-F238E27FC236}">
                <a16:creationId xmlns:a16="http://schemas.microsoft.com/office/drawing/2014/main" id="{554EE51F-EE49-E392-D454-ED1057611694}"/>
              </a:ext>
            </a:extLst>
          </p:cNvPr>
          <p:cNvGrpSpPr/>
          <p:nvPr/>
        </p:nvGrpSpPr>
        <p:grpSpPr>
          <a:xfrm>
            <a:off x="9101376" y="1470460"/>
            <a:ext cx="2832460" cy="5131808"/>
            <a:chOff x="10191648" y="2152249"/>
            <a:chExt cx="1539838" cy="4758825"/>
          </a:xfrm>
        </p:grpSpPr>
        <p:sp>
          <p:nvSpPr>
            <p:cNvPr id="14" name="Google Shape;895;p28">
              <a:extLst>
                <a:ext uri="{FF2B5EF4-FFF2-40B4-BE49-F238E27FC236}">
                  <a16:creationId xmlns:a16="http://schemas.microsoft.com/office/drawing/2014/main" id="{61797051-BACD-77C0-FC07-624409DDAF3E}"/>
                </a:ext>
              </a:extLst>
            </p:cNvPr>
            <p:cNvSpPr txBox="1"/>
            <p:nvPr/>
          </p:nvSpPr>
          <p:spPr>
            <a:xfrm>
              <a:off x="10191648" y="3578893"/>
              <a:ext cx="1539838" cy="3332181"/>
            </a:xfrm>
            <a:prstGeom prst="rect">
              <a:avLst/>
            </a:prstGeom>
            <a:solidFill>
              <a:schemeClr val="accent1">
                <a:lumMod val="75000"/>
              </a:schemeClr>
            </a:solidFill>
            <a:ln>
              <a:noFill/>
            </a:ln>
          </p:spPr>
          <p:txBody>
            <a:bodyPr spcFirstLastPara="1" wrap="square" lIns="91425" tIns="87750" rIns="91425" bIns="45700" anchor="ctr" anchorCtr="0">
              <a:noAutofit/>
            </a:bodyPr>
            <a:lstStyle>
              <a:defPPr>
                <a:defRPr lang="en-US"/>
              </a:defPPr>
              <a:lvl1pPr indent="0" algn="ctr">
                <a:buClr>
                  <a:srgbClr val="0D3D57"/>
                </a:buClr>
                <a:buSzPts val="1200"/>
                <a:buFont typeface="Arial" panose="020B0604020202020204" pitchFamily="34" charset="0"/>
                <a:buNone/>
                <a:defRPr sz="1100" b="1">
                  <a:solidFill>
                    <a:srgbClr val="0D3D57"/>
                  </a:solidFill>
                </a:defRPr>
              </a:lvl1pPr>
            </a:lstStyle>
            <a:p>
              <a:pPr marL="342900" marR="0" lvl="0" indent="-34290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Working together to address challenges and support government priorities. </a:t>
              </a:r>
            </a:p>
            <a:p>
              <a:pPr marL="342900" marR="0" lvl="0" indent="-342900" algn="ctr" defTabSz="914400" rtl="0" eaLnBrk="1" fontAlgn="auto" latinLnBrk="0" hangingPunct="1">
                <a:lnSpc>
                  <a:spcPct val="150000"/>
                </a:lnSpc>
                <a:spcBef>
                  <a:spcPts val="0"/>
                </a:spcBef>
                <a:spcAft>
                  <a:spcPts val="0"/>
                </a:spcAft>
                <a:buClr>
                  <a:srgbClr val="0D3D57"/>
                </a:buClr>
                <a:buSzPts val="1200"/>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Considering ideas from a variety of stakeholders and countries.</a:t>
              </a:r>
            </a:p>
          </p:txBody>
        </p:sp>
        <p:sp>
          <p:nvSpPr>
            <p:cNvPr id="15" name="Google Shape;893;p28">
              <a:extLst>
                <a:ext uri="{FF2B5EF4-FFF2-40B4-BE49-F238E27FC236}">
                  <a16:creationId xmlns:a16="http://schemas.microsoft.com/office/drawing/2014/main" id="{D73B2F94-BCB7-2E55-8218-9247E78241A2}"/>
                </a:ext>
              </a:extLst>
            </p:cNvPr>
            <p:cNvSpPr txBox="1"/>
            <p:nvPr/>
          </p:nvSpPr>
          <p:spPr>
            <a:xfrm>
              <a:off x="10191648" y="2969633"/>
              <a:ext cx="1539838" cy="856184"/>
            </a:xfrm>
            <a:prstGeom prst="rect">
              <a:avLst/>
            </a:prstGeom>
            <a:solidFill>
              <a:srgbClr val="C4D2D8"/>
            </a:solidFill>
            <a:ln>
              <a:noFill/>
            </a:ln>
          </p:spPr>
          <p:txBody>
            <a:bodyPr spcFirstLastPara="1" wrap="square" lIns="91425" tIns="45700" rIns="91425" bIns="45700" anchor="t" anchorCtr="0">
              <a:spAutoFit/>
            </a:bodyPr>
            <a:lstStyle>
              <a:defPPr>
                <a:defRPr lang="en-US"/>
              </a:defPPr>
              <a:lvl1pPr marR="0" lvl="0" indent="0" algn="ctr">
                <a:lnSpc>
                  <a:spcPct val="90000"/>
                </a:lnSpc>
                <a:spcBef>
                  <a:spcPts val="0"/>
                </a:spcBef>
                <a:spcAft>
                  <a:spcPts val="0"/>
                </a:spcAft>
                <a:buClr>
                  <a:srgbClr val="000000"/>
                </a:buClr>
                <a:buSzPts val="1200"/>
                <a:buFont typeface="Trebuchet MS"/>
                <a:buNone/>
                <a:defRPr sz="1400" b="1">
                  <a:solidFill>
                    <a:schemeClr val="accent1">
                      <a:lumMod val="75000"/>
                    </a:schemeClr>
                  </a:solidFill>
                </a:defRPr>
              </a:lvl1pPr>
            </a:lstStyle>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r>
                <a:rPr kumimoji="0" lang="en-GB" sz="1800" b="1" i="0" u="none" strike="noStrike" kern="1200" cap="none" spc="0" normalizeH="0" baseline="0" noProof="0">
                  <a:ln>
                    <a:noFill/>
                  </a:ln>
                  <a:solidFill>
                    <a:srgbClr val="000000"/>
                  </a:solidFill>
                  <a:effectLst/>
                  <a:uLnTx/>
                  <a:uFillTx/>
                  <a:latin typeface="Arial"/>
                  <a:ea typeface="+mn-ea"/>
                  <a:cs typeface="+mn-cs"/>
                  <a:sym typeface="Trebuchet MS"/>
                </a:rPr>
                <a:t>Collaborative</a:t>
              </a:r>
            </a:p>
            <a:p>
              <a:pPr marL="0" marR="0" lvl="0" indent="0" algn="ctr" defTabSz="914400" rtl="0" eaLnBrk="1" fontAlgn="auto" latinLnBrk="0" hangingPunct="1">
                <a:lnSpc>
                  <a:spcPct val="150000"/>
                </a:lnSpc>
                <a:spcBef>
                  <a:spcPts val="0"/>
                </a:spcBef>
                <a:spcAft>
                  <a:spcPts val="0"/>
                </a:spcAft>
                <a:buClr>
                  <a:srgbClr val="000000"/>
                </a:buClr>
                <a:buSzPts val="1200"/>
                <a:buFont typeface="Trebuchet MS"/>
                <a:buNone/>
                <a:tabLst/>
                <a:defRPr/>
              </a:pPr>
              <a:endParaRPr kumimoji="0" lang="en-GB" sz="1800" b="1" i="0" u="none" strike="noStrike" kern="1200" cap="none" spc="0" normalizeH="0" baseline="0" noProof="0">
                <a:ln>
                  <a:noFill/>
                </a:ln>
                <a:solidFill>
                  <a:srgbClr val="000000"/>
                </a:solidFill>
                <a:effectLst/>
                <a:uLnTx/>
                <a:uFillTx/>
                <a:latin typeface="Arial"/>
                <a:ea typeface="+mn-ea"/>
                <a:cs typeface="+mn-cs"/>
              </a:endParaRPr>
            </a:p>
          </p:txBody>
        </p:sp>
        <p:pic>
          <p:nvPicPr>
            <p:cNvPr id="24" name="Graphic 23" descr="Cheers with solid fill">
              <a:extLst>
                <a:ext uri="{FF2B5EF4-FFF2-40B4-BE49-F238E27FC236}">
                  <a16:creationId xmlns:a16="http://schemas.microsoft.com/office/drawing/2014/main" id="{46148274-5A1A-1009-7617-33E73601FE9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522132" y="2152249"/>
              <a:ext cx="713604" cy="713604"/>
            </a:xfrm>
            <a:prstGeom prst="rect">
              <a:avLst/>
            </a:prstGeom>
          </p:spPr>
        </p:pic>
      </p:grpSp>
    </p:spTree>
    <p:extLst>
      <p:ext uri="{BB962C8B-B14F-4D97-AF65-F5344CB8AC3E}">
        <p14:creationId xmlns:p14="http://schemas.microsoft.com/office/powerpoint/2010/main" val="131465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3551" y="448899"/>
            <a:ext cx="90935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3" name="Freeform 3"/>
          <p:cNvSpPr/>
          <p:nvPr/>
        </p:nvSpPr>
        <p:spPr>
          <a:xfrm>
            <a:off x="777158" y="218245"/>
            <a:ext cx="1512309" cy="467555"/>
          </a:xfrm>
          <a:custGeom>
            <a:avLst/>
            <a:gdLst/>
            <a:ahLst/>
            <a:cxnLst/>
            <a:rect l="l" t="t" r="r" b="b"/>
            <a:pathLst>
              <a:path w="2268463" h="701333">
                <a:moveTo>
                  <a:pt x="0" y="0"/>
                </a:moveTo>
                <a:lnTo>
                  <a:pt x="2268463" y="0"/>
                </a:lnTo>
                <a:lnTo>
                  <a:pt x="2268463" y="701333"/>
                </a:lnTo>
                <a:lnTo>
                  <a:pt x="0" y="701333"/>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grpSp>
        <p:nvGrpSpPr>
          <p:cNvPr id="4" name="Group 4"/>
          <p:cNvGrpSpPr/>
          <p:nvPr/>
        </p:nvGrpSpPr>
        <p:grpSpPr>
          <a:xfrm>
            <a:off x="11079347" y="6858001"/>
            <a:ext cx="3983359" cy="398335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D5CE"/>
            </a:solidFill>
          </p:spPr>
          <p:txBody>
            <a:bodyPr/>
            <a:lstStyle/>
            <a:p>
              <a:pPr defTabSz="609630"/>
              <a:endParaRPr lang="en-GB" sz="1200">
                <a:solidFill>
                  <a:prstClr val="black"/>
                </a:solidFill>
                <a:latin typeface="Calibri"/>
              </a:endParaRPr>
            </a:p>
          </p:txBody>
        </p:sp>
        <p:sp>
          <p:nvSpPr>
            <p:cNvPr id="6" name="TextBox 6"/>
            <p:cNvSpPr txBox="1"/>
            <p:nvPr/>
          </p:nvSpPr>
          <p:spPr>
            <a:xfrm>
              <a:off x="76200" y="38100"/>
              <a:ext cx="660400" cy="698500"/>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sp>
        <p:nvSpPr>
          <p:cNvPr id="7" name="AutoShape 7"/>
          <p:cNvSpPr/>
          <p:nvPr/>
        </p:nvSpPr>
        <p:spPr>
          <a:xfrm>
            <a:off x="2289467" y="445723"/>
            <a:ext cx="1041977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8" name="TextBox 8"/>
          <p:cNvSpPr txBox="1"/>
          <p:nvPr/>
        </p:nvSpPr>
        <p:spPr>
          <a:xfrm>
            <a:off x="814076" y="1190345"/>
            <a:ext cx="14995037" cy="1718419"/>
          </a:xfrm>
          <a:prstGeom prst="rect">
            <a:avLst/>
          </a:prstGeom>
        </p:spPr>
        <p:txBody>
          <a:bodyPr lIns="0" tIns="0" rIns="0" bIns="0" rtlCol="0" anchor="t">
            <a:spAutoFit/>
          </a:bodyPr>
          <a:lstStyle/>
          <a:p>
            <a:pPr algn="just" defTabSz="609630">
              <a:lnSpc>
                <a:spcPts val="6659"/>
              </a:lnSpc>
            </a:pPr>
            <a:r>
              <a:rPr lang="en-US" sz="5644" b="1">
                <a:solidFill>
                  <a:srgbClr val="2BA49C"/>
                </a:solidFill>
                <a:latin typeface="Garet Bold"/>
                <a:ea typeface="Garet Bold"/>
                <a:cs typeface="Garet Bold"/>
                <a:sym typeface="Garet Bold"/>
              </a:rPr>
              <a:t>Joining-up </a:t>
            </a:r>
          </a:p>
          <a:p>
            <a:pPr algn="just" defTabSz="609630">
              <a:lnSpc>
                <a:spcPts val="6659"/>
              </a:lnSpc>
            </a:pPr>
            <a:r>
              <a:rPr lang="en-US" sz="5644" b="1">
                <a:solidFill>
                  <a:srgbClr val="2BA49C"/>
                </a:solidFill>
                <a:latin typeface="Garet Bold"/>
                <a:ea typeface="Garet Bold"/>
                <a:cs typeface="Garet Bold"/>
                <a:sym typeface="Garet Bold"/>
              </a:rPr>
              <a:t>Support</a:t>
            </a:r>
          </a:p>
        </p:txBody>
      </p:sp>
      <p:sp>
        <p:nvSpPr>
          <p:cNvPr id="9" name="Freeform 9"/>
          <p:cNvSpPr/>
          <p:nvPr/>
        </p:nvSpPr>
        <p:spPr>
          <a:xfrm>
            <a:off x="5702725" y="824154"/>
            <a:ext cx="4355545" cy="3990768"/>
          </a:xfrm>
          <a:custGeom>
            <a:avLst/>
            <a:gdLst/>
            <a:ahLst/>
            <a:cxnLst/>
            <a:rect l="l" t="t" r="r" b="b"/>
            <a:pathLst>
              <a:path w="6533318" h="5986152">
                <a:moveTo>
                  <a:pt x="0" y="0"/>
                </a:moveTo>
                <a:lnTo>
                  <a:pt x="6533318" y="0"/>
                </a:lnTo>
                <a:lnTo>
                  <a:pt x="6533318" y="5986152"/>
                </a:lnTo>
                <a:lnTo>
                  <a:pt x="0" y="5986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grpSp>
        <p:nvGrpSpPr>
          <p:cNvPr id="10" name="Group 10"/>
          <p:cNvGrpSpPr/>
          <p:nvPr/>
        </p:nvGrpSpPr>
        <p:grpSpPr>
          <a:xfrm>
            <a:off x="-661767" y="4269705"/>
            <a:ext cx="5902465" cy="179549"/>
            <a:chOff x="0" y="0"/>
            <a:chExt cx="2487343" cy="75663"/>
          </a:xfrm>
        </p:grpSpPr>
        <p:sp>
          <p:nvSpPr>
            <p:cNvPr id="11" name="Freeform 11"/>
            <p:cNvSpPr/>
            <p:nvPr/>
          </p:nvSpPr>
          <p:spPr>
            <a:xfrm>
              <a:off x="0" y="0"/>
              <a:ext cx="2487344" cy="75663"/>
            </a:xfrm>
            <a:custGeom>
              <a:avLst/>
              <a:gdLst/>
              <a:ahLst/>
              <a:cxnLst/>
              <a:rect l="l" t="t" r="r" b="b"/>
              <a:pathLst>
                <a:path w="2487344" h="75663">
                  <a:moveTo>
                    <a:pt x="37832" y="0"/>
                  </a:moveTo>
                  <a:lnTo>
                    <a:pt x="2449512" y="0"/>
                  </a:lnTo>
                  <a:cubicBezTo>
                    <a:pt x="2470406" y="0"/>
                    <a:pt x="2487344" y="16938"/>
                    <a:pt x="2487344" y="37832"/>
                  </a:cubicBezTo>
                  <a:lnTo>
                    <a:pt x="2487344" y="37832"/>
                  </a:lnTo>
                  <a:cubicBezTo>
                    <a:pt x="2487344" y="47865"/>
                    <a:pt x="2483358" y="57488"/>
                    <a:pt x="2476263" y="64583"/>
                  </a:cubicBezTo>
                  <a:cubicBezTo>
                    <a:pt x="2469168" y="71678"/>
                    <a:pt x="2459545" y="75663"/>
                    <a:pt x="2449512" y="75663"/>
                  </a:cubicBezTo>
                  <a:lnTo>
                    <a:pt x="37832" y="75663"/>
                  </a:lnTo>
                  <a:cubicBezTo>
                    <a:pt x="16938" y="75663"/>
                    <a:pt x="0" y="58726"/>
                    <a:pt x="0" y="37832"/>
                  </a:cubicBezTo>
                  <a:lnTo>
                    <a:pt x="0" y="37832"/>
                  </a:lnTo>
                  <a:cubicBezTo>
                    <a:pt x="0" y="16938"/>
                    <a:pt x="16938" y="0"/>
                    <a:pt x="37832" y="0"/>
                  </a:cubicBezTo>
                  <a:close/>
                </a:path>
              </a:pathLst>
            </a:custGeom>
            <a:solidFill>
              <a:srgbClr val="000000"/>
            </a:solidFill>
          </p:spPr>
          <p:txBody>
            <a:bodyPr/>
            <a:lstStyle/>
            <a:p>
              <a:pPr defTabSz="609630"/>
              <a:endParaRPr lang="en-GB" sz="1200">
                <a:solidFill>
                  <a:prstClr val="black"/>
                </a:solidFill>
                <a:latin typeface="Calibri"/>
              </a:endParaRPr>
            </a:p>
          </p:txBody>
        </p:sp>
        <p:sp>
          <p:nvSpPr>
            <p:cNvPr id="12" name="TextBox 12"/>
            <p:cNvSpPr txBox="1"/>
            <p:nvPr/>
          </p:nvSpPr>
          <p:spPr>
            <a:xfrm>
              <a:off x="0" y="-28575"/>
              <a:ext cx="2487343" cy="104238"/>
            </a:xfrm>
            <a:prstGeom prst="rect">
              <a:avLst/>
            </a:prstGeom>
          </p:spPr>
          <p:txBody>
            <a:bodyPr lIns="33867" tIns="33867" rIns="33867" bIns="33867" rtlCol="0" anchor="ctr"/>
            <a:lstStyle/>
            <a:p>
              <a:pPr algn="ctr" defTabSz="609630">
                <a:lnSpc>
                  <a:spcPts val="1493"/>
                </a:lnSpc>
              </a:pPr>
              <a:endParaRPr sz="1200">
                <a:solidFill>
                  <a:prstClr val="black"/>
                </a:solidFill>
                <a:latin typeface="Calibri"/>
              </a:endParaRPr>
            </a:p>
          </p:txBody>
        </p:sp>
      </p:grpSp>
      <p:grpSp>
        <p:nvGrpSpPr>
          <p:cNvPr id="13" name="Group 13"/>
          <p:cNvGrpSpPr/>
          <p:nvPr/>
        </p:nvGrpSpPr>
        <p:grpSpPr>
          <a:xfrm>
            <a:off x="4483159" y="4269705"/>
            <a:ext cx="3710197" cy="179549"/>
            <a:chOff x="0" y="0"/>
            <a:chExt cx="1563505" cy="75663"/>
          </a:xfrm>
        </p:grpSpPr>
        <p:sp>
          <p:nvSpPr>
            <p:cNvPr id="14" name="Freeform 14"/>
            <p:cNvSpPr/>
            <p:nvPr/>
          </p:nvSpPr>
          <p:spPr>
            <a:xfrm>
              <a:off x="0" y="0"/>
              <a:ext cx="1563505" cy="75663"/>
            </a:xfrm>
            <a:custGeom>
              <a:avLst/>
              <a:gdLst/>
              <a:ahLst/>
              <a:cxnLst/>
              <a:rect l="l" t="t" r="r" b="b"/>
              <a:pathLst>
                <a:path w="1563505" h="75663">
                  <a:moveTo>
                    <a:pt x="37832" y="0"/>
                  </a:moveTo>
                  <a:lnTo>
                    <a:pt x="1525674" y="0"/>
                  </a:lnTo>
                  <a:cubicBezTo>
                    <a:pt x="1535707" y="0"/>
                    <a:pt x="1545330" y="3986"/>
                    <a:pt x="1552425" y="11081"/>
                  </a:cubicBezTo>
                  <a:cubicBezTo>
                    <a:pt x="1559520" y="18175"/>
                    <a:pt x="1563505" y="27798"/>
                    <a:pt x="1563505" y="37832"/>
                  </a:cubicBezTo>
                  <a:lnTo>
                    <a:pt x="1563505" y="37832"/>
                  </a:lnTo>
                  <a:cubicBezTo>
                    <a:pt x="1563505" y="58726"/>
                    <a:pt x="1546568" y="75663"/>
                    <a:pt x="1525674" y="75663"/>
                  </a:cubicBezTo>
                  <a:lnTo>
                    <a:pt x="37832" y="75663"/>
                  </a:lnTo>
                  <a:cubicBezTo>
                    <a:pt x="16938" y="75663"/>
                    <a:pt x="0" y="58726"/>
                    <a:pt x="0" y="37832"/>
                  </a:cubicBezTo>
                  <a:lnTo>
                    <a:pt x="0" y="37832"/>
                  </a:lnTo>
                  <a:cubicBezTo>
                    <a:pt x="0" y="16938"/>
                    <a:pt x="16938" y="0"/>
                    <a:pt x="37832" y="0"/>
                  </a:cubicBezTo>
                  <a:close/>
                </a:path>
              </a:pathLst>
            </a:custGeom>
            <a:solidFill>
              <a:srgbClr val="000000"/>
            </a:solidFill>
          </p:spPr>
          <p:txBody>
            <a:bodyPr/>
            <a:lstStyle/>
            <a:p>
              <a:pPr defTabSz="609630"/>
              <a:endParaRPr lang="en-GB" sz="1200">
                <a:solidFill>
                  <a:prstClr val="black"/>
                </a:solidFill>
                <a:latin typeface="Calibri"/>
              </a:endParaRPr>
            </a:p>
          </p:txBody>
        </p:sp>
        <p:sp>
          <p:nvSpPr>
            <p:cNvPr id="15" name="TextBox 15"/>
            <p:cNvSpPr txBox="1"/>
            <p:nvPr/>
          </p:nvSpPr>
          <p:spPr>
            <a:xfrm>
              <a:off x="0" y="-28575"/>
              <a:ext cx="1563505" cy="104238"/>
            </a:xfrm>
            <a:prstGeom prst="rect">
              <a:avLst/>
            </a:prstGeom>
          </p:spPr>
          <p:txBody>
            <a:bodyPr lIns="33867" tIns="33867" rIns="33867" bIns="33867" rtlCol="0" anchor="ctr"/>
            <a:lstStyle/>
            <a:p>
              <a:pPr algn="ctr" defTabSz="609630">
                <a:lnSpc>
                  <a:spcPts val="1493"/>
                </a:lnSpc>
              </a:pPr>
              <a:endParaRPr sz="1200">
                <a:solidFill>
                  <a:prstClr val="black"/>
                </a:solidFill>
                <a:latin typeface="Calibri"/>
              </a:endParaRPr>
            </a:p>
          </p:txBody>
        </p:sp>
      </p:grpSp>
      <p:grpSp>
        <p:nvGrpSpPr>
          <p:cNvPr id="16" name="Group 16"/>
          <p:cNvGrpSpPr/>
          <p:nvPr/>
        </p:nvGrpSpPr>
        <p:grpSpPr>
          <a:xfrm>
            <a:off x="1536466" y="3962043"/>
            <a:ext cx="648504" cy="754623"/>
            <a:chOff x="0" y="0"/>
            <a:chExt cx="698500" cy="812800"/>
          </a:xfrm>
        </p:grpSpPr>
        <p:sp>
          <p:nvSpPr>
            <p:cNvPr id="17" name="Freeform 17"/>
            <p:cNvSpPr/>
            <p:nvPr/>
          </p:nvSpPr>
          <p:spPr>
            <a:xfrm>
              <a:off x="0" y="13134"/>
              <a:ext cx="698500" cy="786533"/>
            </a:xfrm>
            <a:custGeom>
              <a:avLst/>
              <a:gdLst/>
              <a:ahLst/>
              <a:cxnLst/>
              <a:rect l="l" t="t" r="r" b="b"/>
              <a:pathLst>
                <a:path w="698500" h="786533">
                  <a:moveTo>
                    <a:pt x="408368" y="21262"/>
                  </a:moveTo>
                  <a:lnTo>
                    <a:pt x="639382" y="155670"/>
                  </a:lnTo>
                  <a:cubicBezTo>
                    <a:pt x="675983" y="176965"/>
                    <a:pt x="698500" y="216116"/>
                    <a:pt x="698500" y="258461"/>
                  </a:cubicBezTo>
                  <a:lnTo>
                    <a:pt x="698500" y="528071"/>
                  </a:lnTo>
                  <a:cubicBezTo>
                    <a:pt x="698500" y="570416"/>
                    <a:pt x="675983" y="609567"/>
                    <a:pt x="639382" y="630862"/>
                  </a:cubicBezTo>
                  <a:lnTo>
                    <a:pt x="408368" y="765270"/>
                  </a:lnTo>
                  <a:cubicBezTo>
                    <a:pt x="371823" y="786532"/>
                    <a:pt x="326677" y="786532"/>
                    <a:pt x="290132" y="765270"/>
                  </a:cubicBezTo>
                  <a:lnTo>
                    <a:pt x="59118" y="630862"/>
                  </a:lnTo>
                  <a:cubicBezTo>
                    <a:pt x="22517" y="609567"/>
                    <a:pt x="0" y="570416"/>
                    <a:pt x="0" y="528071"/>
                  </a:cubicBezTo>
                  <a:lnTo>
                    <a:pt x="0" y="258461"/>
                  </a:lnTo>
                  <a:cubicBezTo>
                    <a:pt x="0" y="216116"/>
                    <a:pt x="22517" y="176965"/>
                    <a:pt x="59118" y="155670"/>
                  </a:cubicBezTo>
                  <a:lnTo>
                    <a:pt x="290132" y="21262"/>
                  </a:lnTo>
                  <a:cubicBezTo>
                    <a:pt x="326677" y="0"/>
                    <a:pt x="371823" y="0"/>
                    <a:pt x="408368" y="21262"/>
                  </a:cubicBezTo>
                  <a:close/>
                </a:path>
              </a:pathLst>
            </a:custGeom>
            <a:solidFill>
              <a:srgbClr val="FCFDFE"/>
            </a:solidFill>
          </p:spPr>
          <p:txBody>
            <a:bodyPr/>
            <a:lstStyle/>
            <a:p>
              <a:pPr defTabSz="609630"/>
              <a:endParaRPr lang="en-GB" sz="1200">
                <a:solidFill>
                  <a:prstClr val="black"/>
                </a:solidFill>
                <a:latin typeface="Calibri"/>
              </a:endParaRPr>
            </a:p>
          </p:txBody>
        </p:sp>
        <p:sp>
          <p:nvSpPr>
            <p:cNvPr id="18" name="TextBox 18"/>
            <p:cNvSpPr txBox="1"/>
            <p:nvPr/>
          </p:nvSpPr>
          <p:spPr>
            <a:xfrm>
              <a:off x="0" y="92075"/>
              <a:ext cx="698500" cy="581025"/>
            </a:xfrm>
            <a:prstGeom prst="rect">
              <a:avLst/>
            </a:prstGeom>
          </p:spPr>
          <p:txBody>
            <a:bodyPr lIns="33867" tIns="33867" rIns="33867" bIns="33867" rtlCol="0" anchor="ctr"/>
            <a:lstStyle/>
            <a:p>
              <a:pPr algn="ctr" defTabSz="609630">
                <a:lnSpc>
                  <a:spcPts val="1659"/>
                </a:lnSpc>
              </a:pPr>
              <a:endParaRPr sz="1200">
                <a:solidFill>
                  <a:prstClr val="black"/>
                </a:solidFill>
                <a:latin typeface="Calibri"/>
              </a:endParaRPr>
            </a:p>
          </p:txBody>
        </p:sp>
      </p:grpSp>
      <p:grpSp>
        <p:nvGrpSpPr>
          <p:cNvPr id="19" name="Group 19"/>
          <p:cNvGrpSpPr/>
          <p:nvPr/>
        </p:nvGrpSpPr>
        <p:grpSpPr>
          <a:xfrm>
            <a:off x="1611827" y="4049735"/>
            <a:ext cx="497783" cy="579239"/>
            <a:chOff x="0" y="0"/>
            <a:chExt cx="698500" cy="812800"/>
          </a:xfrm>
        </p:grpSpPr>
        <p:sp>
          <p:nvSpPr>
            <p:cNvPr id="20" name="Freeform 20"/>
            <p:cNvSpPr/>
            <p:nvPr/>
          </p:nvSpPr>
          <p:spPr>
            <a:xfrm>
              <a:off x="0" y="8555"/>
              <a:ext cx="698500" cy="795690"/>
            </a:xfrm>
            <a:custGeom>
              <a:avLst/>
              <a:gdLst/>
              <a:ahLst/>
              <a:cxnLst/>
              <a:rect l="l" t="t" r="r" b="b"/>
              <a:pathLst>
                <a:path w="698500" h="795690">
                  <a:moveTo>
                    <a:pt x="387759" y="13850"/>
                  </a:moveTo>
                  <a:lnTo>
                    <a:pt x="659991" y="172240"/>
                  </a:lnTo>
                  <a:cubicBezTo>
                    <a:pt x="683833" y="186111"/>
                    <a:pt x="698500" y="211614"/>
                    <a:pt x="698500" y="239197"/>
                  </a:cubicBezTo>
                  <a:lnTo>
                    <a:pt x="698500" y="556493"/>
                  </a:lnTo>
                  <a:cubicBezTo>
                    <a:pt x="698500" y="584076"/>
                    <a:pt x="683833" y="609579"/>
                    <a:pt x="659991" y="623450"/>
                  </a:cubicBezTo>
                  <a:lnTo>
                    <a:pt x="387759" y="781840"/>
                  </a:lnTo>
                  <a:cubicBezTo>
                    <a:pt x="363954" y="795690"/>
                    <a:pt x="334546" y="795690"/>
                    <a:pt x="310741" y="781840"/>
                  </a:cubicBezTo>
                  <a:lnTo>
                    <a:pt x="38509" y="623450"/>
                  </a:lnTo>
                  <a:cubicBezTo>
                    <a:pt x="14667" y="609579"/>
                    <a:pt x="0" y="584076"/>
                    <a:pt x="0" y="556493"/>
                  </a:cubicBezTo>
                  <a:lnTo>
                    <a:pt x="0" y="239197"/>
                  </a:lnTo>
                  <a:cubicBezTo>
                    <a:pt x="0" y="211614"/>
                    <a:pt x="14667" y="186111"/>
                    <a:pt x="38509" y="172240"/>
                  </a:cubicBezTo>
                  <a:lnTo>
                    <a:pt x="310741" y="13850"/>
                  </a:lnTo>
                  <a:cubicBezTo>
                    <a:pt x="334546" y="0"/>
                    <a:pt x="363954" y="0"/>
                    <a:pt x="387759" y="13850"/>
                  </a:cubicBezTo>
                  <a:close/>
                </a:path>
              </a:pathLst>
            </a:custGeom>
            <a:solidFill>
              <a:srgbClr val="FF66C4"/>
            </a:solidFill>
          </p:spPr>
          <p:txBody>
            <a:bodyPr/>
            <a:lstStyle/>
            <a:p>
              <a:pPr defTabSz="609630"/>
              <a:endParaRPr lang="en-GB" sz="1200">
                <a:solidFill>
                  <a:prstClr val="black"/>
                </a:solidFill>
                <a:latin typeface="Calibri"/>
              </a:endParaRPr>
            </a:p>
          </p:txBody>
        </p:sp>
        <p:sp>
          <p:nvSpPr>
            <p:cNvPr id="21" name="TextBox 21"/>
            <p:cNvSpPr txBox="1"/>
            <p:nvPr/>
          </p:nvSpPr>
          <p:spPr>
            <a:xfrm>
              <a:off x="0" y="92075"/>
              <a:ext cx="698500" cy="581025"/>
            </a:xfrm>
            <a:prstGeom prst="rect">
              <a:avLst/>
            </a:prstGeom>
          </p:spPr>
          <p:txBody>
            <a:bodyPr lIns="33867" tIns="33867" rIns="33867" bIns="33867" rtlCol="0" anchor="ctr"/>
            <a:lstStyle/>
            <a:p>
              <a:pPr algn="ctr" defTabSz="609630">
                <a:lnSpc>
                  <a:spcPts val="1659"/>
                </a:lnSpc>
              </a:pPr>
              <a:endParaRPr sz="1200">
                <a:solidFill>
                  <a:prstClr val="black"/>
                </a:solidFill>
                <a:latin typeface="Calibri"/>
              </a:endParaRPr>
            </a:p>
          </p:txBody>
        </p:sp>
      </p:grpSp>
      <p:grpSp>
        <p:nvGrpSpPr>
          <p:cNvPr id="22" name="Group 22"/>
          <p:cNvGrpSpPr/>
          <p:nvPr/>
        </p:nvGrpSpPr>
        <p:grpSpPr>
          <a:xfrm>
            <a:off x="8835515" y="1482815"/>
            <a:ext cx="648504" cy="754623"/>
            <a:chOff x="0" y="0"/>
            <a:chExt cx="698500" cy="812800"/>
          </a:xfrm>
        </p:grpSpPr>
        <p:sp>
          <p:nvSpPr>
            <p:cNvPr id="23" name="Freeform 23"/>
            <p:cNvSpPr/>
            <p:nvPr/>
          </p:nvSpPr>
          <p:spPr>
            <a:xfrm>
              <a:off x="0" y="13134"/>
              <a:ext cx="698500" cy="786533"/>
            </a:xfrm>
            <a:custGeom>
              <a:avLst/>
              <a:gdLst/>
              <a:ahLst/>
              <a:cxnLst/>
              <a:rect l="l" t="t" r="r" b="b"/>
              <a:pathLst>
                <a:path w="698500" h="786533">
                  <a:moveTo>
                    <a:pt x="408368" y="21262"/>
                  </a:moveTo>
                  <a:lnTo>
                    <a:pt x="639382" y="155670"/>
                  </a:lnTo>
                  <a:cubicBezTo>
                    <a:pt x="675983" y="176965"/>
                    <a:pt x="698500" y="216116"/>
                    <a:pt x="698500" y="258461"/>
                  </a:cubicBezTo>
                  <a:lnTo>
                    <a:pt x="698500" y="528071"/>
                  </a:lnTo>
                  <a:cubicBezTo>
                    <a:pt x="698500" y="570416"/>
                    <a:pt x="675983" y="609567"/>
                    <a:pt x="639382" y="630862"/>
                  </a:cubicBezTo>
                  <a:lnTo>
                    <a:pt x="408368" y="765270"/>
                  </a:lnTo>
                  <a:cubicBezTo>
                    <a:pt x="371823" y="786532"/>
                    <a:pt x="326677" y="786532"/>
                    <a:pt x="290132" y="765270"/>
                  </a:cubicBezTo>
                  <a:lnTo>
                    <a:pt x="59118" y="630862"/>
                  </a:lnTo>
                  <a:cubicBezTo>
                    <a:pt x="22517" y="609567"/>
                    <a:pt x="0" y="570416"/>
                    <a:pt x="0" y="528071"/>
                  </a:cubicBezTo>
                  <a:lnTo>
                    <a:pt x="0" y="258461"/>
                  </a:lnTo>
                  <a:cubicBezTo>
                    <a:pt x="0" y="216116"/>
                    <a:pt x="22517" y="176965"/>
                    <a:pt x="59118" y="155670"/>
                  </a:cubicBezTo>
                  <a:lnTo>
                    <a:pt x="290132" y="21262"/>
                  </a:lnTo>
                  <a:cubicBezTo>
                    <a:pt x="326677" y="0"/>
                    <a:pt x="371823" y="0"/>
                    <a:pt x="408368" y="21262"/>
                  </a:cubicBezTo>
                  <a:close/>
                </a:path>
              </a:pathLst>
            </a:custGeom>
            <a:solidFill>
              <a:srgbClr val="FCFDFE"/>
            </a:solidFill>
          </p:spPr>
          <p:txBody>
            <a:bodyPr/>
            <a:lstStyle/>
            <a:p>
              <a:pPr defTabSz="609630"/>
              <a:endParaRPr lang="en-GB" sz="1200">
                <a:solidFill>
                  <a:prstClr val="black"/>
                </a:solidFill>
                <a:latin typeface="Calibri"/>
              </a:endParaRPr>
            </a:p>
          </p:txBody>
        </p:sp>
        <p:sp>
          <p:nvSpPr>
            <p:cNvPr id="24" name="TextBox 24"/>
            <p:cNvSpPr txBox="1"/>
            <p:nvPr/>
          </p:nvSpPr>
          <p:spPr>
            <a:xfrm>
              <a:off x="0" y="92075"/>
              <a:ext cx="698500" cy="581025"/>
            </a:xfrm>
            <a:prstGeom prst="rect">
              <a:avLst/>
            </a:prstGeom>
          </p:spPr>
          <p:txBody>
            <a:bodyPr lIns="33867" tIns="33867" rIns="33867" bIns="33867" rtlCol="0" anchor="ctr"/>
            <a:lstStyle/>
            <a:p>
              <a:pPr algn="ctr" defTabSz="609630">
                <a:lnSpc>
                  <a:spcPts val="1659"/>
                </a:lnSpc>
              </a:pPr>
              <a:endParaRPr sz="1200">
                <a:solidFill>
                  <a:prstClr val="black"/>
                </a:solidFill>
                <a:latin typeface="Calibri"/>
              </a:endParaRPr>
            </a:p>
          </p:txBody>
        </p:sp>
      </p:grpSp>
      <p:grpSp>
        <p:nvGrpSpPr>
          <p:cNvPr id="25" name="Group 25"/>
          <p:cNvGrpSpPr/>
          <p:nvPr/>
        </p:nvGrpSpPr>
        <p:grpSpPr>
          <a:xfrm>
            <a:off x="8910876" y="1571093"/>
            <a:ext cx="497783" cy="579239"/>
            <a:chOff x="0" y="0"/>
            <a:chExt cx="698500" cy="812800"/>
          </a:xfrm>
        </p:grpSpPr>
        <p:sp>
          <p:nvSpPr>
            <p:cNvPr id="26" name="Freeform 26"/>
            <p:cNvSpPr/>
            <p:nvPr/>
          </p:nvSpPr>
          <p:spPr>
            <a:xfrm>
              <a:off x="0" y="8555"/>
              <a:ext cx="698500" cy="795690"/>
            </a:xfrm>
            <a:custGeom>
              <a:avLst/>
              <a:gdLst/>
              <a:ahLst/>
              <a:cxnLst/>
              <a:rect l="l" t="t" r="r" b="b"/>
              <a:pathLst>
                <a:path w="698500" h="795690">
                  <a:moveTo>
                    <a:pt x="387759" y="13850"/>
                  </a:moveTo>
                  <a:lnTo>
                    <a:pt x="659991" y="172240"/>
                  </a:lnTo>
                  <a:cubicBezTo>
                    <a:pt x="683833" y="186111"/>
                    <a:pt x="698500" y="211614"/>
                    <a:pt x="698500" y="239197"/>
                  </a:cubicBezTo>
                  <a:lnTo>
                    <a:pt x="698500" y="556493"/>
                  </a:lnTo>
                  <a:cubicBezTo>
                    <a:pt x="698500" y="584076"/>
                    <a:pt x="683833" y="609579"/>
                    <a:pt x="659991" y="623450"/>
                  </a:cubicBezTo>
                  <a:lnTo>
                    <a:pt x="387759" y="781840"/>
                  </a:lnTo>
                  <a:cubicBezTo>
                    <a:pt x="363954" y="795690"/>
                    <a:pt x="334546" y="795690"/>
                    <a:pt x="310741" y="781840"/>
                  </a:cubicBezTo>
                  <a:lnTo>
                    <a:pt x="38509" y="623450"/>
                  </a:lnTo>
                  <a:cubicBezTo>
                    <a:pt x="14667" y="609579"/>
                    <a:pt x="0" y="584076"/>
                    <a:pt x="0" y="556493"/>
                  </a:cubicBezTo>
                  <a:lnTo>
                    <a:pt x="0" y="239197"/>
                  </a:lnTo>
                  <a:cubicBezTo>
                    <a:pt x="0" y="211614"/>
                    <a:pt x="14667" y="186111"/>
                    <a:pt x="38509" y="172240"/>
                  </a:cubicBezTo>
                  <a:lnTo>
                    <a:pt x="310741" y="13850"/>
                  </a:lnTo>
                  <a:cubicBezTo>
                    <a:pt x="334546" y="0"/>
                    <a:pt x="363954" y="0"/>
                    <a:pt x="387759" y="13850"/>
                  </a:cubicBezTo>
                  <a:close/>
                </a:path>
              </a:pathLst>
            </a:custGeom>
            <a:solidFill>
              <a:srgbClr val="FF66C4"/>
            </a:solidFill>
          </p:spPr>
          <p:txBody>
            <a:bodyPr/>
            <a:lstStyle/>
            <a:p>
              <a:pPr defTabSz="609630"/>
              <a:endParaRPr lang="en-GB" sz="1200">
                <a:solidFill>
                  <a:prstClr val="black"/>
                </a:solidFill>
                <a:latin typeface="Calibri"/>
              </a:endParaRPr>
            </a:p>
          </p:txBody>
        </p:sp>
        <p:sp>
          <p:nvSpPr>
            <p:cNvPr id="27" name="TextBox 27"/>
            <p:cNvSpPr txBox="1"/>
            <p:nvPr/>
          </p:nvSpPr>
          <p:spPr>
            <a:xfrm>
              <a:off x="0" y="92075"/>
              <a:ext cx="698500" cy="581025"/>
            </a:xfrm>
            <a:prstGeom prst="rect">
              <a:avLst/>
            </a:prstGeom>
          </p:spPr>
          <p:txBody>
            <a:bodyPr lIns="33867" tIns="33867" rIns="33867" bIns="33867" rtlCol="0" anchor="ctr"/>
            <a:lstStyle/>
            <a:p>
              <a:pPr algn="ctr" defTabSz="609630">
                <a:lnSpc>
                  <a:spcPts val="1659"/>
                </a:lnSpc>
              </a:pPr>
              <a:endParaRPr sz="1200">
                <a:solidFill>
                  <a:prstClr val="black"/>
                </a:solidFill>
                <a:latin typeface="Calibri"/>
              </a:endParaRPr>
            </a:p>
          </p:txBody>
        </p:sp>
      </p:grpSp>
      <p:grpSp>
        <p:nvGrpSpPr>
          <p:cNvPr id="28" name="Group 28"/>
          <p:cNvGrpSpPr/>
          <p:nvPr/>
        </p:nvGrpSpPr>
        <p:grpSpPr>
          <a:xfrm>
            <a:off x="7292234" y="4269705"/>
            <a:ext cx="2191785" cy="184878"/>
            <a:chOff x="0" y="0"/>
            <a:chExt cx="923635" cy="77909"/>
          </a:xfrm>
        </p:grpSpPr>
        <p:sp>
          <p:nvSpPr>
            <p:cNvPr id="29" name="Freeform 29"/>
            <p:cNvSpPr/>
            <p:nvPr/>
          </p:nvSpPr>
          <p:spPr>
            <a:xfrm>
              <a:off x="0" y="0"/>
              <a:ext cx="923635" cy="77909"/>
            </a:xfrm>
            <a:custGeom>
              <a:avLst/>
              <a:gdLst/>
              <a:ahLst/>
              <a:cxnLst/>
              <a:rect l="l" t="t" r="r" b="b"/>
              <a:pathLst>
                <a:path w="923635" h="77909">
                  <a:moveTo>
                    <a:pt x="38954" y="0"/>
                  </a:moveTo>
                  <a:lnTo>
                    <a:pt x="884681" y="0"/>
                  </a:lnTo>
                  <a:cubicBezTo>
                    <a:pt x="906194" y="0"/>
                    <a:pt x="923635" y="17440"/>
                    <a:pt x="923635" y="38954"/>
                  </a:cubicBezTo>
                  <a:lnTo>
                    <a:pt x="923635" y="38954"/>
                  </a:lnTo>
                  <a:cubicBezTo>
                    <a:pt x="923635" y="49286"/>
                    <a:pt x="919531" y="59194"/>
                    <a:pt x="912226" y="66499"/>
                  </a:cubicBezTo>
                  <a:cubicBezTo>
                    <a:pt x="904920" y="73805"/>
                    <a:pt x="895012" y="77909"/>
                    <a:pt x="884681" y="77909"/>
                  </a:cubicBezTo>
                  <a:lnTo>
                    <a:pt x="38954" y="77909"/>
                  </a:lnTo>
                  <a:cubicBezTo>
                    <a:pt x="28623" y="77909"/>
                    <a:pt x="18715" y="73805"/>
                    <a:pt x="11409" y="66499"/>
                  </a:cubicBezTo>
                  <a:cubicBezTo>
                    <a:pt x="4104" y="59194"/>
                    <a:pt x="0" y="49286"/>
                    <a:pt x="0" y="38954"/>
                  </a:cubicBezTo>
                  <a:lnTo>
                    <a:pt x="0" y="38954"/>
                  </a:lnTo>
                  <a:cubicBezTo>
                    <a:pt x="0" y="28623"/>
                    <a:pt x="4104" y="18715"/>
                    <a:pt x="11409" y="11409"/>
                  </a:cubicBezTo>
                  <a:cubicBezTo>
                    <a:pt x="18715" y="4104"/>
                    <a:pt x="28623" y="0"/>
                    <a:pt x="38954" y="0"/>
                  </a:cubicBezTo>
                  <a:close/>
                </a:path>
              </a:pathLst>
            </a:custGeom>
            <a:solidFill>
              <a:srgbClr val="FF66C4"/>
            </a:solidFill>
          </p:spPr>
          <p:txBody>
            <a:bodyPr/>
            <a:lstStyle/>
            <a:p>
              <a:pPr defTabSz="609630"/>
              <a:endParaRPr lang="en-GB" sz="1200">
                <a:solidFill>
                  <a:prstClr val="black"/>
                </a:solidFill>
                <a:latin typeface="Calibri"/>
              </a:endParaRPr>
            </a:p>
          </p:txBody>
        </p:sp>
        <p:sp>
          <p:nvSpPr>
            <p:cNvPr id="30" name="TextBox 30"/>
            <p:cNvSpPr txBox="1"/>
            <p:nvPr/>
          </p:nvSpPr>
          <p:spPr>
            <a:xfrm>
              <a:off x="0" y="-28575"/>
              <a:ext cx="923635" cy="106484"/>
            </a:xfrm>
            <a:prstGeom prst="rect">
              <a:avLst/>
            </a:prstGeom>
          </p:spPr>
          <p:txBody>
            <a:bodyPr lIns="33867" tIns="33867" rIns="33867" bIns="33867" rtlCol="0" anchor="ctr"/>
            <a:lstStyle/>
            <a:p>
              <a:pPr algn="ctr" defTabSz="609630">
                <a:lnSpc>
                  <a:spcPts val="1493"/>
                </a:lnSpc>
              </a:pPr>
              <a:endParaRPr sz="1200">
                <a:solidFill>
                  <a:prstClr val="black"/>
                </a:solidFill>
                <a:latin typeface="Calibri"/>
              </a:endParaRPr>
            </a:p>
          </p:txBody>
        </p:sp>
      </p:grpSp>
      <p:grpSp>
        <p:nvGrpSpPr>
          <p:cNvPr id="31" name="Group 31"/>
          <p:cNvGrpSpPr/>
          <p:nvPr/>
        </p:nvGrpSpPr>
        <p:grpSpPr>
          <a:xfrm>
            <a:off x="6719090" y="3892393"/>
            <a:ext cx="648504" cy="754623"/>
            <a:chOff x="0" y="0"/>
            <a:chExt cx="698500" cy="812800"/>
          </a:xfrm>
        </p:grpSpPr>
        <p:sp>
          <p:nvSpPr>
            <p:cNvPr id="32" name="Freeform 32"/>
            <p:cNvSpPr/>
            <p:nvPr/>
          </p:nvSpPr>
          <p:spPr>
            <a:xfrm>
              <a:off x="0" y="13134"/>
              <a:ext cx="698500" cy="786533"/>
            </a:xfrm>
            <a:custGeom>
              <a:avLst/>
              <a:gdLst/>
              <a:ahLst/>
              <a:cxnLst/>
              <a:rect l="l" t="t" r="r" b="b"/>
              <a:pathLst>
                <a:path w="698500" h="786533">
                  <a:moveTo>
                    <a:pt x="408368" y="21262"/>
                  </a:moveTo>
                  <a:lnTo>
                    <a:pt x="639382" y="155670"/>
                  </a:lnTo>
                  <a:cubicBezTo>
                    <a:pt x="675983" y="176965"/>
                    <a:pt x="698500" y="216116"/>
                    <a:pt x="698500" y="258461"/>
                  </a:cubicBezTo>
                  <a:lnTo>
                    <a:pt x="698500" y="528071"/>
                  </a:lnTo>
                  <a:cubicBezTo>
                    <a:pt x="698500" y="570416"/>
                    <a:pt x="675983" y="609567"/>
                    <a:pt x="639382" y="630862"/>
                  </a:cubicBezTo>
                  <a:lnTo>
                    <a:pt x="408368" y="765270"/>
                  </a:lnTo>
                  <a:cubicBezTo>
                    <a:pt x="371823" y="786532"/>
                    <a:pt x="326677" y="786532"/>
                    <a:pt x="290132" y="765270"/>
                  </a:cubicBezTo>
                  <a:lnTo>
                    <a:pt x="59118" y="630862"/>
                  </a:lnTo>
                  <a:cubicBezTo>
                    <a:pt x="22517" y="609567"/>
                    <a:pt x="0" y="570416"/>
                    <a:pt x="0" y="528071"/>
                  </a:cubicBezTo>
                  <a:lnTo>
                    <a:pt x="0" y="258461"/>
                  </a:lnTo>
                  <a:cubicBezTo>
                    <a:pt x="0" y="216116"/>
                    <a:pt x="22517" y="176965"/>
                    <a:pt x="59118" y="155670"/>
                  </a:cubicBezTo>
                  <a:lnTo>
                    <a:pt x="290132" y="21262"/>
                  </a:lnTo>
                  <a:cubicBezTo>
                    <a:pt x="326677" y="0"/>
                    <a:pt x="371823" y="0"/>
                    <a:pt x="408368" y="21262"/>
                  </a:cubicBezTo>
                  <a:close/>
                </a:path>
              </a:pathLst>
            </a:custGeom>
            <a:solidFill>
              <a:srgbClr val="FCFDFE"/>
            </a:solidFill>
          </p:spPr>
          <p:txBody>
            <a:bodyPr/>
            <a:lstStyle/>
            <a:p>
              <a:pPr defTabSz="609630"/>
              <a:endParaRPr lang="en-GB" sz="1200">
                <a:solidFill>
                  <a:prstClr val="black"/>
                </a:solidFill>
                <a:latin typeface="Calibri"/>
              </a:endParaRPr>
            </a:p>
          </p:txBody>
        </p:sp>
        <p:sp>
          <p:nvSpPr>
            <p:cNvPr id="33" name="TextBox 33"/>
            <p:cNvSpPr txBox="1"/>
            <p:nvPr/>
          </p:nvSpPr>
          <p:spPr>
            <a:xfrm>
              <a:off x="0" y="92075"/>
              <a:ext cx="698500" cy="581025"/>
            </a:xfrm>
            <a:prstGeom prst="rect">
              <a:avLst/>
            </a:prstGeom>
          </p:spPr>
          <p:txBody>
            <a:bodyPr lIns="33867" tIns="33867" rIns="33867" bIns="33867" rtlCol="0" anchor="ctr"/>
            <a:lstStyle/>
            <a:p>
              <a:pPr algn="ctr" defTabSz="609630">
                <a:lnSpc>
                  <a:spcPts val="1659"/>
                </a:lnSpc>
              </a:pPr>
              <a:endParaRPr sz="1200">
                <a:solidFill>
                  <a:prstClr val="black"/>
                </a:solidFill>
                <a:latin typeface="Calibri"/>
              </a:endParaRPr>
            </a:p>
          </p:txBody>
        </p:sp>
      </p:grpSp>
      <p:grpSp>
        <p:nvGrpSpPr>
          <p:cNvPr id="34" name="Group 34"/>
          <p:cNvGrpSpPr/>
          <p:nvPr/>
        </p:nvGrpSpPr>
        <p:grpSpPr>
          <a:xfrm>
            <a:off x="6794451" y="3991377"/>
            <a:ext cx="497783" cy="579239"/>
            <a:chOff x="0" y="0"/>
            <a:chExt cx="698500" cy="812800"/>
          </a:xfrm>
        </p:grpSpPr>
        <p:sp>
          <p:nvSpPr>
            <p:cNvPr id="35" name="Freeform 35"/>
            <p:cNvSpPr/>
            <p:nvPr/>
          </p:nvSpPr>
          <p:spPr>
            <a:xfrm>
              <a:off x="0" y="8555"/>
              <a:ext cx="698500" cy="795690"/>
            </a:xfrm>
            <a:custGeom>
              <a:avLst/>
              <a:gdLst/>
              <a:ahLst/>
              <a:cxnLst/>
              <a:rect l="l" t="t" r="r" b="b"/>
              <a:pathLst>
                <a:path w="698500" h="795690">
                  <a:moveTo>
                    <a:pt x="387759" y="13850"/>
                  </a:moveTo>
                  <a:lnTo>
                    <a:pt x="659991" y="172240"/>
                  </a:lnTo>
                  <a:cubicBezTo>
                    <a:pt x="683833" y="186111"/>
                    <a:pt x="698500" y="211614"/>
                    <a:pt x="698500" y="239197"/>
                  </a:cubicBezTo>
                  <a:lnTo>
                    <a:pt x="698500" y="556493"/>
                  </a:lnTo>
                  <a:cubicBezTo>
                    <a:pt x="698500" y="584076"/>
                    <a:pt x="683833" y="609579"/>
                    <a:pt x="659991" y="623450"/>
                  </a:cubicBezTo>
                  <a:lnTo>
                    <a:pt x="387759" y="781840"/>
                  </a:lnTo>
                  <a:cubicBezTo>
                    <a:pt x="363954" y="795690"/>
                    <a:pt x="334546" y="795690"/>
                    <a:pt x="310741" y="781840"/>
                  </a:cubicBezTo>
                  <a:lnTo>
                    <a:pt x="38509" y="623450"/>
                  </a:lnTo>
                  <a:cubicBezTo>
                    <a:pt x="14667" y="609579"/>
                    <a:pt x="0" y="584076"/>
                    <a:pt x="0" y="556493"/>
                  </a:cubicBezTo>
                  <a:lnTo>
                    <a:pt x="0" y="239197"/>
                  </a:lnTo>
                  <a:cubicBezTo>
                    <a:pt x="0" y="211614"/>
                    <a:pt x="14667" y="186111"/>
                    <a:pt x="38509" y="172240"/>
                  </a:cubicBezTo>
                  <a:lnTo>
                    <a:pt x="310741" y="13850"/>
                  </a:lnTo>
                  <a:cubicBezTo>
                    <a:pt x="334546" y="0"/>
                    <a:pt x="363954" y="0"/>
                    <a:pt x="387759" y="13850"/>
                  </a:cubicBezTo>
                  <a:close/>
                </a:path>
              </a:pathLst>
            </a:custGeom>
            <a:solidFill>
              <a:srgbClr val="FF66C4"/>
            </a:solidFill>
          </p:spPr>
          <p:txBody>
            <a:bodyPr/>
            <a:lstStyle/>
            <a:p>
              <a:pPr defTabSz="609630"/>
              <a:endParaRPr lang="en-GB" sz="1200">
                <a:solidFill>
                  <a:prstClr val="black"/>
                </a:solidFill>
                <a:latin typeface="Calibri"/>
              </a:endParaRPr>
            </a:p>
          </p:txBody>
        </p:sp>
        <p:sp>
          <p:nvSpPr>
            <p:cNvPr id="36" name="TextBox 36"/>
            <p:cNvSpPr txBox="1"/>
            <p:nvPr/>
          </p:nvSpPr>
          <p:spPr>
            <a:xfrm>
              <a:off x="0" y="92075"/>
              <a:ext cx="698500" cy="581025"/>
            </a:xfrm>
            <a:prstGeom prst="rect">
              <a:avLst/>
            </a:prstGeom>
          </p:spPr>
          <p:txBody>
            <a:bodyPr lIns="33867" tIns="33867" rIns="33867" bIns="33867" rtlCol="0" anchor="ctr"/>
            <a:lstStyle/>
            <a:p>
              <a:pPr algn="ctr" defTabSz="609630">
                <a:lnSpc>
                  <a:spcPts val="1659"/>
                </a:lnSpc>
              </a:pPr>
              <a:endParaRPr sz="1200">
                <a:solidFill>
                  <a:prstClr val="black"/>
                </a:solidFill>
                <a:latin typeface="Calibri"/>
              </a:endParaRPr>
            </a:p>
          </p:txBody>
        </p:sp>
      </p:grpSp>
      <p:grpSp>
        <p:nvGrpSpPr>
          <p:cNvPr id="37" name="Group 37"/>
          <p:cNvGrpSpPr/>
          <p:nvPr/>
        </p:nvGrpSpPr>
        <p:grpSpPr>
          <a:xfrm rot="2700000">
            <a:off x="3839561" y="4061035"/>
            <a:ext cx="679651" cy="179549"/>
            <a:chOff x="0" y="0"/>
            <a:chExt cx="286410" cy="75663"/>
          </a:xfrm>
        </p:grpSpPr>
        <p:sp>
          <p:nvSpPr>
            <p:cNvPr id="38" name="Freeform 38"/>
            <p:cNvSpPr/>
            <p:nvPr/>
          </p:nvSpPr>
          <p:spPr>
            <a:xfrm>
              <a:off x="0" y="0"/>
              <a:ext cx="286410" cy="75663"/>
            </a:xfrm>
            <a:custGeom>
              <a:avLst/>
              <a:gdLst/>
              <a:ahLst/>
              <a:cxnLst/>
              <a:rect l="l" t="t" r="r" b="b"/>
              <a:pathLst>
                <a:path w="286410" h="75663">
                  <a:moveTo>
                    <a:pt x="37832" y="0"/>
                  </a:moveTo>
                  <a:lnTo>
                    <a:pt x="248578" y="0"/>
                  </a:lnTo>
                  <a:cubicBezTo>
                    <a:pt x="269472" y="0"/>
                    <a:pt x="286410" y="16938"/>
                    <a:pt x="286410" y="37832"/>
                  </a:cubicBezTo>
                  <a:lnTo>
                    <a:pt x="286410" y="37832"/>
                  </a:lnTo>
                  <a:cubicBezTo>
                    <a:pt x="286410" y="47865"/>
                    <a:pt x="282424" y="57488"/>
                    <a:pt x="275329" y="64583"/>
                  </a:cubicBezTo>
                  <a:cubicBezTo>
                    <a:pt x="268234" y="71678"/>
                    <a:pt x="258612" y="75663"/>
                    <a:pt x="248578" y="75663"/>
                  </a:cubicBezTo>
                  <a:lnTo>
                    <a:pt x="37832" y="75663"/>
                  </a:lnTo>
                  <a:cubicBezTo>
                    <a:pt x="16938" y="75663"/>
                    <a:pt x="0" y="58726"/>
                    <a:pt x="0" y="37832"/>
                  </a:cubicBezTo>
                  <a:lnTo>
                    <a:pt x="0" y="37832"/>
                  </a:lnTo>
                  <a:cubicBezTo>
                    <a:pt x="0" y="16938"/>
                    <a:pt x="16938" y="0"/>
                    <a:pt x="37832" y="0"/>
                  </a:cubicBezTo>
                  <a:close/>
                </a:path>
              </a:pathLst>
            </a:custGeom>
            <a:solidFill>
              <a:srgbClr val="FF66C4"/>
            </a:solidFill>
          </p:spPr>
          <p:txBody>
            <a:bodyPr/>
            <a:lstStyle/>
            <a:p>
              <a:pPr defTabSz="609630"/>
              <a:endParaRPr lang="en-GB" sz="1200">
                <a:solidFill>
                  <a:prstClr val="black"/>
                </a:solidFill>
                <a:latin typeface="Calibri"/>
              </a:endParaRPr>
            </a:p>
          </p:txBody>
        </p:sp>
        <p:sp>
          <p:nvSpPr>
            <p:cNvPr id="39" name="TextBox 39"/>
            <p:cNvSpPr txBox="1"/>
            <p:nvPr/>
          </p:nvSpPr>
          <p:spPr>
            <a:xfrm>
              <a:off x="0" y="-28575"/>
              <a:ext cx="286410" cy="104238"/>
            </a:xfrm>
            <a:prstGeom prst="rect">
              <a:avLst/>
            </a:prstGeom>
          </p:spPr>
          <p:txBody>
            <a:bodyPr lIns="33867" tIns="33867" rIns="33867" bIns="33867" rtlCol="0" anchor="ctr"/>
            <a:lstStyle/>
            <a:p>
              <a:pPr algn="ctr" defTabSz="609630">
                <a:lnSpc>
                  <a:spcPts val="1493"/>
                </a:lnSpc>
              </a:pPr>
              <a:endParaRPr sz="1200">
                <a:solidFill>
                  <a:prstClr val="black"/>
                </a:solidFill>
                <a:latin typeface="Calibri"/>
              </a:endParaRPr>
            </a:p>
          </p:txBody>
        </p:sp>
      </p:grpSp>
      <p:grpSp>
        <p:nvGrpSpPr>
          <p:cNvPr id="40" name="Group 40"/>
          <p:cNvGrpSpPr/>
          <p:nvPr/>
        </p:nvGrpSpPr>
        <p:grpSpPr>
          <a:xfrm rot="-2700000">
            <a:off x="3820958" y="4430418"/>
            <a:ext cx="701445" cy="179549"/>
            <a:chOff x="0" y="0"/>
            <a:chExt cx="295594" cy="75663"/>
          </a:xfrm>
        </p:grpSpPr>
        <p:sp>
          <p:nvSpPr>
            <p:cNvPr id="41" name="Freeform 41"/>
            <p:cNvSpPr/>
            <p:nvPr/>
          </p:nvSpPr>
          <p:spPr>
            <a:xfrm>
              <a:off x="0" y="0"/>
              <a:ext cx="295594" cy="75663"/>
            </a:xfrm>
            <a:custGeom>
              <a:avLst/>
              <a:gdLst/>
              <a:ahLst/>
              <a:cxnLst/>
              <a:rect l="l" t="t" r="r" b="b"/>
              <a:pathLst>
                <a:path w="295594" h="75663">
                  <a:moveTo>
                    <a:pt x="37832" y="0"/>
                  </a:moveTo>
                  <a:lnTo>
                    <a:pt x="257763" y="0"/>
                  </a:lnTo>
                  <a:cubicBezTo>
                    <a:pt x="267796" y="0"/>
                    <a:pt x="277419" y="3986"/>
                    <a:pt x="284514" y="11081"/>
                  </a:cubicBezTo>
                  <a:cubicBezTo>
                    <a:pt x="291609" y="18175"/>
                    <a:pt x="295594" y="27798"/>
                    <a:pt x="295594" y="37832"/>
                  </a:cubicBezTo>
                  <a:lnTo>
                    <a:pt x="295594" y="37832"/>
                  </a:lnTo>
                  <a:cubicBezTo>
                    <a:pt x="295594" y="58726"/>
                    <a:pt x="278657" y="75663"/>
                    <a:pt x="257763" y="75663"/>
                  </a:cubicBezTo>
                  <a:lnTo>
                    <a:pt x="37832" y="75663"/>
                  </a:lnTo>
                  <a:cubicBezTo>
                    <a:pt x="16938" y="75663"/>
                    <a:pt x="0" y="58726"/>
                    <a:pt x="0" y="37832"/>
                  </a:cubicBezTo>
                  <a:lnTo>
                    <a:pt x="0" y="37832"/>
                  </a:lnTo>
                  <a:cubicBezTo>
                    <a:pt x="0" y="16938"/>
                    <a:pt x="16938" y="0"/>
                    <a:pt x="37832" y="0"/>
                  </a:cubicBezTo>
                  <a:close/>
                </a:path>
              </a:pathLst>
            </a:custGeom>
            <a:solidFill>
              <a:srgbClr val="FF66C4"/>
            </a:solidFill>
          </p:spPr>
          <p:txBody>
            <a:bodyPr/>
            <a:lstStyle/>
            <a:p>
              <a:pPr defTabSz="609630"/>
              <a:endParaRPr lang="en-GB" sz="1200">
                <a:solidFill>
                  <a:prstClr val="black"/>
                </a:solidFill>
                <a:latin typeface="Calibri"/>
              </a:endParaRPr>
            </a:p>
          </p:txBody>
        </p:sp>
        <p:sp>
          <p:nvSpPr>
            <p:cNvPr id="42" name="TextBox 42"/>
            <p:cNvSpPr txBox="1"/>
            <p:nvPr/>
          </p:nvSpPr>
          <p:spPr>
            <a:xfrm>
              <a:off x="0" y="-28575"/>
              <a:ext cx="295594" cy="104238"/>
            </a:xfrm>
            <a:prstGeom prst="rect">
              <a:avLst/>
            </a:prstGeom>
          </p:spPr>
          <p:txBody>
            <a:bodyPr lIns="33867" tIns="33867" rIns="33867" bIns="33867" rtlCol="0" anchor="ctr"/>
            <a:lstStyle/>
            <a:p>
              <a:pPr algn="ctr" defTabSz="609630">
                <a:lnSpc>
                  <a:spcPts val="1493"/>
                </a:lnSpc>
              </a:pPr>
              <a:endParaRPr sz="1200">
                <a:solidFill>
                  <a:prstClr val="black"/>
                </a:solidFill>
                <a:latin typeface="Calibri"/>
              </a:endParaRPr>
            </a:p>
          </p:txBody>
        </p:sp>
      </p:grpSp>
      <p:sp>
        <p:nvSpPr>
          <p:cNvPr id="43" name="Freeform 43"/>
          <p:cNvSpPr/>
          <p:nvPr/>
        </p:nvSpPr>
        <p:spPr>
          <a:xfrm>
            <a:off x="1392198" y="3014429"/>
            <a:ext cx="1434825" cy="1434825"/>
          </a:xfrm>
          <a:custGeom>
            <a:avLst/>
            <a:gdLst/>
            <a:ahLst/>
            <a:cxnLst/>
            <a:rect l="l" t="t" r="r" b="b"/>
            <a:pathLst>
              <a:path w="2152238" h="2152238">
                <a:moveTo>
                  <a:pt x="0" y="0"/>
                </a:moveTo>
                <a:lnTo>
                  <a:pt x="2152238" y="0"/>
                </a:lnTo>
                <a:lnTo>
                  <a:pt x="2152238" y="2152238"/>
                </a:lnTo>
                <a:lnTo>
                  <a:pt x="0" y="2152238"/>
                </a:lnTo>
                <a:lnTo>
                  <a:pt x="0" y="0"/>
                </a:lnTo>
                <a:close/>
              </a:path>
            </a:pathLst>
          </a:custGeom>
          <a:blipFill>
            <a:blip r:embed="rId6"/>
            <a:stretch>
              <a:fillRect/>
            </a:stretch>
          </a:blipFill>
        </p:spPr>
        <p:txBody>
          <a:bodyPr/>
          <a:lstStyle/>
          <a:p>
            <a:pPr defTabSz="609630"/>
            <a:endParaRPr lang="en-GB" sz="1200">
              <a:solidFill>
                <a:prstClr val="black"/>
              </a:solidFill>
              <a:latin typeface="Calibri"/>
            </a:endParaRPr>
          </a:p>
        </p:txBody>
      </p:sp>
      <p:sp>
        <p:nvSpPr>
          <p:cNvPr id="44" name="Freeform 44"/>
          <p:cNvSpPr/>
          <p:nvPr/>
        </p:nvSpPr>
        <p:spPr>
          <a:xfrm>
            <a:off x="6794451" y="2844999"/>
            <a:ext cx="1517144" cy="1517144"/>
          </a:xfrm>
          <a:custGeom>
            <a:avLst/>
            <a:gdLst/>
            <a:ahLst/>
            <a:cxnLst/>
            <a:rect l="l" t="t" r="r" b="b"/>
            <a:pathLst>
              <a:path w="2275716" h="2275716">
                <a:moveTo>
                  <a:pt x="0" y="0"/>
                </a:moveTo>
                <a:lnTo>
                  <a:pt x="2275716" y="0"/>
                </a:lnTo>
                <a:lnTo>
                  <a:pt x="2275716" y="2275716"/>
                </a:lnTo>
                <a:lnTo>
                  <a:pt x="0" y="2275716"/>
                </a:lnTo>
                <a:lnTo>
                  <a:pt x="0" y="0"/>
                </a:lnTo>
                <a:close/>
              </a:path>
            </a:pathLst>
          </a:custGeom>
          <a:blipFill>
            <a:blip r:embed="rId7"/>
            <a:stretch>
              <a:fillRect/>
            </a:stretch>
          </a:blipFill>
        </p:spPr>
        <p:txBody>
          <a:bodyPr/>
          <a:lstStyle/>
          <a:p>
            <a:pPr defTabSz="609630"/>
            <a:endParaRPr lang="en-GB" sz="1200">
              <a:solidFill>
                <a:prstClr val="black"/>
              </a:solidFill>
              <a:latin typeface="Calibri"/>
            </a:endParaRPr>
          </a:p>
        </p:txBody>
      </p:sp>
      <p:sp>
        <p:nvSpPr>
          <p:cNvPr id="45" name="TextBox 45"/>
          <p:cNvSpPr txBox="1"/>
          <p:nvPr/>
        </p:nvSpPr>
        <p:spPr>
          <a:xfrm>
            <a:off x="9453898" y="1181209"/>
            <a:ext cx="2319862" cy="350802"/>
          </a:xfrm>
          <a:prstGeom prst="rect">
            <a:avLst/>
          </a:prstGeom>
        </p:spPr>
        <p:txBody>
          <a:bodyPr wrap="square" lIns="0" tIns="0" rIns="0" bIns="0" rtlCol="0" anchor="t">
            <a:spAutoFit/>
          </a:bodyPr>
          <a:lstStyle/>
          <a:p>
            <a:pPr algn="ctr" defTabSz="609630">
              <a:lnSpc>
                <a:spcPts val="2986"/>
              </a:lnSpc>
            </a:pPr>
            <a:r>
              <a:rPr lang="en-US" sz="2133" b="1">
                <a:solidFill>
                  <a:srgbClr val="29A49C"/>
                </a:solidFill>
                <a:latin typeface="Garet Bold"/>
                <a:ea typeface="Garet Bold"/>
                <a:cs typeface="Garet Bold"/>
                <a:sym typeface="Garet Bold"/>
              </a:rPr>
              <a:t>Wage Subsidy</a:t>
            </a:r>
          </a:p>
        </p:txBody>
      </p:sp>
      <p:sp>
        <p:nvSpPr>
          <p:cNvPr id="46" name="TextBox 46"/>
          <p:cNvSpPr txBox="1"/>
          <p:nvPr/>
        </p:nvSpPr>
        <p:spPr>
          <a:xfrm>
            <a:off x="5971144" y="4684915"/>
            <a:ext cx="2006558" cy="735522"/>
          </a:xfrm>
          <a:prstGeom prst="rect">
            <a:avLst/>
          </a:prstGeom>
        </p:spPr>
        <p:txBody>
          <a:bodyPr lIns="0" tIns="0" rIns="0" bIns="0" rtlCol="0" anchor="t">
            <a:spAutoFit/>
          </a:bodyPr>
          <a:lstStyle/>
          <a:p>
            <a:pPr algn="ctr" defTabSz="609630">
              <a:lnSpc>
                <a:spcPts val="2986"/>
              </a:lnSpc>
            </a:pPr>
            <a:r>
              <a:rPr lang="en-US" sz="2133" b="1">
                <a:solidFill>
                  <a:srgbClr val="29A49C"/>
                </a:solidFill>
                <a:latin typeface="Garet Bold"/>
                <a:ea typeface="Garet Bold"/>
                <a:cs typeface="Garet Bold"/>
                <a:sym typeface="Garet Bold"/>
              </a:rPr>
              <a:t>Rise2Thrive Trailblazer</a:t>
            </a:r>
          </a:p>
        </p:txBody>
      </p:sp>
      <p:sp>
        <p:nvSpPr>
          <p:cNvPr id="47" name="TextBox 47"/>
          <p:cNvSpPr txBox="1"/>
          <p:nvPr/>
        </p:nvSpPr>
        <p:spPr>
          <a:xfrm>
            <a:off x="230160" y="4783172"/>
            <a:ext cx="3076037" cy="735522"/>
          </a:xfrm>
          <a:prstGeom prst="rect">
            <a:avLst/>
          </a:prstGeom>
        </p:spPr>
        <p:txBody>
          <a:bodyPr lIns="0" tIns="0" rIns="0" bIns="0" rtlCol="0" anchor="t">
            <a:spAutoFit/>
          </a:bodyPr>
          <a:lstStyle/>
          <a:p>
            <a:pPr algn="ctr" defTabSz="609630">
              <a:lnSpc>
                <a:spcPts val="2986"/>
              </a:lnSpc>
            </a:pPr>
            <a:r>
              <a:rPr lang="en-US" sz="2133" b="1">
                <a:solidFill>
                  <a:srgbClr val="29A49C"/>
                </a:solidFill>
                <a:latin typeface="Garet Bold"/>
                <a:ea typeface="Garet Bold"/>
                <a:cs typeface="Garet Bold"/>
                <a:sym typeface="Garet Bold"/>
              </a:rPr>
              <a:t>Trailblazer Community Grants</a:t>
            </a:r>
          </a:p>
        </p:txBody>
      </p:sp>
      <p:sp>
        <p:nvSpPr>
          <p:cNvPr id="48" name="TextBox 48"/>
          <p:cNvSpPr txBox="1"/>
          <p:nvPr/>
        </p:nvSpPr>
        <p:spPr>
          <a:xfrm>
            <a:off x="10058270" y="4005285"/>
            <a:ext cx="1902347" cy="736612"/>
          </a:xfrm>
          <a:prstGeom prst="rect">
            <a:avLst/>
          </a:prstGeom>
        </p:spPr>
        <p:txBody>
          <a:bodyPr lIns="0" tIns="0" rIns="0" bIns="0" rtlCol="0" anchor="t">
            <a:spAutoFit/>
          </a:bodyPr>
          <a:lstStyle/>
          <a:p>
            <a:pPr algn="ctr" defTabSz="609630">
              <a:lnSpc>
                <a:spcPts val="3037"/>
              </a:lnSpc>
            </a:pPr>
            <a:r>
              <a:rPr lang="en-US" sz="2169" b="1">
                <a:solidFill>
                  <a:srgbClr val="29A49C"/>
                </a:solidFill>
                <a:latin typeface="Garet Bold"/>
                <a:ea typeface="Garet Bold"/>
                <a:cs typeface="Garet Bold"/>
                <a:sym typeface="Garet Bold"/>
              </a:rPr>
              <a:t>Secure</a:t>
            </a:r>
          </a:p>
          <a:p>
            <a:pPr algn="ctr" defTabSz="609630">
              <a:lnSpc>
                <a:spcPts val="3037"/>
              </a:lnSpc>
            </a:pPr>
            <a:r>
              <a:rPr lang="en-US" sz="2169" b="1">
                <a:solidFill>
                  <a:srgbClr val="29A49C"/>
                </a:solidFill>
                <a:latin typeface="Garet Bold"/>
                <a:ea typeface="Garet Bold"/>
                <a:cs typeface="Garet Bold"/>
                <a:sym typeface="Garet Bold"/>
              </a:rPr>
              <a:t>Employment</a:t>
            </a:r>
          </a:p>
        </p:txBody>
      </p:sp>
      <p:sp>
        <p:nvSpPr>
          <p:cNvPr id="49" name="TextBox 49"/>
          <p:cNvSpPr txBox="1"/>
          <p:nvPr/>
        </p:nvSpPr>
        <p:spPr>
          <a:xfrm>
            <a:off x="428175" y="5622005"/>
            <a:ext cx="3733777" cy="701474"/>
          </a:xfrm>
          <a:prstGeom prst="rect">
            <a:avLst/>
          </a:prstGeom>
        </p:spPr>
        <p:txBody>
          <a:bodyPr lIns="0" tIns="0" rIns="0" bIns="0" rtlCol="0" anchor="t">
            <a:spAutoFit/>
          </a:bodyPr>
          <a:lstStyle/>
          <a:p>
            <a:pPr marL="208866" lvl="1" indent="-104433" defTabSz="609630">
              <a:lnSpc>
                <a:spcPts val="1354"/>
              </a:lnSpc>
              <a:buFont typeface="Arial"/>
              <a:buChar char="•"/>
            </a:pPr>
            <a:r>
              <a:rPr lang="en-US" sz="967">
                <a:solidFill>
                  <a:srgbClr val="000000"/>
                </a:solidFill>
                <a:latin typeface="Canva Sans"/>
                <a:ea typeface="Canva Sans"/>
                <a:cs typeface="Canva Sans"/>
                <a:sym typeface="Canva Sans"/>
              </a:rPr>
              <a:t>First steps engagement </a:t>
            </a:r>
          </a:p>
          <a:p>
            <a:pPr marL="208866" lvl="1" indent="-104433" defTabSz="609630">
              <a:lnSpc>
                <a:spcPts val="1354"/>
              </a:lnSpc>
              <a:buFont typeface="Arial"/>
              <a:buChar char="•"/>
            </a:pPr>
            <a:r>
              <a:rPr lang="en-US" sz="967">
                <a:solidFill>
                  <a:srgbClr val="000000"/>
                </a:solidFill>
                <a:latin typeface="Canva Sans"/>
                <a:ea typeface="Canva Sans"/>
                <a:cs typeface="Canva Sans"/>
                <a:sym typeface="Canva Sans"/>
              </a:rPr>
              <a:t>Pre-employment support; building confidence, skills, readiness for work</a:t>
            </a:r>
          </a:p>
          <a:p>
            <a:pPr marL="208866" lvl="1" indent="-104433" defTabSz="609630">
              <a:lnSpc>
                <a:spcPts val="1354"/>
              </a:lnSpc>
              <a:buFont typeface="Arial"/>
              <a:buChar char="•"/>
            </a:pPr>
            <a:r>
              <a:rPr lang="en-US" sz="967">
                <a:solidFill>
                  <a:srgbClr val="000000"/>
                </a:solidFill>
                <a:latin typeface="Canva Sans"/>
                <a:ea typeface="Canva Sans"/>
                <a:cs typeface="Canva Sans"/>
                <a:sym typeface="Canva Sans"/>
              </a:rPr>
              <a:t>Primed for next steps engagement - Rise2Thrive Trailblazer</a:t>
            </a:r>
          </a:p>
        </p:txBody>
      </p:sp>
      <p:sp>
        <p:nvSpPr>
          <p:cNvPr id="50" name="TextBox 50"/>
          <p:cNvSpPr txBox="1"/>
          <p:nvPr/>
        </p:nvSpPr>
        <p:spPr>
          <a:xfrm>
            <a:off x="5675341" y="5490986"/>
            <a:ext cx="2848287" cy="881010"/>
          </a:xfrm>
          <a:prstGeom prst="rect">
            <a:avLst/>
          </a:prstGeom>
        </p:spPr>
        <p:txBody>
          <a:bodyPr lIns="0" tIns="0" rIns="0" bIns="0" rtlCol="0" anchor="t">
            <a:spAutoFit/>
          </a:bodyPr>
          <a:lstStyle/>
          <a:p>
            <a:pPr marL="208866" lvl="1" indent="-104433" defTabSz="609630">
              <a:lnSpc>
                <a:spcPts val="1354"/>
              </a:lnSpc>
              <a:buFont typeface="Arial"/>
              <a:buChar char="•"/>
            </a:pPr>
            <a:r>
              <a:rPr lang="en-US" sz="967">
                <a:solidFill>
                  <a:srgbClr val="000000"/>
                </a:solidFill>
                <a:latin typeface="Canva Sans"/>
                <a:ea typeface="Canva Sans"/>
                <a:cs typeface="Canva Sans"/>
                <a:sym typeface="Canva Sans"/>
              </a:rPr>
              <a:t>Holistic, whole-picture employability support </a:t>
            </a:r>
          </a:p>
          <a:p>
            <a:pPr marL="208866" lvl="1" indent="-104433" defTabSz="609630">
              <a:lnSpc>
                <a:spcPts val="1354"/>
              </a:lnSpc>
              <a:buFont typeface="Arial"/>
              <a:buChar char="•"/>
            </a:pPr>
            <a:r>
              <a:rPr lang="en-US" sz="967">
                <a:solidFill>
                  <a:srgbClr val="000000"/>
                </a:solidFill>
                <a:latin typeface="Canva Sans"/>
                <a:ea typeface="Canva Sans"/>
                <a:cs typeface="Canva Sans"/>
                <a:sym typeface="Canva Sans"/>
              </a:rPr>
              <a:t>Addresses participant barriers, improving skills, opportunities, and employability</a:t>
            </a:r>
          </a:p>
          <a:p>
            <a:pPr marL="208866" lvl="1" indent="-104433" defTabSz="609630">
              <a:lnSpc>
                <a:spcPts val="1354"/>
              </a:lnSpc>
              <a:buFont typeface="Arial"/>
              <a:buChar char="•"/>
            </a:pPr>
            <a:r>
              <a:rPr lang="en-US" sz="967">
                <a:solidFill>
                  <a:srgbClr val="000000"/>
                </a:solidFill>
                <a:latin typeface="Canva Sans"/>
                <a:ea typeface="Canva Sans"/>
                <a:cs typeface="Canva Sans"/>
                <a:sym typeface="Canva Sans"/>
              </a:rPr>
              <a:t>Primes participants for Wage Subsidy Programme, work, &amp; workplace progression </a:t>
            </a:r>
          </a:p>
        </p:txBody>
      </p:sp>
      <p:sp>
        <p:nvSpPr>
          <p:cNvPr id="51" name="TextBox 51"/>
          <p:cNvSpPr txBox="1"/>
          <p:nvPr/>
        </p:nvSpPr>
        <p:spPr>
          <a:xfrm>
            <a:off x="9533193" y="1640566"/>
            <a:ext cx="2427423" cy="881010"/>
          </a:xfrm>
          <a:prstGeom prst="rect">
            <a:avLst/>
          </a:prstGeom>
        </p:spPr>
        <p:txBody>
          <a:bodyPr lIns="0" tIns="0" rIns="0" bIns="0" rtlCol="0" anchor="t">
            <a:spAutoFit/>
          </a:bodyPr>
          <a:lstStyle/>
          <a:p>
            <a:pPr marL="208866" lvl="1" indent="-104433" defTabSz="609630">
              <a:lnSpc>
                <a:spcPts val="1354"/>
              </a:lnSpc>
              <a:buFont typeface="Arial"/>
              <a:buChar char="•"/>
            </a:pPr>
            <a:r>
              <a:rPr lang="en-US" sz="967">
                <a:solidFill>
                  <a:srgbClr val="000000"/>
                </a:solidFill>
                <a:latin typeface="Canva Sans"/>
                <a:ea typeface="Canva Sans"/>
                <a:cs typeface="Canva Sans"/>
                <a:sym typeface="Canva Sans"/>
              </a:rPr>
              <a:t>3 month work placement</a:t>
            </a:r>
          </a:p>
          <a:p>
            <a:pPr marL="208866" lvl="1" indent="-104433" defTabSz="609630">
              <a:lnSpc>
                <a:spcPts val="1354"/>
              </a:lnSpc>
              <a:buFont typeface="Arial"/>
              <a:buChar char="•"/>
            </a:pPr>
            <a:r>
              <a:rPr lang="en-US" sz="967">
                <a:solidFill>
                  <a:srgbClr val="000000"/>
                </a:solidFill>
                <a:latin typeface="Canva Sans"/>
                <a:ea typeface="Canva Sans"/>
                <a:cs typeface="Canva Sans"/>
                <a:sym typeface="Canva Sans"/>
              </a:rPr>
              <a:t>Builds confidence, skills and experience, often after years of economic inactivity - ready for employment</a:t>
            </a:r>
          </a:p>
          <a:p>
            <a:pPr marL="208866" lvl="1" indent="-104433" defTabSz="609630">
              <a:lnSpc>
                <a:spcPts val="1354"/>
              </a:lnSpc>
              <a:buFont typeface="Arial"/>
              <a:buChar char="•"/>
            </a:pPr>
            <a:r>
              <a:rPr lang="en-US" sz="967">
                <a:solidFill>
                  <a:srgbClr val="000000"/>
                </a:solidFill>
                <a:latin typeface="Canva Sans"/>
                <a:ea typeface="Canva Sans"/>
                <a:cs typeface="Canva Sans"/>
                <a:sym typeface="Canva Sans"/>
              </a:rPr>
              <a:t>Possibility of role at end of placement</a:t>
            </a:r>
          </a:p>
        </p:txBody>
      </p:sp>
      <p:sp>
        <p:nvSpPr>
          <p:cNvPr id="52" name="TextBox 52"/>
          <p:cNvSpPr txBox="1"/>
          <p:nvPr/>
        </p:nvSpPr>
        <p:spPr>
          <a:xfrm>
            <a:off x="9608657" y="4901286"/>
            <a:ext cx="2427423" cy="1419619"/>
          </a:xfrm>
          <a:prstGeom prst="rect">
            <a:avLst/>
          </a:prstGeom>
        </p:spPr>
        <p:txBody>
          <a:bodyPr lIns="0" tIns="0" rIns="0" bIns="0" rtlCol="0" anchor="t">
            <a:spAutoFit/>
          </a:bodyPr>
          <a:lstStyle/>
          <a:p>
            <a:pPr marL="208866" lvl="1" indent="-104433" defTabSz="609630">
              <a:lnSpc>
                <a:spcPts val="1354"/>
              </a:lnSpc>
              <a:buFont typeface="Arial"/>
              <a:buChar char="•"/>
            </a:pPr>
            <a:r>
              <a:rPr lang="en-US" sz="967">
                <a:solidFill>
                  <a:srgbClr val="000000"/>
                </a:solidFill>
                <a:latin typeface="Canva Sans"/>
                <a:ea typeface="Canva Sans"/>
                <a:cs typeface="Canva Sans"/>
                <a:sym typeface="Canva Sans"/>
              </a:rPr>
              <a:t>Participants secure long-term employment</a:t>
            </a:r>
          </a:p>
          <a:p>
            <a:pPr marL="208866" lvl="1" indent="-104433" defTabSz="609630">
              <a:lnSpc>
                <a:spcPts val="1354"/>
              </a:lnSpc>
              <a:buFont typeface="Arial"/>
              <a:buChar char="•"/>
            </a:pPr>
            <a:r>
              <a:rPr lang="en-US" sz="967">
                <a:solidFill>
                  <a:srgbClr val="000000"/>
                </a:solidFill>
                <a:latin typeface="Canva Sans"/>
                <a:ea typeface="Canva Sans"/>
                <a:cs typeface="Canva Sans"/>
                <a:sym typeface="Canva Sans"/>
              </a:rPr>
              <a:t>Opportunity to engage with ‘Thrive’ element of Rise2Thrive Trailblazer, accessing in-work support to sustain and progress in work</a:t>
            </a:r>
          </a:p>
          <a:p>
            <a:pPr marL="208866" lvl="1" indent="-104433" defTabSz="609630">
              <a:lnSpc>
                <a:spcPts val="1354"/>
              </a:lnSpc>
              <a:buFont typeface="Arial"/>
              <a:buChar char="•"/>
            </a:pPr>
            <a:r>
              <a:rPr lang="en-US" sz="967">
                <a:solidFill>
                  <a:srgbClr val="000000"/>
                </a:solidFill>
                <a:latin typeface="Canva Sans"/>
                <a:ea typeface="Canva Sans"/>
                <a:cs typeface="Canva Sans"/>
                <a:sym typeface="Canva Sans"/>
              </a:rPr>
              <a:t>Less strain on public &amp; healthcare services - contributing to local economy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5800" y="1270375"/>
            <a:ext cx="3124408" cy="4901825"/>
            <a:chOff x="0" y="0"/>
            <a:chExt cx="467525" cy="733492"/>
          </a:xfrm>
        </p:grpSpPr>
        <p:sp>
          <p:nvSpPr>
            <p:cNvPr id="3" name="Freeform 3"/>
            <p:cNvSpPr/>
            <p:nvPr/>
          </p:nvSpPr>
          <p:spPr>
            <a:xfrm>
              <a:off x="0" y="0"/>
              <a:ext cx="467525" cy="733492"/>
            </a:xfrm>
            <a:custGeom>
              <a:avLst/>
              <a:gdLst/>
              <a:ahLst/>
              <a:cxnLst/>
              <a:rect l="l" t="t" r="r" b="b"/>
              <a:pathLst>
                <a:path w="467525" h="733492">
                  <a:moveTo>
                    <a:pt x="0" y="0"/>
                  </a:moveTo>
                  <a:lnTo>
                    <a:pt x="467525" y="0"/>
                  </a:lnTo>
                  <a:lnTo>
                    <a:pt x="467525" y="733492"/>
                  </a:lnTo>
                  <a:lnTo>
                    <a:pt x="0" y="733492"/>
                  </a:lnTo>
                  <a:close/>
                </a:path>
              </a:pathLst>
            </a:custGeom>
            <a:blipFill>
              <a:blip r:embed="rId3"/>
              <a:stretch>
                <a:fillRect l="-32578" r="-120284" b="-7253"/>
              </a:stretch>
            </a:blipFill>
          </p:spPr>
          <p:txBody>
            <a:bodyPr/>
            <a:lstStyle/>
            <a:p>
              <a:pPr defTabSz="609630"/>
              <a:endParaRPr lang="en-GB" sz="1200">
                <a:solidFill>
                  <a:prstClr val="black"/>
                </a:solidFill>
                <a:latin typeface="Calibri"/>
              </a:endParaRPr>
            </a:p>
          </p:txBody>
        </p:sp>
      </p:grpSp>
      <p:grpSp>
        <p:nvGrpSpPr>
          <p:cNvPr id="4" name="Group 4"/>
          <p:cNvGrpSpPr/>
          <p:nvPr/>
        </p:nvGrpSpPr>
        <p:grpSpPr>
          <a:xfrm>
            <a:off x="3960058" y="1270375"/>
            <a:ext cx="2551939" cy="1897598"/>
            <a:chOff x="0" y="0"/>
            <a:chExt cx="381863" cy="283950"/>
          </a:xfrm>
        </p:grpSpPr>
        <p:sp>
          <p:nvSpPr>
            <p:cNvPr id="5" name="Freeform 5"/>
            <p:cNvSpPr/>
            <p:nvPr/>
          </p:nvSpPr>
          <p:spPr>
            <a:xfrm>
              <a:off x="0" y="0"/>
              <a:ext cx="381863" cy="283950"/>
            </a:xfrm>
            <a:custGeom>
              <a:avLst/>
              <a:gdLst/>
              <a:ahLst/>
              <a:cxnLst/>
              <a:rect l="l" t="t" r="r" b="b"/>
              <a:pathLst>
                <a:path w="381863" h="283950">
                  <a:moveTo>
                    <a:pt x="0" y="0"/>
                  </a:moveTo>
                  <a:lnTo>
                    <a:pt x="381863" y="0"/>
                  </a:lnTo>
                  <a:lnTo>
                    <a:pt x="381863" y="283950"/>
                  </a:lnTo>
                  <a:lnTo>
                    <a:pt x="0" y="283950"/>
                  </a:lnTo>
                  <a:close/>
                </a:path>
              </a:pathLst>
            </a:custGeom>
            <a:blipFill>
              <a:blip r:embed="rId4"/>
              <a:stretch>
                <a:fillRect l="-5870" r="-5870"/>
              </a:stretch>
            </a:blipFill>
          </p:spPr>
          <p:txBody>
            <a:bodyPr/>
            <a:lstStyle/>
            <a:p>
              <a:pPr defTabSz="609630"/>
              <a:endParaRPr lang="en-GB" sz="1200">
                <a:solidFill>
                  <a:prstClr val="black"/>
                </a:solidFill>
                <a:latin typeface="Calibri"/>
              </a:endParaRPr>
            </a:p>
          </p:txBody>
        </p:sp>
      </p:grpSp>
      <p:sp>
        <p:nvSpPr>
          <p:cNvPr id="6" name="AutoShape 6"/>
          <p:cNvSpPr/>
          <p:nvPr/>
        </p:nvSpPr>
        <p:spPr>
          <a:xfrm>
            <a:off x="-223551" y="448899"/>
            <a:ext cx="90935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7" name="Freeform 7"/>
          <p:cNvSpPr/>
          <p:nvPr/>
        </p:nvSpPr>
        <p:spPr>
          <a:xfrm>
            <a:off x="819884" y="212993"/>
            <a:ext cx="1512309" cy="467555"/>
          </a:xfrm>
          <a:custGeom>
            <a:avLst/>
            <a:gdLst/>
            <a:ahLst/>
            <a:cxnLst/>
            <a:rect l="l" t="t" r="r" b="b"/>
            <a:pathLst>
              <a:path w="2268463" h="701333">
                <a:moveTo>
                  <a:pt x="0" y="0"/>
                </a:moveTo>
                <a:lnTo>
                  <a:pt x="2268463" y="0"/>
                </a:lnTo>
                <a:lnTo>
                  <a:pt x="2268463" y="701334"/>
                </a:lnTo>
                <a:lnTo>
                  <a:pt x="0" y="701334"/>
                </a:lnTo>
                <a:lnTo>
                  <a:pt x="0" y="0"/>
                </a:lnTo>
                <a:close/>
              </a:path>
            </a:pathLst>
          </a:custGeom>
          <a:blipFill>
            <a:blip r:embed="rId5"/>
            <a:stretch>
              <a:fillRect/>
            </a:stretch>
          </a:blipFill>
        </p:spPr>
        <p:txBody>
          <a:bodyPr/>
          <a:lstStyle/>
          <a:p>
            <a:pPr defTabSz="609630"/>
            <a:endParaRPr lang="en-GB" sz="1200">
              <a:solidFill>
                <a:prstClr val="black"/>
              </a:solidFill>
              <a:latin typeface="Calibri"/>
            </a:endParaRPr>
          </a:p>
        </p:txBody>
      </p:sp>
      <p:sp>
        <p:nvSpPr>
          <p:cNvPr id="8" name="AutoShape 8"/>
          <p:cNvSpPr/>
          <p:nvPr/>
        </p:nvSpPr>
        <p:spPr>
          <a:xfrm>
            <a:off x="2332193" y="443596"/>
            <a:ext cx="1041977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9" name="TextBox 9"/>
          <p:cNvSpPr txBox="1"/>
          <p:nvPr/>
        </p:nvSpPr>
        <p:spPr>
          <a:xfrm>
            <a:off x="7261091" y="2333980"/>
            <a:ext cx="4131328" cy="233269"/>
          </a:xfrm>
          <a:prstGeom prst="rect">
            <a:avLst/>
          </a:prstGeom>
        </p:spPr>
        <p:txBody>
          <a:bodyPr lIns="0" tIns="0" rIns="0" bIns="0" rtlCol="0" anchor="t">
            <a:spAutoFit/>
          </a:bodyPr>
          <a:lstStyle/>
          <a:p>
            <a:pPr defTabSz="609630">
              <a:lnSpc>
                <a:spcPts val="1960"/>
              </a:lnSpc>
            </a:pPr>
            <a:r>
              <a:rPr lang="en-US" sz="1400" b="1">
                <a:solidFill>
                  <a:srgbClr val="29A49C"/>
                </a:solidFill>
                <a:latin typeface="Garet Bold"/>
                <a:ea typeface="Garet Bold"/>
                <a:cs typeface="Garet Bold"/>
                <a:sym typeface="Garet Bold"/>
              </a:rPr>
              <a:t>VCSE Sector as an Equal Systems Partner</a:t>
            </a:r>
          </a:p>
        </p:txBody>
      </p:sp>
      <p:sp>
        <p:nvSpPr>
          <p:cNvPr id="10" name="TextBox 10"/>
          <p:cNvSpPr txBox="1"/>
          <p:nvPr/>
        </p:nvSpPr>
        <p:spPr>
          <a:xfrm>
            <a:off x="7261091" y="2640442"/>
            <a:ext cx="3894268" cy="416589"/>
          </a:xfrm>
          <a:prstGeom prst="rect">
            <a:avLst/>
          </a:prstGeom>
        </p:spPr>
        <p:txBody>
          <a:bodyPr lIns="0" tIns="0" rIns="0" bIns="0" rtlCol="0" anchor="t">
            <a:spAutoFit/>
          </a:bodyPr>
          <a:lstStyle/>
          <a:p>
            <a:pPr defTabSz="609630">
              <a:lnSpc>
                <a:spcPts val="1680"/>
              </a:lnSpc>
            </a:pPr>
            <a:r>
              <a:rPr lang="en-US" sz="1200">
                <a:solidFill>
                  <a:srgbClr val="000000"/>
                </a:solidFill>
                <a:latin typeface="Canva Sans"/>
                <a:ea typeface="Canva Sans"/>
                <a:cs typeface="Canva Sans"/>
                <a:sym typeface="Canva Sans"/>
              </a:rPr>
              <a:t>The voluntary sector has the ability to move mountains and affect lasting economic change </a:t>
            </a:r>
          </a:p>
        </p:txBody>
      </p:sp>
      <p:sp>
        <p:nvSpPr>
          <p:cNvPr id="11" name="AutoShape 11"/>
          <p:cNvSpPr/>
          <p:nvPr/>
        </p:nvSpPr>
        <p:spPr>
          <a:xfrm>
            <a:off x="7261091" y="4503632"/>
            <a:ext cx="3234687" cy="0"/>
          </a:xfrm>
          <a:prstGeom prst="line">
            <a:avLst/>
          </a:prstGeom>
          <a:ln w="38100" cap="flat">
            <a:solidFill>
              <a:srgbClr val="FF66C4"/>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12" name="AutoShape 12"/>
          <p:cNvSpPr/>
          <p:nvPr/>
        </p:nvSpPr>
        <p:spPr>
          <a:xfrm>
            <a:off x="7261091" y="3283061"/>
            <a:ext cx="3234687" cy="0"/>
          </a:xfrm>
          <a:prstGeom prst="line">
            <a:avLst/>
          </a:prstGeom>
          <a:ln w="38100" cap="flat">
            <a:solidFill>
              <a:srgbClr val="FF66C4"/>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13" name="TextBox 13"/>
          <p:cNvSpPr txBox="1"/>
          <p:nvPr/>
        </p:nvSpPr>
        <p:spPr>
          <a:xfrm>
            <a:off x="7261091" y="3483946"/>
            <a:ext cx="3350229" cy="233269"/>
          </a:xfrm>
          <a:prstGeom prst="rect">
            <a:avLst/>
          </a:prstGeom>
        </p:spPr>
        <p:txBody>
          <a:bodyPr lIns="0" tIns="0" rIns="0" bIns="0" rtlCol="0" anchor="t">
            <a:spAutoFit/>
          </a:bodyPr>
          <a:lstStyle/>
          <a:p>
            <a:pPr defTabSz="609630">
              <a:lnSpc>
                <a:spcPts val="1960"/>
              </a:lnSpc>
            </a:pPr>
            <a:r>
              <a:rPr lang="en-US" sz="1400" b="1">
                <a:solidFill>
                  <a:srgbClr val="2BA49C"/>
                </a:solidFill>
                <a:latin typeface="Garet Bold"/>
                <a:ea typeface="Garet Bold"/>
                <a:cs typeface="Garet Bold"/>
                <a:sym typeface="Garet Bold"/>
              </a:rPr>
              <a:t>Better Together </a:t>
            </a:r>
          </a:p>
        </p:txBody>
      </p:sp>
      <p:sp>
        <p:nvSpPr>
          <p:cNvPr id="14" name="TextBox 14"/>
          <p:cNvSpPr txBox="1"/>
          <p:nvPr/>
        </p:nvSpPr>
        <p:spPr>
          <a:xfrm>
            <a:off x="7261091" y="3822289"/>
            <a:ext cx="4245109" cy="416589"/>
          </a:xfrm>
          <a:prstGeom prst="rect">
            <a:avLst/>
          </a:prstGeom>
        </p:spPr>
        <p:txBody>
          <a:bodyPr lIns="0" tIns="0" rIns="0" bIns="0" rtlCol="0" anchor="t">
            <a:spAutoFit/>
          </a:bodyPr>
          <a:lstStyle/>
          <a:p>
            <a:pPr algn="just" defTabSz="609630">
              <a:lnSpc>
                <a:spcPts val="1680"/>
              </a:lnSpc>
            </a:pPr>
            <a:r>
              <a:rPr lang="en-US" sz="1200">
                <a:solidFill>
                  <a:srgbClr val="000000"/>
                </a:solidFill>
                <a:latin typeface="Canva Sans"/>
                <a:ea typeface="Canva Sans"/>
                <a:cs typeface="Canva Sans"/>
                <a:sym typeface="Canva Sans"/>
              </a:rPr>
              <a:t>Together, we can maximise investment, mobilise quickly, and extend our reach</a:t>
            </a:r>
          </a:p>
        </p:txBody>
      </p:sp>
      <p:grpSp>
        <p:nvGrpSpPr>
          <p:cNvPr id="15" name="Group 15"/>
          <p:cNvGrpSpPr/>
          <p:nvPr/>
        </p:nvGrpSpPr>
        <p:grpSpPr>
          <a:xfrm>
            <a:off x="3960058" y="3208786"/>
            <a:ext cx="2551939" cy="2963414"/>
            <a:chOff x="0" y="0"/>
            <a:chExt cx="381863" cy="443435"/>
          </a:xfrm>
        </p:grpSpPr>
        <p:sp>
          <p:nvSpPr>
            <p:cNvPr id="16" name="Freeform 16"/>
            <p:cNvSpPr/>
            <p:nvPr/>
          </p:nvSpPr>
          <p:spPr>
            <a:xfrm>
              <a:off x="0" y="0"/>
              <a:ext cx="381863" cy="443435"/>
            </a:xfrm>
            <a:custGeom>
              <a:avLst/>
              <a:gdLst/>
              <a:ahLst/>
              <a:cxnLst/>
              <a:rect l="l" t="t" r="r" b="b"/>
              <a:pathLst>
                <a:path w="381863" h="443435">
                  <a:moveTo>
                    <a:pt x="0" y="0"/>
                  </a:moveTo>
                  <a:lnTo>
                    <a:pt x="381863" y="0"/>
                  </a:lnTo>
                  <a:lnTo>
                    <a:pt x="381863" y="443435"/>
                  </a:lnTo>
                  <a:lnTo>
                    <a:pt x="0" y="443435"/>
                  </a:lnTo>
                  <a:close/>
                </a:path>
              </a:pathLst>
            </a:custGeom>
            <a:blipFill>
              <a:blip r:embed="rId6"/>
              <a:stretch>
                <a:fillRect l="-13706" r="-60796"/>
              </a:stretch>
            </a:blipFill>
          </p:spPr>
          <p:txBody>
            <a:bodyPr/>
            <a:lstStyle/>
            <a:p>
              <a:pPr defTabSz="609630"/>
              <a:endParaRPr lang="en-GB" sz="1200">
                <a:solidFill>
                  <a:prstClr val="black"/>
                </a:solidFill>
                <a:latin typeface="Calibri"/>
              </a:endParaRPr>
            </a:p>
          </p:txBody>
        </p:sp>
      </p:grpSp>
      <p:sp>
        <p:nvSpPr>
          <p:cNvPr id="17" name="TextBox 17"/>
          <p:cNvSpPr txBox="1"/>
          <p:nvPr/>
        </p:nvSpPr>
        <p:spPr>
          <a:xfrm>
            <a:off x="6892364" y="1344580"/>
            <a:ext cx="4868781" cy="423193"/>
          </a:xfrm>
          <a:prstGeom prst="rect">
            <a:avLst/>
          </a:prstGeom>
        </p:spPr>
        <p:txBody>
          <a:bodyPr wrap="square" lIns="0" tIns="0" rIns="0" bIns="0" rtlCol="0" anchor="t">
            <a:spAutoFit/>
          </a:bodyPr>
          <a:lstStyle/>
          <a:p>
            <a:pPr defTabSz="609630">
              <a:lnSpc>
                <a:spcPts val="3285"/>
              </a:lnSpc>
            </a:pPr>
            <a:r>
              <a:rPr lang="en-US" sz="3200" b="1">
                <a:solidFill>
                  <a:srgbClr val="29A49C"/>
                </a:solidFill>
                <a:latin typeface="Garet Bold"/>
                <a:ea typeface="Garet Bold"/>
                <a:cs typeface="Garet Bold"/>
                <a:sym typeface="Garet Bold"/>
              </a:rPr>
              <a:t>What have we learned</a:t>
            </a:r>
          </a:p>
        </p:txBody>
      </p:sp>
      <p:sp>
        <p:nvSpPr>
          <p:cNvPr id="18" name="AutoShape 18"/>
          <p:cNvSpPr/>
          <p:nvPr/>
        </p:nvSpPr>
        <p:spPr>
          <a:xfrm>
            <a:off x="7261091" y="5941795"/>
            <a:ext cx="3234687" cy="0"/>
          </a:xfrm>
          <a:prstGeom prst="line">
            <a:avLst/>
          </a:prstGeom>
          <a:ln w="38100" cap="flat">
            <a:solidFill>
              <a:srgbClr val="FF66C4"/>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19" name="TextBox 19"/>
          <p:cNvSpPr txBox="1"/>
          <p:nvPr/>
        </p:nvSpPr>
        <p:spPr>
          <a:xfrm>
            <a:off x="7261091" y="4751282"/>
            <a:ext cx="3350229" cy="233269"/>
          </a:xfrm>
          <a:prstGeom prst="rect">
            <a:avLst/>
          </a:prstGeom>
        </p:spPr>
        <p:txBody>
          <a:bodyPr lIns="0" tIns="0" rIns="0" bIns="0" rtlCol="0" anchor="t">
            <a:spAutoFit/>
          </a:bodyPr>
          <a:lstStyle/>
          <a:p>
            <a:pPr defTabSz="609630">
              <a:lnSpc>
                <a:spcPts val="1960"/>
              </a:lnSpc>
            </a:pPr>
            <a:r>
              <a:rPr lang="en-US" sz="1400" b="1">
                <a:solidFill>
                  <a:srgbClr val="2BA49C"/>
                </a:solidFill>
                <a:latin typeface="Garet Bold"/>
                <a:ea typeface="Garet Bold"/>
                <a:cs typeface="Garet Bold"/>
                <a:sym typeface="Garet Bold"/>
              </a:rPr>
              <a:t>Person-</a:t>
            </a:r>
            <a:r>
              <a:rPr lang="en-US" sz="1400" b="1" err="1">
                <a:solidFill>
                  <a:srgbClr val="2BA49C"/>
                </a:solidFill>
                <a:latin typeface="Garet Bold"/>
                <a:ea typeface="Garet Bold"/>
                <a:cs typeface="Garet Bold"/>
                <a:sym typeface="Garet Bold"/>
              </a:rPr>
              <a:t>Centred</a:t>
            </a:r>
            <a:r>
              <a:rPr lang="en-US" sz="1400" b="1">
                <a:solidFill>
                  <a:srgbClr val="2BA49C"/>
                </a:solidFill>
                <a:latin typeface="Garet Bold"/>
                <a:ea typeface="Garet Bold"/>
                <a:cs typeface="Garet Bold"/>
                <a:sym typeface="Garet Bold"/>
              </a:rPr>
              <a:t> Support </a:t>
            </a:r>
          </a:p>
        </p:txBody>
      </p:sp>
      <p:sp>
        <p:nvSpPr>
          <p:cNvPr id="20" name="TextBox 20"/>
          <p:cNvSpPr txBox="1"/>
          <p:nvPr/>
        </p:nvSpPr>
        <p:spPr>
          <a:xfrm>
            <a:off x="7261091" y="5089625"/>
            <a:ext cx="4245109" cy="416589"/>
          </a:xfrm>
          <a:prstGeom prst="rect">
            <a:avLst/>
          </a:prstGeom>
        </p:spPr>
        <p:txBody>
          <a:bodyPr lIns="0" tIns="0" rIns="0" bIns="0" rtlCol="0" anchor="t">
            <a:spAutoFit/>
          </a:bodyPr>
          <a:lstStyle/>
          <a:p>
            <a:pPr defTabSz="609630">
              <a:lnSpc>
                <a:spcPts val="1680"/>
              </a:lnSpc>
            </a:pPr>
            <a:r>
              <a:rPr lang="en-US" sz="1200">
                <a:solidFill>
                  <a:srgbClr val="000000"/>
                </a:solidFill>
                <a:latin typeface="Canva Sans"/>
                <a:ea typeface="Canva Sans"/>
                <a:cs typeface="Canva Sans"/>
                <a:sym typeface="Canva Sans"/>
              </a:rPr>
              <a:t>We must rethink employability: longer-term holistic support drives lasting impact and builds sustainable futures</a:t>
            </a:r>
          </a:p>
        </p:txBody>
      </p:sp>
      <p:sp>
        <p:nvSpPr>
          <p:cNvPr id="21" name="AutoShape 10">
            <a:extLst>
              <a:ext uri="{FF2B5EF4-FFF2-40B4-BE49-F238E27FC236}">
                <a16:creationId xmlns:a16="http://schemas.microsoft.com/office/drawing/2014/main" id="{F955C870-D0F4-7D36-DD7F-D21551CF3451}"/>
              </a:ext>
            </a:extLst>
          </p:cNvPr>
          <p:cNvSpPr/>
          <p:nvPr/>
        </p:nvSpPr>
        <p:spPr>
          <a:xfrm flipV="1">
            <a:off x="6868736" y="1780776"/>
            <a:ext cx="5018464" cy="31881"/>
          </a:xfrm>
          <a:prstGeom prst="line">
            <a:avLst/>
          </a:prstGeom>
          <a:ln w="9525" cap="flat">
            <a:solidFill>
              <a:srgbClr val="FF66C4"/>
            </a:solidFill>
            <a:prstDash val="solid"/>
            <a:headEnd type="none" w="sm" len="sm"/>
            <a:tailEnd type="none" w="sm" len="sm"/>
          </a:ln>
        </p:spPr>
        <p:txBody>
          <a:bodyPr/>
          <a:lstStyle/>
          <a:p>
            <a:pPr defTabSz="609630"/>
            <a:endParaRPr lang="en-GB" sz="1200">
              <a:solidFill>
                <a:prstClr val="black"/>
              </a:solidFill>
              <a:latin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3551" y="448899"/>
            <a:ext cx="909351" cy="0"/>
          </a:xfrm>
          <a:prstGeom prst="line">
            <a:avLst/>
          </a:prstGeom>
          <a:ln w="9525" cap="flat">
            <a:solidFill>
              <a:srgbClr val="29A49C"/>
            </a:solidFill>
            <a:prstDash val="solid"/>
            <a:headEnd type="none" w="sm" len="sm"/>
            <a:tailEnd type="none" w="sm" len="sm"/>
          </a:ln>
        </p:spPr>
        <p:txBody>
          <a:bodyPr/>
          <a:lstStyle/>
          <a:p>
            <a:pPr defTabSz="609630">
              <a:defRPr/>
            </a:pPr>
            <a:endParaRPr lang="en-GB" sz="1200">
              <a:solidFill>
                <a:prstClr val="black"/>
              </a:solidFill>
              <a:latin typeface="Calibri"/>
            </a:endParaRPr>
          </a:p>
        </p:txBody>
      </p:sp>
      <p:sp>
        <p:nvSpPr>
          <p:cNvPr id="3" name="Freeform 3"/>
          <p:cNvSpPr/>
          <p:nvPr/>
        </p:nvSpPr>
        <p:spPr>
          <a:xfrm>
            <a:off x="819884" y="212993"/>
            <a:ext cx="1512309" cy="467555"/>
          </a:xfrm>
          <a:custGeom>
            <a:avLst/>
            <a:gdLst/>
            <a:ahLst/>
            <a:cxnLst/>
            <a:rect l="l" t="t" r="r" b="b"/>
            <a:pathLst>
              <a:path w="2268463" h="701333">
                <a:moveTo>
                  <a:pt x="0" y="0"/>
                </a:moveTo>
                <a:lnTo>
                  <a:pt x="2268463" y="0"/>
                </a:lnTo>
                <a:lnTo>
                  <a:pt x="2268463" y="701334"/>
                </a:lnTo>
                <a:lnTo>
                  <a:pt x="0" y="701334"/>
                </a:lnTo>
                <a:lnTo>
                  <a:pt x="0" y="0"/>
                </a:lnTo>
                <a:close/>
              </a:path>
            </a:pathLst>
          </a:custGeom>
          <a:blipFill>
            <a:blip r:embed="rId4"/>
            <a:stretch>
              <a:fillRect/>
            </a:stretch>
          </a:blipFill>
        </p:spPr>
        <p:txBody>
          <a:bodyPr/>
          <a:lstStyle/>
          <a:p>
            <a:pPr defTabSz="609630">
              <a:defRPr/>
            </a:pPr>
            <a:endParaRPr lang="en-GB" sz="1200">
              <a:solidFill>
                <a:prstClr val="black"/>
              </a:solidFill>
              <a:latin typeface="Calibri"/>
            </a:endParaRPr>
          </a:p>
        </p:txBody>
      </p:sp>
      <p:sp>
        <p:nvSpPr>
          <p:cNvPr id="4" name="AutoShape 4"/>
          <p:cNvSpPr/>
          <p:nvPr/>
        </p:nvSpPr>
        <p:spPr>
          <a:xfrm>
            <a:off x="2332193" y="443596"/>
            <a:ext cx="10419771" cy="0"/>
          </a:xfrm>
          <a:prstGeom prst="line">
            <a:avLst/>
          </a:prstGeom>
          <a:ln w="9525" cap="flat">
            <a:solidFill>
              <a:srgbClr val="29A49C"/>
            </a:solidFill>
            <a:prstDash val="solid"/>
            <a:headEnd type="none" w="sm" len="sm"/>
            <a:tailEnd type="none" w="sm" len="sm"/>
          </a:ln>
        </p:spPr>
        <p:txBody>
          <a:bodyPr/>
          <a:lstStyle/>
          <a:p>
            <a:pPr defTabSz="609630">
              <a:defRPr/>
            </a:pPr>
            <a:endParaRPr lang="en-GB" sz="1200">
              <a:solidFill>
                <a:prstClr val="black"/>
              </a:solidFill>
              <a:latin typeface="Calibri"/>
            </a:endParaRPr>
          </a:p>
        </p:txBody>
      </p:sp>
      <p:sp>
        <p:nvSpPr>
          <p:cNvPr id="6" name="TextBox 6"/>
          <p:cNvSpPr txBox="1"/>
          <p:nvPr/>
        </p:nvSpPr>
        <p:spPr>
          <a:xfrm>
            <a:off x="819884" y="1064324"/>
            <a:ext cx="11518881" cy="410369"/>
          </a:xfrm>
          <a:prstGeom prst="rect">
            <a:avLst/>
          </a:prstGeom>
        </p:spPr>
        <p:txBody>
          <a:bodyPr lIns="0" tIns="0" rIns="0" bIns="0" rtlCol="0" anchor="t">
            <a:spAutoFit/>
          </a:bodyPr>
          <a:lstStyle/>
          <a:p>
            <a:pPr defTabSz="609630">
              <a:lnSpc>
                <a:spcPts val="3198"/>
              </a:lnSpc>
              <a:defRPr/>
            </a:pPr>
            <a:r>
              <a:rPr lang="en-US" sz="2710" b="1" i="1">
                <a:solidFill>
                  <a:srgbClr val="FF66C4"/>
                </a:solidFill>
                <a:latin typeface="Garet Bold Italics"/>
                <a:ea typeface="Garet Bold Italics"/>
                <a:cs typeface="Garet Bold Italics"/>
                <a:sym typeface="Garet Bold Italics"/>
              </a:rPr>
              <a:t>Leanne’s</a:t>
            </a:r>
            <a:r>
              <a:rPr lang="en-US" sz="2710" b="1" i="1">
                <a:solidFill>
                  <a:srgbClr val="29A49C"/>
                </a:solidFill>
                <a:latin typeface="Garet Bold Italics"/>
                <a:ea typeface="Garet Bold Italics"/>
                <a:cs typeface="Garet Bold Italics"/>
                <a:sym typeface="Garet Bold Italics"/>
              </a:rPr>
              <a:t> </a:t>
            </a:r>
            <a:r>
              <a:rPr lang="en-US" sz="2710" b="1" i="1">
                <a:solidFill>
                  <a:srgbClr val="FF66C4"/>
                </a:solidFill>
                <a:latin typeface="Garet Bold Italics"/>
                <a:ea typeface="Garet Bold Italics"/>
                <a:cs typeface="Garet Bold Italics"/>
                <a:sym typeface="Garet Bold Italics"/>
              </a:rPr>
              <a:t>s</a:t>
            </a:r>
            <a:r>
              <a:rPr lang="en-US" sz="2710" b="1" i="1">
                <a:solidFill>
                  <a:srgbClr val="FF66C4"/>
                </a:solidFill>
                <a:latin typeface="Garet Bold Italics"/>
                <a:sym typeface="Garet Bold Italics"/>
              </a:rPr>
              <a:t>tory</a:t>
            </a:r>
            <a:r>
              <a:rPr lang="en-US" sz="2710" b="1" i="1">
                <a:solidFill>
                  <a:srgbClr val="29A49C"/>
                </a:solidFill>
                <a:latin typeface="Garet Bold Italics"/>
                <a:ea typeface="Garet Bold Italics"/>
                <a:cs typeface="Garet Bold Italics"/>
                <a:sym typeface="Garet Bold Italics"/>
              </a:rPr>
              <a:t> - Rise2Thrive Trailblazer</a:t>
            </a:r>
          </a:p>
        </p:txBody>
      </p:sp>
      <p:pic>
        <p:nvPicPr>
          <p:cNvPr id="5" name="Online Media 4" title="Rise2Thrive Trailblazer - Leanne's Story">
            <a:hlinkClick r:id="" action="ppaction://media"/>
            <a:extLst>
              <a:ext uri="{FF2B5EF4-FFF2-40B4-BE49-F238E27FC236}">
                <a16:creationId xmlns:a16="http://schemas.microsoft.com/office/drawing/2014/main" id="{88D54D22-5786-6944-D772-340B2966D027}"/>
              </a:ext>
            </a:extLst>
          </p:cNvPr>
          <p:cNvPicPr>
            <a:picLocks noRot="1" noChangeAspect="1"/>
          </p:cNvPicPr>
          <p:nvPr>
            <a:videoFile r:link="rId1"/>
          </p:nvPr>
        </p:nvPicPr>
        <p:blipFill>
          <a:blip r:embed="rId5"/>
          <a:stretch>
            <a:fillRect/>
          </a:stretch>
        </p:blipFill>
        <p:spPr>
          <a:xfrm>
            <a:off x="2032000" y="1642534"/>
            <a:ext cx="8128000" cy="45889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77158" y="1083309"/>
            <a:ext cx="4875133" cy="714811"/>
          </a:xfrm>
          <a:prstGeom prst="rect">
            <a:avLst/>
          </a:prstGeom>
        </p:spPr>
        <p:txBody>
          <a:bodyPr lIns="0" tIns="0" rIns="0" bIns="0" rtlCol="0" anchor="t">
            <a:spAutoFit/>
          </a:bodyPr>
          <a:lstStyle/>
          <a:p>
            <a:pPr defTabSz="609630">
              <a:lnSpc>
                <a:spcPts val="6142"/>
              </a:lnSpc>
              <a:spcBef>
                <a:spcPct val="0"/>
              </a:spcBef>
            </a:pPr>
            <a:r>
              <a:rPr lang="en-US" sz="4387" b="1">
                <a:solidFill>
                  <a:srgbClr val="29A49C"/>
                </a:solidFill>
                <a:latin typeface="Garet Bold"/>
                <a:ea typeface="Garet Bold"/>
                <a:cs typeface="Garet Bold"/>
                <a:sym typeface="Garet Bold"/>
              </a:rPr>
              <a:t>Connect with us</a:t>
            </a:r>
          </a:p>
        </p:txBody>
      </p:sp>
      <p:grpSp>
        <p:nvGrpSpPr>
          <p:cNvPr id="3" name="Group 3"/>
          <p:cNvGrpSpPr/>
          <p:nvPr/>
        </p:nvGrpSpPr>
        <p:grpSpPr>
          <a:xfrm>
            <a:off x="3712418" y="1985948"/>
            <a:ext cx="2329599" cy="2723558"/>
            <a:chOff x="0" y="0"/>
            <a:chExt cx="4659199" cy="5447116"/>
          </a:xfrm>
        </p:grpSpPr>
        <p:pic>
          <p:nvPicPr>
            <p:cNvPr id="4" name="Picture 4"/>
            <p:cNvPicPr>
              <a:picLocks noChangeAspect="1"/>
            </p:cNvPicPr>
            <p:nvPr/>
          </p:nvPicPr>
          <p:blipFill>
            <a:blip r:embed="rId3"/>
            <a:srcRect l="29154" t="3892" r="22738" b="11589"/>
            <a:stretch>
              <a:fillRect/>
            </a:stretch>
          </p:blipFill>
          <p:spPr>
            <a:xfrm>
              <a:off x="0" y="0"/>
              <a:ext cx="4659199" cy="5447116"/>
            </a:xfrm>
            <a:prstGeom prst="rect">
              <a:avLst/>
            </a:prstGeom>
          </p:spPr>
        </p:pic>
      </p:grpSp>
      <p:grpSp>
        <p:nvGrpSpPr>
          <p:cNvPr id="5" name="Group 5"/>
          <p:cNvGrpSpPr/>
          <p:nvPr/>
        </p:nvGrpSpPr>
        <p:grpSpPr>
          <a:xfrm>
            <a:off x="832301" y="1985948"/>
            <a:ext cx="2329599" cy="2723558"/>
            <a:chOff x="0" y="0"/>
            <a:chExt cx="4659199" cy="5447116"/>
          </a:xfrm>
        </p:grpSpPr>
        <p:pic>
          <p:nvPicPr>
            <p:cNvPr id="6" name="Picture 6"/>
            <p:cNvPicPr>
              <a:picLocks noChangeAspect="1"/>
            </p:cNvPicPr>
            <p:nvPr/>
          </p:nvPicPr>
          <p:blipFill>
            <a:blip r:embed="rId4"/>
            <a:srcRect l="7232" r="7232"/>
            <a:stretch>
              <a:fillRect/>
            </a:stretch>
          </p:blipFill>
          <p:spPr>
            <a:xfrm>
              <a:off x="0" y="0"/>
              <a:ext cx="4659199" cy="5447116"/>
            </a:xfrm>
            <a:prstGeom prst="rect">
              <a:avLst/>
            </a:prstGeom>
          </p:spPr>
        </p:pic>
      </p:grpSp>
      <p:grpSp>
        <p:nvGrpSpPr>
          <p:cNvPr id="7" name="Group 7"/>
          <p:cNvGrpSpPr/>
          <p:nvPr/>
        </p:nvGrpSpPr>
        <p:grpSpPr>
          <a:xfrm>
            <a:off x="9030101" y="1985948"/>
            <a:ext cx="2329599" cy="2723558"/>
            <a:chOff x="0" y="0"/>
            <a:chExt cx="4659199" cy="5447116"/>
          </a:xfrm>
        </p:grpSpPr>
        <p:pic>
          <p:nvPicPr>
            <p:cNvPr id="8" name="Picture 8"/>
            <p:cNvPicPr>
              <a:picLocks noChangeAspect="1"/>
            </p:cNvPicPr>
            <p:nvPr/>
          </p:nvPicPr>
          <p:blipFill>
            <a:blip r:embed="rId5"/>
            <a:srcRect l="8164" t="23892" r="48515"/>
            <a:stretch>
              <a:fillRect/>
            </a:stretch>
          </p:blipFill>
          <p:spPr>
            <a:xfrm>
              <a:off x="0" y="0"/>
              <a:ext cx="4659199" cy="5447116"/>
            </a:xfrm>
            <a:prstGeom prst="rect">
              <a:avLst/>
            </a:prstGeom>
          </p:spPr>
        </p:pic>
      </p:grpSp>
      <p:grpSp>
        <p:nvGrpSpPr>
          <p:cNvPr id="9" name="Group 9"/>
          <p:cNvGrpSpPr/>
          <p:nvPr/>
        </p:nvGrpSpPr>
        <p:grpSpPr>
          <a:xfrm>
            <a:off x="6430473" y="1985948"/>
            <a:ext cx="2329599" cy="2723558"/>
            <a:chOff x="0" y="0"/>
            <a:chExt cx="4659199" cy="5447116"/>
          </a:xfrm>
        </p:grpSpPr>
        <p:pic>
          <p:nvPicPr>
            <p:cNvPr id="10" name="Picture 10"/>
            <p:cNvPicPr>
              <a:picLocks noChangeAspect="1"/>
            </p:cNvPicPr>
            <p:nvPr/>
          </p:nvPicPr>
          <p:blipFill>
            <a:blip r:embed="rId6"/>
            <a:srcRect l="50668" t="21902" r="6109" b="2162"/>
            <a:stretch>
              <a:fillRect/>
            </a:stretch>
          </p:blipFill>
          <p:spPr>
            <a:xfrm>
              <a:off x="0" y="0"/>
              <a:ext cx="4659199" cy="5447116"/>
            </a:xfrm>
            <a:prstGeom prst="rect">
              <a:avLst/>
            </a:prstGeom>
          </p:spPr>
        </p:pic>
      </p:grpSp>
      <p:sp>
        <p:nvSpPr>
          <p:cNvPr id="11" name="AutoShape 11"/>
          <p:cNvSpPr/>
          <p:nvPr/>
        </p:nvSpPr>
        <p:spPr>
          <a:xfrm>
            <a:off x="-223551" y="448899"/>
            <a:ext cx="909351" cy="0"/>
          </a:xfrm>
          <a:prstGeom prst="line">
            <a:avLst/>
          </a:prstGeom>
          <a:ln w="9525" cap="flat">
            <a:solidFill>
              <a:srgbClr val="FF66C4"/>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12" name="AutoShape 12"/>
          <p:cNvSpPr/>
          <p:nvPr/>
        </p:nvSpPr>
        <p:spPr>
          <a:xfrm>
            <a:off x="2380824" y="445723"/>
            <a:ext cx="10419771" cy="0"/>
          </a:xfrm>
          <a:prstGeom prst="line">
            <a:avLst/>
          </a:prstGeom>
          <a:ln w="9525" cap="flat">
            <a:solidFill>
              <a:srgbClr val="FF66C4"/>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13" name="Freeform 13"/>
          <p:cNvSpPr/>
          <p:nvPr/>
        </p:nvSpPr>
        <p:spPr>
          <a:xfrm>
            <a:off x="777158" y="218245"/>
            <a:ext cx="1512309" cy="467555"/>
          </a:xfrm>
          <a:custGeom>
            <a:avLst/>
            <a:gdLst/>
            <a:ahLst/>
            <a:cxnLst/>
            <a:rect l="l" t="t" r="r" b="b"/>
            <a:pathLst>
              <a:path w="2268463" h="701333">
                <a:moveTo>
                  <a:pt x="0" y="0"/>
                </a:moveTo>
                <a:lnTo>
                  <a:pt x="2268463" y="0"/>
                </a:lnTo>
                <a:lnTo>
                  <a:pt x="2268463" y="701333"/>
                </a:lnTo>
                <a:lnTo>
                  <a:pt x="0" y="701333"/>
                </a:lnTo>
                <a:lnTo>
                  <a:pt x="0" y="0"/>
                </a:lnTo>
                <a:close/>
              </a:path>
            </a:pathLst>
          </a:custGeom>
          <a:blipFill>
            <a:blip r:embed="rId7"/>
            <a:stretch>
              <a:fillRect/>
            </a:stretch>
          </a:blipFill>
        </p:spPr>
        <p:txBody>
          <a:bodyPr/>
          <a:lstStyle/>
          <a:p>
            <a:pPr defTabSz="609630"/>
            <a:endParaRPr lang="en-GB" sz="1200">
              <a:solidFill>
                <a:prstClr val="black"/>
              </a:solidFill>
              <a:latin typeface="Calibri"/>
            </a:endParaRPr>
          </a:p>
        </p:txBody>
      </p:sp>
      <p:sp>
        <p:nvSpPr>
          <p:cNvPr id="14" name="TextBox 14"/>
          <p:cNvSpPr txBox="1"/>
          <p:nvPr/>
        </p:nvSpPr>
        <p:spPr>
          <a:xfrm>
            <a:off x="355601" y="4817455"/>
            <a:ext cx="2979672" cy="872034"/>
          </a:xfrm>
          <a:prstGeom prst="rect">
            <a:avLst/>
          </a:prstGeom>
        </p:spPr>
        <p:txBody>
          <a:bodyPr wrap="square" lIns="0" tIns="0" rIns="0" bIns="0" rtlCol="0" anchor="t">
            <a:spAutoFit/>
          </a:bodyPr>
          <a:lstStyle/>
          <a:p>
            <a:pPr algn="ctr" defTabSz="609630">
              <a:lnSpc>
                <a:spcPts val="1812"/>
              </a:lnSpc>
            </a:pPr>
            <a:r>
              <a:rPr lang="en-US" sz="1536" b="1">
                <a:solidFill>
                  <a:srgbClr val="000000"/>
                </a:solidFill>
                <a:latin typeface="Garet Bold"/>
                <a:ea typeface="Garet Bold"/>
                <a:cs typeface="Garet Bold"/>
                <a:sym typeface="Garet Bold"/>
              </a:rPr>
              <a:t>Natasha Babar-Evans</a:t>
            </a:r>
          </a:p>
          <a:p>
            <a:pPr algn="ctr" defTabSz="609630">
              <a:lnSpc>
                <a:spcPts val="1812"/>
              </a:lnSpc>
            </a:pPr>
            <a:r>
              <a:rPr lang="en-US" sz="1536" i="1">
                <a:solidFill>
                  <a:srgbClr val="000000"/>
                </a:solidFill>
                <a:latin typeface="Garet Italics"/>
                <a:ea typeface="Garet Italics"/>
                <a:cs typeface="Garet Italics"/>
                <a:sym typeface="Garet Italics"/>
              </a:rPr>
              <a:t>Chief Executive </a:t>
            </a:r>
          </a:p>
          <a:p>
            <a:pPr algn="ctr" defTabSz="609630">
              <a:lnSpc>
                <a:spcPts val="1812"/>
              </a:lnSpc>
            </a:pPr>
            <a:r>
              <a:rPr lang="en-US" sz="1536" i="1">
                <a:solidFill>
                  <a:srgbClr val="000000"/>
                </a:solidFill>
                <a:latin typeface="Garet Italics"/>
                <a:ea typeface="Garet Italics"/>
                <a:cs typeface="Garet Italics"/>
                <a:sym typeface="Garet Italics"/>
              </a:rPr>
              <a:t>Officer</a:t>
            </a:r>
          </a:p>
          <a:p>
            <a:pPr algn="ctr" defTabSz="609630">
              <a:lnSpc>
                <a:spcPts val="1419"/>
              </a:lnSpc>
              <a:spcBef>
                <a:spcPct val="0"/>
              </a:spcBef>
            </a:pPr>
            <a:r>
              <a:rPr lang="en-US" sz="1203">
                <a:solidFill>
                  <a:srgbClr val="000000"/>
                </a:solidFill>
                <a:latin typeface="Garet"/>
                <a:ea typeface="Garet"/>
                <a:cs typeface="Garet"/>
                <a:sym typeface="Garet"/>
              </a:rPr>
              <a:t>nbabarevans@betterconnect.org.uk</a:t>
            </a:r>
          </a:p>
        </p:txBody>
      </p:sp>
      <p:sp>
        <p:nvSpPr>
          <p:cNvPr id="15" name="TextBox 15"/>
          <p:cNvSpPr txBox="1"/>
          <p:nvPr/>
        </p:nvSpPr>
        <p:spPr>
          <a:xfrm>
            <a:off x="3606801" y="4817456"/>
            <a:ext cx="2455704" cy="1038746"/>
          </a:xfrm>
          <a:prstGeom prst="rect">
            <a:avLst/>
          </a:prstGeom>
        </p:spPr>
        <p:txBody>
          <a:bodyPr wrap="square" lIns="0" tIns="0" rIns="0" bIns="0" rtlCol="0" anchor="t">
            <a:spAutoFit/>
          </a:bodyPr>
          <a:lstStyle/>
          <a:p>
            <a:pPr algn="ctr" defTabSz="609630">
              <a:lnSpc>
                <a:spcPts val="1812"/>
              </a:lnSpc>
            </a:pPr>
            <a:r>
              <a:rPr lang="en-US" sz="1536" b="1">
                <a:solidFill>
                  <a:srgbClr val="000000"/>
                </a:solidFill>
                <a:latin typeface="Garet Bold"/>
                <a:ea typeface="Garet Bold"/>
                <a:cs typeface="Garet Bold"/>
                <a:sym typeface="Garet Bold"/>
              </a:rPr>
              <a:t>Alex Kelley</a:t>
            </a:r>
          </a:p>
          <a:p>
            <a:pPr algn="ctr" defTabSz="609630">
              <a:lnSpc>
                <a:spcPts val="1812"/>
              </a:lnSpc>
            </a:pPr>
            <a:r>
              <a:rPr lang="en-US" sz="1536" i="1">
                <a:solidFill>
                  <a:srgbClr val="000000"/>
                </a:solidFill>
                <a:latin typeface="Garet Italics"/>
                <a:ea typeface="Garet Italics"/>
                <a:cs typeface="Garet Italics"/>
                <a:sym typeface="Garet Italics"/>
              </a:rPr>
              <a:t>Director of </a:t>
            </a:r>
          </a:p>
          <a:p>
            <a:pPr algn="ctr" defTabSz="609630">
              <a:lnSpc>
                <a:spcPts val="1812"/>
              </a:lnSpc>
            </a:pPr>
            <a:r>
              <a:rPr lang="en-US" sz="1536" i="1" err="1">
                <a:solidFill>
                  <a:srgbClr val="000000"/>
                </a:solidFill>
                <a:latin typeface="Garet Italics"/>
                <a:ea typeface="Garet Italics"/>
                <a:cs typeface="Garet Italics"/>
                <a:sym typeface="Garet Italics"/>
              </a:rPr>
              <a:t>Programmes</a:t>
            </a:r>
            <a:endParaRPr lang="en-US" sz="1536" i="1">
              <a:solidFill>
                <a:srgbClr val="000000"/>
              </a:solidFill>
              <a:latin typeface="Garet Italics"/>
              <a:ea typeface="Garet Italics"/>
              <a:cs typeface="Garet Italics"/>
              <a:sym typeface="Garet Italics"/>
            </a:endParaRPr>
          </a:p>
          <a:p>
            <a:pPr algn="ctr" defTabSz="609630">
              <a:lnSpc>
                <a:spcPts val="1419"/>
              </a:lnSpc>
              <a:spcBef>
                <a:spcPct val="0"/>
              </a:spcBef>
            </a:pPr>
            <a:r>
              <a:rPr lang="en-US" sz="1203">
                <a:solidFill>
                  <a:srgbClr val="000000"/>
                </a:solidFill>
                <a:latin typeface="Garet"/>
                <a:ea typeface="Garet"/>
                <a:cs typeface="Garet"/>
                <a:sym typeface="Garet"/>
              </a:rPr>
              <a:t>akelley@betterconnect.org.uk</a:t>
            </a:r>
          </a:p>
          <a:p>
            <a:pPr algn="ctr" defTabSz="609630">
              <a:lnSpc>
                <a:spcPts val="1340"/>
              </a:lnSpc>
              <a:spcBef>
                <a:spcPct val="0"/>
              </a:spcBef>
            </a:pPr>
            <a:endParaRPr lang="en-US" sz="1203">
              <a:solidFill>
                <a:srgbClr val="000000"/>
              </a:solidFill>
              <a:latin typeface="Garet"/>
              <a:ea typeface="Garet"/>
              <a:cs typeface="Garet"/>
              <a:sym typeface="Garet"/>
            </a:endParaRPr>
          </a:p>
        </p:txBody>
      </p:sp>
      <p:sp>
        <p:nvSpPr>
          <p:cNvPr id="16" name="TextBox 16"/>
          <p:cNvSpPr txBox="1"/>
          <p:nvPr/>
        </p:nvSpPr>
        <p:spPr>
          <a:xfrm>
            <a:off x="6244817" y="4815505"/>
            <a:ext cx="2455704" cy="872034"/>
          </a:xfrm>
          <a:prstGeom prst="rect">
            <a:avLst/>
          </a:prstGeom>
        </p:spPr>
        <p:txBody>
          <a:bodyPr wrap="square" lIns="0" tIns="0" rIns="0" bIns="0" rtlCol="0" anchor="t">
            <a:spAutoFit/>
          </a:bodyPr>
          <a:lstStyle/>
          <a:p>
            <a:pPr algn="ctr" defTabSz="609630">
              <a:lnSpc>
                <a:spcPts val="1812"/>
              </a:lnSpc>
            </a:pPr>
            <a:r>
              <a:rPr lang="en-US" sz="1536" b="1">
                <a:solidFill>
                  <a:srgbClr val="000000"/>
                </a:solidFill>
                <a:latin typeface="Garet Bold"/>
                <a:ea typeface="Garet Bold"/>
                <a:cs typeface="Garet Bold"/>
                <a:sym typeface="Garet Bold"/>
              </a:rPr>
              <a:t>Emma Lyons</a:t>
            </a:r>
          </a:p>
          <a:p>
            <a:pPr algn="ctr" defTabSz="609630">
              <a:lnSpc>
                <a:spcPts val="1812"/>
              </a:lnSpc>
            </a:pPr>
            <a:r>
              <a:rPr lang="en-US" sz="1536" i="1">
                <a:solidFill>
                  <a:srgbClr val="000000"/>
                </a:solidFill>
                <a:latin typeface="Garet Italics"/>
                <a:ea typeface="Garet Italics"/>
                <a:cs typeface="Garet Italics"/>
                <a:sym typeface="Garet Italics"/>
              </a:rPr>
              <a:t>Head of Business </a:t>
            </a:r>
          </a:p>
          <a:p>
            <a:pPr algn="ctr" defTabSz="609630">
              <a:lnSpc>
                <a:spcPts val="1812"/>
              </a:lnSpc>
            </a:pPr>
            <a:r>
              <a:rPr lang="en-US" sz="1536" i="1">
                <a:solidFill>
                  <a:srgbClr val="000000"/>
                </a:solidFill>
                <a:latin typeface="Garet Italics"/>
                <a:ea typeface="Garet Italics"/>
                <a:cs typeface="Garet Italics"/>
                <a:sym typeface="Garet Italics"/>
              </a:rPr>
              <a:t>Development</a:t>
            </a:r>
          </a:p>
          <a:p>
            <a:pPr algn="ctr" defTabSz="609630">
              <a:lnSpc>
                <a:spcPts val="1419"/>
              </a:lnSpc>
              <a:spcBef>
                <a:spcPct val="0"/>
              </a:spcBef>
            </a:pPr>
            <a:r>
              <a:rPr lang="en-US" sz="1203">
                <a:solidFill>
                  <a:srgbClr val="000000"/>
                </a:solidFill>
                <a:latin typeface="Garet"/>
                <a:ea typeface="Garet"/>
                <a:cs typeface="Garet"/>
                <a:sym typeface="Garet"/>
              </a:rPr>
              <a:t>elyons@betterconnect.org.uk</a:t>
            </a:r>
          </a:p>
        </p:txBody>
      </p:sp>
      <p:sp>
        <p:nvSpPr>
          <p:cNvPr id="17" name="TextBox 17"/>
          <p:cNvSpPr txBox="1"/>
          <p:nvPr/>
        </p:nvSpPr>
        <p:spPr>
          <a:xfrm>
            <a:off x="8972050" y="4815505"/>
            <a:ext cx="2390635" cy="872034"/>
          </a:xfrm>
          <a:prstGeom prst="rect">
            <a:avLst/>
          </a:prstGeom>
        </p:spPr>
        <p:txBody>
          <a:bodyPr wrap="square" lIns="0" tIns="0" rIns="0" bIns="0" rtlCol="0" anchor="t">
            <a:spAutoFit/>
          </a:bodyPr>
          <a:lstStyle/>
          <a:p>
            <a:pPr algn="ctr" defTabSz="609630">
              <a:lnSpc>
                <a:spcPts val="1812"/>
              </a:lnSpc>
            </a:pPr>
            <a:r>
              <a:rPr lang="en-US" sz="1536" b="1">
                <a:solidFill>
                  <a:srgbClr val="000000"/>
                </a:solidFill>
                <a:latin typeface="Garet Bold"/>
                <a:ea typeface="Garet Bold"/>
                <a:cs typeface="Garet Bold"/>
                <a:sym typeface="Garet Bold"/>
              </a:rPr>
              <a:t>Hannah Prole</a:t>
            </a:r>
          </a:p>
          <a:p>
            <a:pPr algn="ctr" defTabSz="609630">
              <a:lnSpc>
                <a:spcPts val="1812"/>
              </a:lnSpc>
            </a:pPr>
            <a:r>
              <a:rPr lang="en-US" sz="1536" i="1">
                <a:solidFill>
                  <a:srgbClr val="000000"/>
                </a:solidFill>
                <a:latin typeface="Garet Italics"/>
                <a:ea typeface="Garet Italics"/>
                <a:cs typeface="Garet Italics"/>
                <a:sym typeface="Garet Italics"/>
              </a:rPr>
              <a:t>Head of </a:t>
            </a:r>
          </a:p>
          <a:p>
            <a:pPr algn="ctr" defTabSz="609630">
              <a:lnSpc>
                <a:spcPts val="1812"/>
              </a:lnSpc>
            </a:pPr>
            <a:r>
              <a:rPr lang="en-US" sz="1536" i="1">
                <a:solidFill>
                  <a:srgbClr val="000000"/>
                </a:solidFill>
                <a:latin typeface="Garet Italics"/>
                <a:ea typeface="Garet Italics"/>
                <a:cs typeface="Garet Italics"/>
                <a:sym typeface="Garet Italics"/>
              </a:rPr>
              <a:t>Impact</a:t>
            </a:r>
          </a:p>
          <a:p>
            <a:pPr algn="ctr" defTabSz="609630">
              <a:lnSpc>
                <a:spcPts val="1419"/>
              </a:lnSpc>
              <a:spcBef>
                <a:spcPct val="0"/>
              </a:spcBef>
            </a:pPr>
            <a:r>
              <a:rPr lang="en-US" sz="1203">
                <a:solidFill>
                  <a:srgbClr val="000000"/>
                </a:solidFill>
                <a:latin typeface="Garet"/>
                <a:ea typeface="Garet"/>
                <a:cs typeface="Garet"/>
                <a:sym typeface="Garet"/>
              </a:rPr>
              <a:t>hprole@betterconnect.org.uk</a:t>
            </a:r>
          </a:p>
        </p:txBody>
      </p:sp>
      <p:grpSp>
        <p:nvGrpSpPr>
          <p:cNvPr id="18" name="Group 18"/>
          <p:cNvGrpSpPr/>
          <p:nvPr/>
        </p:nvGrpSpPr>
        <p:grpSpPr>
          <a:xfrm>
            <a:off x="-2026838" y="5894250"/>
            <a:ext cx="3983359" cy="398335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6C4"/>
            </a:solidFill>
          </p:spPr>
          <p:txBody>
            <a:bodyPr/>
            <a:lstStyle/>
            <a:p>
              <a:pPr defTabSz="609630"/>
              <a:endParaRPr lang="en-GB" sz="1200">
                <a:solidFill>
                  <a:prstClr val="black"/>
                </a:solidFill>
                <a:latin typeface="Calibri"/>
              </a:endParaRPr>
            </a:p>
          </p:txBody>
        </p:sp>
        <p:sp>
          <p:nvSpPr>
            <p:cNvPr id="20" name="TextBox 20"/>
            <p:cNvSpPr txBox="1"/>
            <p:nvPr/>
          </p:nvSpPr>
          <p:spPr>
            <a:xfrm>
              <a:off x="76200" y="38100"/>
              <a:ext cx="660400" cy="698500"/>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grpSp>
        <p:nvGrpSpPr>
          <p:cNvPr id="21" name="Group 21"/>
          <p:cNvGrpSpPr/>
          <p:nvPr/>
        </p:nvGrpSpPr>
        <p:grpSpPr>
          <a:xfrm>
            <a:off x="3826715" y="-3297559"/>
            <a:ext cx="3983359" cy="3983359"/>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D5CE"/>
            </a:solidFill>
          </p:spPr>
          <p:txBody>
            <a:bodyPr/>
            <a:lstStyle/>
            <a:p>
              <a:pPr defTabSz="609630"/>
              <a:endParaRPr lang="en-GB" sz="1200">
                <a:solidFill>
                  <a:prstClr val="black"/>
                </a:solidFill>
                <a:latin typeface="Calibri"/>
              </a:endParaRPr>
            </a:p>
          </p:txBody>
        </p:sp>
        <p:sp>
          <p:nvSpPr>
            <p:cNvPr id="23" name="TextBox 23"/>
            <p:cNvSpPr txBox="1"/>
            <p:nvPr/>
          </p:nvSpPr>
          <p:spPr>
            <a:xfrm>
              <a:off x="76200" y="38100"/>
              <a:ext cx="660400" cy="698500"/>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grpSp>
        <p:nvGrpSpPr>
          <p:cNvPr id="24" name="Group 24"/>
          <p:cNvGrpSpPr/>
          <p:nvPr/>
        </p:nvGrpSpPr>
        <p:grpSpPr>
          <a:xfrm>
            <a:off x="10950988" y="-658006"/>
            <a:ext cx="1746253" cy="1746253"/>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FBF9"/>
            </a:solidFill>
          </p:spPr>
          <p:txBody>
            <a:bodyPr/>
            <a:lstStyle/>
            <a:p>
              <a:pPr defTabSz="609630"/>
              <a:endParaRPr lang="en-GB" sz="1200">
                <a:solidFill>
                  <a:prstClr val="black"/>
                </a:solidFill>
                <a:latin typeface="Calibri"/>
              </a:endParaRPr>
            </a:p>
          </p:txBody>
        </p:sp>
        <p:sp>
          <p:nvSpPr>
            <p:cNvPr id="26" name="TextBox 26"/>
            <p:cNvSpPr txBox="1"/>
            <p:nvPr/>
          </p:nvSpPr>
          <p:spPr>
            <a:xfrm>
              <a:off x="76200" y="38100"/>
              <a:ext cx="660400" cy="698500"/>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23551" y="448899"/>
            <a:ext cx="90935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3" name="AutoShape 3"/>
          <p:cNvSpPr/>
          <p:nvPr/>
        </p:nvSpPr>
        <p:spPr>
          <a:xfrm>
            <a:off x="2380824" y="445723"/>
            <a:ext cx="10419771" cy="0"/>
          </a:xfrm>
          <a:prstGeom prst="line">
            <a:avLst/>
          </a:prstGeom>
          <a:ln w="9525" cap="flat">
            <a:solidFill>
              <a:srgbClr val="29A49C"/>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4" name="Freeform 4"/>
          <p:cNvSpPr/>
          <p:nvPr/>
        </p:nvSpPr>
        <p:spPr>
          <a:xfrm>
            <a:off x="777158" y="218245"/>
            <a:ext cx="1512309" cy="467555"/>
          </a:xfrm>
          <a:custGeom>
            <a:avLst/>
            <a:gdLst/>
            <a:ahLst/>
            <a:cxnLst/>
            <a:rect l="l" t="t" r="r" b="b"/>
            <a:pathLst>
              <a:path w="2268463" h="701333">
                <a:moveTo>
                  <a:pt x="0" y="0"/>
                </a:moveTo>
                <a:lnTo>
                  <a:pt x="2268463" y="0"/>
                </a:lnTo>
                <a:lnTo>
                  <a:pt x="2268463" y="701333"/>
                </a:lnTo>
                <a:lnTo>
                  <a:pt x="0" y="701333"/>
                </a:lnTo>
                <a:lnTo>
                  <a:pt x="0" y="0"/>
                </a:lnTo>
                <a:close/>
              </a:path>
            </a:pathLst>
          </a:custGeom>
          <a:blipFill>
            <a:blip r:embed="rId2"/>
            <a:stretch>
              <a:fillRect/>
            </a:stretch>
          </a:blipFill>
        </p:spPr>
        <p:txBody>
          <a:bodyPr/>
          <a:lstStyle/>
          <a:p>
            <a:pPr defTabSz="609630"/>
            <a:endParaRPr lang="en-GB" sz="1200">
              <a:solidFill>
                <a:prstClr val="black"/>
              </a:solidFill>
              <a:latin typeface="Calibri"/>
            </a:endParaRPr>
          </a:p>
        </p:txBody>
      </p:sp>
      <p:grpSp>
        <p:nvGrpSpPr>
          <p:cNvPr id="5" name="Group 5"/>
          <p:cNvGrpSpPr/>
          <p:nvPr/>
        </p:nvGrpSpPr>
        <p:grpSpPr>
          <a:xfrm>
            <a:off x="11079347" y="6858001"/>
            <a:ext cx="3983359" cy="398335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D5CE"/>
            </a:solidFill>
          </p:spPr>
          <p:txBody>
            <a:bodyPr/>
            <a:lstStyle/>
            <a:p>
              <a:pPr defTabSz="609630"/>
              <a:endParaRPr lang="en-GB" sz="1200">
                <a:solidFill>
                  <a:prstClr val="black"/>
                </a:solidFill>
                <a:latin typeface="Calibri"/>
              </a:endParaRPr>
            </a:p>
          </p:txBody>
        </p:sp>
        <p:sp>
          <p:nvSpPr>
            <p:cNvPr id="7" name="TextBox 7"/>
            <p:cNvSpPr txBox="1"/>
            <p:nvPr/>
          </p:nvSpPr>
          <p:spPr>
            <a:xfrm>
              <a:off x="76200" y="38100"/>
              <a:ext cx="660400" cy="698500"/>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sp>
        <p:nvSpPr>
          <p:cNvPr id="8" name="AutoShape 8"/>
          <p:cNvSpPr/>
          <p:nvPr/>
        </p:nvSpPr>
        <p:spPr>
          <a:xfrm>
            <a:off x="-2609698" y="2864959"/>
            <a:ext cx="10419771" cy="0"/>
          </a:xfrm>
          <a:prstGeom prst="line">
            <a:avLst/>
          </a:prstGeom>
          <a:ln w="9525" cap="flat">
            <a:solidFill>
              <a:srgbClr val="FF66C4"/>
            </a:solidFill>
            <a:prstDash val="solid"/>
            <a:headEnd type="none" w="sm" len="sm"/>
            <a:tailEnd type="none" w="sm" len="sm"/>
          </a:ln>
        </p:spPr>
        <p:txBody>
          <a:bodyPr/>
          <a:lstStyle/>
          <a:p>
            <a:pPr defTabSz="609630"/>
            <a:endParaRPr lang="en-GB" sz="1200">
              <a:solidFill>
                <a:prstClr val="black"/>
              </a:solidFill>
              <a:latin typeface="Calibri"/>
            </a:endParaRPr>
          </a:p>
        </p:txBody>
      </p:sp>
      <p:grpSp>
        <p:nvGrpSpPr>
          <p:cNvPr id="9" name="Group 9"/>
          <p:cNvGrpSpPr/>
          <p:nvPr/>
        </p:nvGrpSpPr>
        <p:grpSpPr>
          <a:xfrm>
            <a:off x="-1582592" y="5049690"/>
            <a:ext cx="3983359" cy="398335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9A49C"/>
            </a:solidFill>
          </p:spPr>
          <p:txBody>
            <a:bodyPr/>
            <a:lstStyle/>
            <a:p>
              <a:pPr defTabSz="609630"/>
              <a:endParaRPr lang="en-GB" sz="1200">
                <a:solidFill>
                  <a:prstClr val="black"/>
                </a:solidFill>
                <a:latin typeface="Calibri"/>
              </a:endParaRPr>
            </a:p>
          </p:txBody>
        </p:sp>
        <p:sp>
          <p:nvSpPr>
            <p:cNvPr id="11" name="TextBox 11"/>
            <p:cNvSpPr txBox="1"/>
            <p:nvPr/>
          </p:nvSpPr>
          <p:spPr>
            <a:xfrm>
              <a:off x="76200" y="38100"/>
              <a:ext cx="660400" cy="698500"/>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grpSp>
        <p:nvGrpSpPr>
          <p:cNvPr id="12" name="Group 12"/>
          <p:cNvGrpSpPr/>
          <p:nvPr/>
        </p:nvGrpSpPr>
        <p:grpSpPr>
          <a:xfrm>
            <a:off x="3826715" y="-3036775"/>
            <a:ext cx="3983359" cy="398335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D5CE"/>
            </a:solidFill>
          </p:spPr>
          <p:txBody>
            <a:bodyPr/>
            <a:lstStyle/>
            <a:p>
              <a:pPr defTabSz="609630"/>
              <a:endParaRPr lang="en-GB" sz="1200">
                <a:solidFill>
                  <a:prstClr val="black"/>
                </a:solidFill>
                <a:latin typeface="Calibri"/>
              </a:endParaRPr>
            </a:p>
          </p:txBody>
        </p:sp>
        <p:sp>
          <p:nvSpPr>
            <p:cNvPr id="14" name="TextBox 14"/>
            <p:cNvSpPr txBox="1"/>
            <p:nvPr/>
          </p:nvSpPr>
          <p:spPr>
            <a:xfrm>
              <a:off x="76200" y="38100"/>
              <a:ext cx="660400" cy="698500"/>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grpSp>
        <p:nvGrpSpPr>
          <p:cNvPr id="15" name="Group 15"/>
          <p:cNvGrpSpPr/>
          <p:nvPr/>
        </p:nvGrpSpPr>
        <p:grpSpPr>
          <a:xfrm>
            <a:off x="10950988" y="-658006"/>
            <a:ext cx="1746253" cy="174625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8FBF9"/>
            </a:solidFill>
          </p:spPr>
          <p:txBody>
            <a:bodyPr/>
            <a:lstStyle/>
            <a:p>
              <a:pPr defTabSz="609630"/>
              <a:endParaRPr lang="en-GB" sz="1200">
                <a:solidFill>
                  <a:prstClr val="black"/>
                </a:solidFill>
                <a:latin typeface="Calibri"/>
              </a:endParaRPr>
            </a:p>
          </p:txBody>
        </p:sp>
        <p:sp>
          <p:nvSpPr>
            <p:cNvPr id="17" name="TextBox 17"/>
            <p:cNvSpPr txBox="1"/>
            <p:nvPr/>
          </p:nvSpPr>
          <p:spPr>
            <a:xfrm>
              <a:off x="76200" y="38100"/>
              <a:ext cx="660400" cy="698500"/>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grpSp>
        <p:nvGrpSpPr>
          <p:cNvPr id="18" name="Group 18"/>
          <p:cNvGrpSpPr/>
          <p:nvPr/>
        </p:nvGrpSpPr>
        <p:grpSpPr>
          <a:xfrm>
            <a:off x="11054342" y="5531458"/>
            <a:ext cx="1746253" cy="174625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4D5CE"/>
            </a:solidFill>
          </p:spPr>
          <p:txBody>
            <a:bodyPr/>
            <a:lstStyle/>
            <a:p>
              <a:pPr defTabSz="609630"/>
              <a:endParaRPr lang="en-GB" sz="1200">
                <a:solidFill>
                  <a:prstClr val="black"/>
                </a:solidFill>
                <a:latin typeface="Calibri"/>
              </a:endParaRPr>
            </a:p>
          </p:txBody>
        </p:sp>
        <p:sp>
          <p:nvSpPr>
            <p:cNvPr id="20" name="TextBox 20"/>
            <p:cNvSpPr txBox="1"/>
            <p:nvPr/>
          </p:nvSpPr>
          <p:spPr>
            <a:xfrm>
              <a:off x="76200" y="38100"/>
              <a:ext cx="660400" cy="698500"/>
            </a:xfrm>
            <a:prstGeom prst="rect">
              <a:avLst/>
            </a:prstGeom>
          </p:spPr>
          <p:txBody>
            <a:bodyPr lIns="33867" tIns="33867" rIns="33867" bIns="33867" rtlCol="0" anchor="ctr"/>
            <a:lstStyle/>
            <a:p>
              <a:pPr algn="ctr" defTabSz="609630">
                <a:lnSpc>
                  <a:spcPts val="1645"/>
                </a:lnSpc>
              </a:pPr>
              <a:endParaRPr sz="1200">
                <a:solidFill>
                  <a:prstClr val="black"/>
                </a:solidFill>
                <a:latin typeface="Calibri"/>
              </a:endParaRPr>
            </a:p>
          </p:txBody>
        </p:sp>
      </p:grpSp>
      <p:sp>
        <p:nvSpPr>
          <p:cNvPr id="21" name="Freeform 21"/>
          <p:cNvSpPr/>
          <p:nvPr/>
        </p:nvSpPr>
        <p:spPr>
          <a:xfrm>
            <a:off x="7970389" y="3470259"/>
            <a:ext cx="2701941" cy="2701941"/>
          </a:xfrm>
          <a:custGeom>
            <a:avLst/>
            <a:gdLst/>
            <a:ahLst/>
            <a:cxnLst/>
            <a:rect l="l" t="t" r="r" b="b"/>
            <a:pathLst>
              <a:path w="4052912" h="4052912">
                <a:moveTo>
                  <a:pt x="0" y="0"/>
                </a:moveTo>
                <a:lnTo>
                  <a:pt x="4052912" y="0"/>
                </a:lnTo>
                <a:lnTo>
                  <a:pt x="4052912" y="4052912"/>
                </a:lnTo>
                <a:lnTo>
                  <a:pt x="0" y="4052912"/>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22" name="TextBox 22"/>
          <p:cNvSpPr txBox="1"/>
          <p:nvPr/>
        </p:nvSpPr>
        <p:spPr>
          <a:xfrm>
            <a:off x="-223552" y="1928357"/>
            <a:ext cx="10915951" cy="948978"/>
          </a:xfrm>
          <a:prstGeom prst="rect">
            <a:avLst/>
          </a:prstGeom>
        </p:spPr>
        <p:txBody>
          <a:bodyPr lIns="0" tIns="0" rIns="0" bIns="0" rtlCol="0" anchor="t">
            <a:spAutoFit/>
          </a:bodyPr>
          <a:lstStyle/>
          <a:p>
            <a:pPr algn="ctr" defTabSz="609630">
              <a:lnSpc>
                <a:spcPts val="7365"/>
              </a:lnSpc>
            </a:pPr>
            <a:r>
              <a:rPr lang="en-US" sz="6241" b="1">
                <a:solidFill>
                  <a:srgbClr val="2BA49C"/>
                </a:solidFill>
                <a:latin typeface="Garet Bold"/>
                <a:ea typeface="Garet Bold"/>
                <a:cs typeface="Garet Bold"/>
                <a:sym typeface="Garet Bold"/>
              </a:rPr>
              <a:t>Thank </a:t>
            </a:r>
            <a:r>
              <a:rPr lang="en-US" sz="6241" b="1">
                <a:solidFill>
                  <a:srgbClr val="FF66C4"/>
                </a:solidFill>
                <a:latin typeface="Garet Bold"/>
                <a:ea typeface="Garet Bold"/>
                <a:cs typeface="Garet Bold"/>
                <a:sym typeface="Garet Bold"/>
              </a:rPr>
              <a:t>you </a:t>
            </a:r>
            <a:r>
              <a:rPr lang="en-US" sz="6241" b="1">
                <a:solidFill>
                  <a:srgbClr val="2BA49C"/>
                </a:solidFill>
                <a:latin typeface="Garet Bold"/>
                <a:ea typeface="Garet Bold"/>
                <a:cs typeface="Garet Bold"/>
                <a:sym typeface="Garet Bold"/>
              </a:rPr>
              <a:t>for your time</a:t>
            </a:r>
          </a:p>
        </p:txBody>
      </p:sp>
      <p:sp>
        <p:nvSpPr>
          <p:cNvPr id="23" name="TextBox 23"/>
          <p:cNvSpPr txBox="1"/>
          <p:nvPr/>
        </p:nvSpPr>
        <p:spPr>
          <a:xfrm>
            <a:off x="4417377" y="5390790"/>
            <a:ext cx="3171000" cy="795089"/>
          </a:xfrm>
          <a:prstGeom prst="rect">
            <a:avLst/>
          </a:prstGeom>
        </p:spPr>
        <p:txBody>
          <a:bodyPr lIns="0" tIns="0" rIns="0" bIns="0" rtlCol="0" anchor="t">
            <a:spAutoFit/>
          </a:bodyPr>
          <a:lstStyle/>
          <a:p>
            <a:pPr algn="ctr" defTabSz="609630">
              <a:lnSpc>
                <a:spcPts val="3117"/>
              </a:lnSpc>
            </a:pPr>
            <a:r>
              <a:rPr lang="en-US" sz="2641" b="1">
                <a:solidFill>
                  <a:srgbClr val="2BA49C"/>
                </a:solidFill>
                <a:latin typeface="Garet Bold"/>
                <a:ea typeface="Garet Bold"/>
                <a:cs typeface="Garet Bold"/>
                <a:sym typeface="Garet Bold"/>
              </a:rPr>
              <a:t>Scan me to find out more!</a:t>
            </a:r>
          </a:p>
        </p:txBody>
      </p:sp>
      <p:sp>
        <p:nvSpPr>
          <p:cNvPr id="24" name="Freeform 24"/>
          <p:cNvSpPr/>
          <p:nvPr/>
        </p:nvSpPr>
        <p:spPr>
          <a:xfrm rot="-2262938">
            <a:off x="5589430" y="4366480"/>
            <a:ext cx="1977209" cy="746397"/>
          </a:xfrm>
          <a:custGeom>
            <a:avLst/>
            <a:gdLst/>
            <a:ahLst/>
            <a:cxnLst/>
            <a:rect l="l" t="t" r="r" b="b"/>
            <a:pathLst>
              <a:path w="2965814" h="1119595">
                <a:moveTo>
                  <a:pt x="0" y="0"/>
                </a:moveTo>
                <a:lnTo>
                  <a:pt x="2965813" y="0"/>
                </a:lnTo>
                <a:lnTo>
                  <a:pt x="2965813" y="1119594"/>
                </a:lnTo>
                <a:lnTo>
                  <a:pt x="0" y="11195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us Jakarta Sans"/>
              <a:ea typeface="+mn-ea"/>
              <a:cs typeface="+mn-cs"/>
            </a:endParaRPr>
          </a:p>
        </p:txBody>
      </p:sp>
      <p:sp>
        <p:nvSpPr>
          <p:cNvPr id="9" name="TextBox 8">
            <a:extLst>
              <a:ext uri="{FF2B5EF4-FFF2-40B4-BE49-F238E27FC236}">
                <a16:creationId xmlns:a16="http://schemas.microsoft.com/office/drawing/2014/main" id="{DC265D3B-B603-8834-9654-85065894A76D}"/>
              </a:ext>
            </a:extLst>
          </p:cNvPr>
          <p:cNvSpPr txBox="1"/>
          <p:nvPr/>
        </p:nvSpPr>
        <p:spPr>
          <a:xfrm>
            <a:off x="638881" y="457200"/>
            <a:ext cx="10909640" cy="1368614"/>
          </a:xfrm>
          <a:prstGeom prst="rect">
            <a:avLst/>
          </a:prstGeom>
        </p:spPr>
        <p:txBody>
          <a:bodyPr vert="horz" lIns="91440" tIns="45720" rIns="91440" bIns="45720" rtlCol="0" anchor="ctr">
            <a:normAutofit fontScale="925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100" b="0" i="0" u="none" strike="noStrike" kern="1200" cap="none" spc="0" normalizeH="0" baseline="0" noProof="0" dirty="0">
                <a:ln>
                  <a:noFill/>
                </a:ln>
                <a:solidFill>
                  <a:prstClr val="black"/>
                </a:solidFill>
                <a:effectLst/>
                <a:uLnTx/>
                <a:uFillTx/>
                <a:latin typeface="Plus Jakarta Sans SemiBold"/>
                <a:ea typeface="+mn-ea"/>
                <a:cs typeface="+mn-cs"/>
              </a:rPr>
              <a:t> </a:t>
            </a:r>
            <a:r>
              <a:rPr kumimoji="0" lang="en-US" sz="5400" b="0" i="0" u="none" strike="noStrike" kern="1200" cap="none" spc="0" normalizeH="0" baseline="0" noProof="0" dirty="0">
                <a:ln>
                  <a:noFill/>
                </a:ln>
                <a:solidFill>
                  <a:prstClr val="black"/>
                </a:solidFill>
                <a:effectLst/>
                <a:uLnTx/>
                <a:uFillTx/>
                <a:latin typeface="Plus Jakarta Sans SemiBold"/>
                <a:ea typeface="+mn-ea"/>
                <a:cs typeface="+mn-cs"/>
              </a:rPr>
              <a:t>“All roads lead to the   Interchange…...”</a:t>
            </a:r>
          </a:p>
        </p:txBody>
      </p:sp>
      <p:sp>
        <p:nvSpPr>
          <p:cNvPr id="13"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Plus Jakarta Sans"/>
              <a:ea typeface="+mn-ea"/>
              <a:cs typeface="+mn-cs"/>
            </a:endParaRPr>
          </a:p>
        </p:txBody>
      </p:sp>
      <p:pic>
        <p:nvPicPr>
          <p:cNvPr id="3" name="Picture 2" descr="Colorful lights on the road">
            <a:extLst>
              <a:ext uri="{FF2B5EF4-FFF2-40B4-BE49-F238E27FC236}">
                <a16:creationId xmlns:a16="http://schemas.microsoft.com/office/drawing/2014/main" id="{A7175382-D6B9-A0F4-FFB6-A6AA1B942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286" y="2642616"/>
            <a:ext cx="5401923" cy="3605784"/>
          </a:xfrm>
          <a:prstGeom prst="rect">
            <a:avLst/>
          </a:prstGeom>
        </p:spPr>
      </p:pic>
      <p:pic>
        <p:nvPicPr>
          <p:cNvPr id="6" name="Picture 5" descr="A black background with blue text&#10;&#10;AI-generated content may be incorrect.">
            <a:extLst>
              <a:ext uri="{FF2B5EF4-FFF2-40B4-BE49-F238E27FC236}">
                <a16:creationId xmlns:a16="http://schemas.microsoft.com/office/drawing/2014/main" id="{B616774F-EA46-EC8C-4186-0B762DBA0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4496" y="3434912"/>
            <a:ext cx="5614416" cy="2021191"/>
          </a:xfrm>
          <a:prstGeom prst="rect">
            <a:avLst/>
          </a:prstGeom>
        </p:spPr>
      </p:pic>
    </p:spTree>
    <p:extLst>
      <p:ext uri="{BB962C8B-B14F-4D97-AF65-F5344CB8AC3E}">
        <p14:creationId xmlns:p14="http://schemas.microsoft.com/office/powerpoint/2010/main" val="37130086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73531"/>
        </a:solidFill>
        <a:effectLst/>
      </p:bgPr>
    </p:bg>
    <p:spTree>
      <p:nvGrpSpPr>
        <p:cNvPr id="1" name="">
          <a:extLst>
            <a:ext uri="{FF2B5EF4-FFF2-40B4-BE49-F238E27FC236}">
              <a16:creationId xmlns:a16="http://schemas.microsoft.com/office/drawing/2014/main" id="{D0CF597F-84BD-616A-24A6-D8A9CF4314F2}"/>
            </a:ext>
          </a:extLst>
        </p:cNvPr>
        <p:cNvGrpSpPr/>
        <p:nvPr/>
      </p:nvGrpSpPr>
      <p:grpSpPr>
        <a:xfrm>
          <a:off x="0" y="0"/>
          <a:ext cx="0" cy="0"/>
          <a:chOff x="0" y="0"/>
          <a:chExt cx="0" cy="0"/>
        </a:xfrm>
      </p:grpSpPr>
      <p:pic>
        <p:nvPicPr>
          <p:cNvPr id="5" name="Picture 4" descr="A blue and black background&#10;&#10;AI-generated content may be incorrect.">
            <a:extLst>
              <a:ext uri="{FF2B5EF4-FFF2-40B4-BE49-F238E27FC236}">
                <a16:creationId xmlns:a16="http://schemas.microsoft.com/office/drawing/2014/main" id="{E6788550-8768-2877-D192-CCFE6B215FB5}"/>
              </a:ext>
            </a:extLst>
          </p:cNvPr>
          <p:cNvPicPr>
            <a:picLocks noChangeAspect="1"/>
          </p:cNvPicPr>
          <p:nvPr/>
        </p:nvPicPr>
        <p:blipFill>
          <a:blip r:embed="rId2">
            <a:extLst>
              <a:ext uri="{28A0092B-C50C-407E-A947-70E740481C1C}">
                <a14:useLocalDpi xmlns:a14="http://schemas.microsoft.com/office/drawing/2010/main" val="0"/>
              </a:ext>
            </a:extLst>
          </a:blip>
          <a:srcRect r="27535"/>
          <a:stretch/>
        </p:blipFill>
        <p:spPr>
          <a:xfrm>
            <a:off x="7213162" y="0"/>
            <a:ext cx="4978838" cy="6858000"/>
          </a:xfrm>
          <a:prstGeom prst="rect">
            <a:avLst/>
          </a:prstGeom>
        </p:spPr>
      </p:pic>
      <p:sp>
        <p:nvSpPr>
          <p:cNvPr id="7" name="TextBox 6">
            <a:extLst>
              <a:ext uri="{FF2B5EF4-FFF2-40B4-BE49-F238E27FC236}">
                <a16:creationId xmlns:a16="http://schemas.microsoft.com/office/drawing/2014/main" id="{448F0EB6-5762-332B-DF9D-72018BA89B63}"/>
              </a:ext>
            </a:extLst>
          </p:cNvPr>
          <p:cNvSpPr txBox="1"/>
          <p:nvPr/>
        </p:nvSpPr>
        <p:spPr>
          <a:xfrm>
            <a:off x="764021" y="0"/>
            <a:ext cx="11232907" cy="67403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rPr>
              <a:t>So, what exactly is the Interchange?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rPr>
              <a:t>The Interchange is all about connection. Its purpose is to link individuals and employers to the work, health, and skills support they need—bringing together services and the people who can benefit from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rPr>
              <a:t>During the Trailblazer phase, we’re testing the concept and building a model that’s fit for purpose and ready to roll out from 2025/26 onwards</a:t>
            </a:r>
            <a:r>
              <a:rPr kumimoji="0" lang="en-GB" sz="18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endParaRPr>
          </a:p>
        </p:txBody>
      </p:sp>
      <p:pic>
        <p:nvPicPr>
          <p:cNvPr id="12" name="Picture 11" descr="A black and white logo&#10;&#10;AI-generated content may be incorrect.">
            <a:extLst>
              <a:ext uri="{FF2B5EF4-FFF2-40B4-BE49-F238E27FC236}">
                <a16:creationId xmlns:a16="http://schemas.microsoft.com/office/drawing/2014/main" id="{1366E5C7-9A7C-BAE9-0CD1-6A828058E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029" y="5828817"/>
            <a:ext cx="1938539" cy="698477"/>
          </a:xfrm>
          <a:prstGeom prst="rect">
            <a:avLst/>
          </a:prstGeom>
        </p:spPr>
      </p:pic>
    </p:spTree>
    <p:extLst>
      <p:ext uri="{BB962C8B-B14F-4D97-AF65-F5344CB8AC3E}">
        <p14:creationId xmlns:p14="http://schemas.microsoft.com/office/powerpoint/2010/main" val="392768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circle(in)">
                                      <p:cBhvr>
                                        <p:cTn id="7" dur="20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circle(in)">
                                      <p:cBhvr>
                                        <p:cTn id="12" dur="20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animEffect transition="in" filter="circle(in)">
                                      <p:cBhvr>
                                        <p:cTn id="17" dur="20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73531"/>
        </a:solidFill>
        <a:effectLst/>
      </p:bgPr>
    </p:bg>
    <p:spTree>
      <p:nvGrpSpPr>
        <p:cNvPr id="1" name="">
          <a:extLst>
            <a:ext uri="{FF2B5EF4-FFF2-40B4-BE49-F238E27FC236}">
              <a16:creationId xmlns:a16="http://schemas.microsoft.com/office/drawing/2014/main" id="{D766AA16-06C4-44CA-0487-22CC35FDDD6B}"/>
            </a:ext>
          </a:extLst>
        </p:cNvPr>
        <p:cNvGrpSpPr/>
        <p:nvPr/>
      </p:nvGrpSpPr>
      <p:grpSpPr>
        <a:xfrm>
          <a:off x="0" y="0"/>
          <a:ext cx="0" cy="0"/>
          <a:chOff x="0" y="0"/>
          <a:chExt cx="0" cy="0"/>
        </a:xfrm>
      </p:grpSpPr>
      <p:pic>
        <p:nvPicPr>
          <p:cNvPr id="5" name="Picture 4" descr="A blue and black background&#10;&#10;AI-generated content may be incorrect.">
            <a:extLst>
              <a:ext uri="{FF2B5EF4-FFF2-40B4-BE49-F238E27FC236}">
                <a16:creationId xmlns:a16="http://schemas.microsoft.com/office/drawing/2014/main" id="{C3B86125-15FA-70FF-DF28-EAFAAD6737B8}"/>
              </a:ext>
            </a:extLst>
          </p:cNvPr>
          <p:cNvPicPr>
            <a:picLocks noChangeAspect="1"/>
          </p:cNvPicPr>
          <p:nvPr/>
        </p:nvPicPr>
        <p:blipFill>
          <a:blip r:embed="rId2">
            <a:extLst>
              <a:ext uri="{28A0092B-C50C-407E-A947-70E740481C1C}">
                <a14:useLocalDpi xmlns:a14="http://schemas.microsoft.com/office/drawing/2010/main" val="0"/>
              </a:ext>
            </a:extLst>
          </a:blip>
          <a:srcRect r="27535"/>
          <a:stretch/>
        </p:blipFill>
        <p:spPr>
          <a:xfrm>
            <a:off x="7213162" y="0"/>
            <a:ext cx="4978838" cy="6858000"/>
          </a:xfrm>
          <a:prstGeom prst="rect">
            <a:avLst/>
          </a:prstGeom>
        </p:spPr>
      </p:pic>
      <p:sp>
        <p:nvSpPr>
          <p:cNvPr id="7" name="TextBox 6">
            <a:extLst>
              <a:ext uri="{FF2B5EF4-FFF2-40B4-BE49-F238E27FC236}">
                <a16:creationId xmlns:a16="http://schemas.microsoft.com/office/drawing/2014/main" id="{1B8CD6F5-9898-182B-8878-B833C9900B8B}"/>
              </a:ext>
            </a:extLst>
          </p:cNvPr>
          <p:cNvSpPr txBox="1"/>
          <p:nvPr/>
        </p:nvSpPr>
        <p:spPr>
          <a:xfrm>
            <a:off x="700013" y="-163576"/>
            <a:ext cx="9977131" cy="627864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rPr>
              <a:t>How does it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rPr>
              <a:t>We’re making access as easy as possible by removing barriers. Whether you prefer speaking to someone directly or sending an email, </a:t>
            </a:r>
            <a:r>
              <a:rPr kumimoji="0" lang="en-GB" sz="2800" b="1" i="0" u="sng"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rPr>
              <a:t>our helpdesk is here for you</a:t>
            </a:r>
            <a:r>
              <a:rPr kumimoji="0" lang="en-GB" sz="28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rPr>
              <a:t>. Every query is triaged and directed to the most suitable support—no more endless Googling.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rPr>
              <a:t>So you can call us to speak directly to  real person – or if you prefer you can email us.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endParaRPr>
          </a:p>
        </p:txBody>
      </p:sp>
      <p:pic>
        <p:nvPicPr>
          <p:cNvPr id="12" name="Picture 11" descr="A black and white logo&#10;&#10;AI-generated content may be incorrect.">
            <a:extLst>
              <a:ext uri="{FF2B5EF4-FFF2-40B4-BE49-F238E27FC236}">
                <a16:creationId xmlns:a16="http://schemas.microsoft.com/office/drawing/2014/main" id="{D98E1224-B2D3-730C-9E24-91708CE43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37" y="5911619"/>
            <a:ext cx="1938539" cy="698477"/>
          </a:xfrm>
          <a:prstGeom prst="rect">
            <a:avLst/>
          </a:prstGeom>
        </p:spPr>
      </p:pic>
    </p:spTree>
    <p:extLst>
      <p:ext uri="{BB962C8B-B14F-4D97-AF65-F5344CB8AC3E}">
        <p14:creationId xmlns:p14="http://schemas.microsoft.com/office/powerpoint/2010/main" val="243762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 calcmode="lin" valueType="num">
                                      <p:cBhvr>
                                        <p:cTn id="7"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7">
                                            <p:txEl>
                                              <p:pRg st="3" end="3"/>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xEl>
                                              <p:pRg st="5" end="5"/>
                                            </p:txEl>
                                          </p:spTgt>
                                        </p:tgtEl>
                                        <p:attrNameLst>
                                          <p:attrName>style.visibility</p:attrName>
                                        </p:attrNameLst>
                                      </p:cBhvr>
                                      <p:to>
                                        <p:strVal val="visible"/>
                                      </p:to>
                                    </p:set>
                                    <p:anim calcmode="lin" valueType="num">
                                      <p:cBhvr>
                                        <p:cTn id="14"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15"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16"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73531"/>
        </a:solidFill>
        <a:effectLst/>
      </p:bgPr>
    </p:bg>
    <p:spTree>
      <p:nvGrpSpPr>
        <p:cNvPr id="1" name="">
          <a:extLst>
            <a:ext uri="{FF2B5EF4-FFF2-40B4-BE49-F238E27FC236}">
              <a16:creationId xmlns:a16="http://schemas.microsoft.com/office/drawing/2014/main" id="{7AEE480C-A72C-EC36-30DD-02F135908DA2}"/>
            </a:ext>
          </a:extLst>
        </p:cNvPr>
        <p:cNvGrpSpPr/>
        <p:nvPr/>
      </p:nvGrpSpPr>
      <p:grpSpPr>
        <a:xfrm>
          <a:off x="0" y="0"/>
          <a:ext cx="0" cy="0"/>
          <a:chOff x="0" y="0"/>
          <a:chExt cx="0" cy="0"/>
        </a:xfrm>
      </p:grpSpPr>
      <p:pic>
        <p:nvPicPr>
          <p:cNvPr id="5" name="Picture 4" descr="A blue and black background&#10;&#10;AI-generated content may be incorrect.">
            <a:extLst>
              <a:ext uri="{FF2B5EF4-FFF2-40B4-BE49-F238E27FC236}">
                <a16:creationId xmlns:a16="http://schemas.microsoft.com/office/drawing/2014/main" id="{CFEF49D6-A568-B93A-CB0A-77D3F436392F}"/>
              </a:ext>
            </a:extLst>
          </p:cNvPr>
          <p:cNvPicPr>
            <a:picLocks noChangeAspect="1"/>
          </p:cNvPicPr>
          <p:nvPr/>
        </p:nvPicPr>
        <p:blipFill>
          <a:blip r:embed="rId2">
            <a:extLst>
              <a:ext uri="{28A0092B-C50C-407E-A947-70E740481C1C}">
                <a14:useLocalDpi xmlns:a14="http://schemas.microsoft.com/office/drawing/2010/main" val="0"/>
              </a:ext>
            </a:extLst>
          </a:blip>
          <a:srcRect r="27535"/>
          <a:stretch/>
        </p:blipFill>
        <p:spPr>
          <a:xfrm>
            <a:off x="7213162" y="0"/>
            <a:ext cx="4978838" cy="6858000"/>
          </a:xfrm>
          <a:prstGeom prst="rect">
            <a:avLst/>
          </a:prstGeom>
        </p:spPr>
      </p:pic>
      <p:sp>
        <p:nvSpPr>
          <p:cNvPr id="7" name="TextBox 6">
            <a:extLst>
              <a:ext uri="{FF2B5EF4-FFF2-40B4-BE49-F238E27FC236}">
                <a16:creationId xmlns:a16="http://schemas.microsoft.com/office/drawing/2014/main" id="{00B1F0BE-29CF-8854-F0F7-51B46B1DA17B}"/>
              </a:ext>
            </a:extLst>
          </p:cNvPr>
          <p:cNvSpPr txBox="1"/>
          <p:nvPr/>
        </p:nvSpPr>
        <p:spPr>
          <a:xfrm>
            <a:off x="700013" y="-163576"/>
            <a:ext cx="9977131" cy="5847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rPr>
              <a:t>Coming soon…. (promise)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rPr>
              <a:t>A brand-new, fully accessible website packed with up-to-date information. You should be able to find what you need here.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rPr>
              <a:t>Our Central Knowledge Hub—a smart, searchable directory of support and services that grows every day.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endParaRPr>
          </a:p>
        </p:txBody>
      </p:sp>
      <p:pic>
        <p:nvPicPr>
          <p:cNvPr id="12" name="Picture 11" descr="A black and white logo&#10;&#10;AI-generated content may be incorrect.">
            <a:extLst>
              <a:ext uri="{FF2B5EF4-FFF2-40B4-BE49-F238E27FC236}">
                <a16:creationId xmlns:a16="http://schemas.microsoft.com/office/drawing/2014/main" id="{F147E677-A891-975E-4504-6B2806299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37" y="5911619"/>
            <a:ext cx="1938539" cy="698477"/>
          </a:xfrm>
          <a:prstGeom prst="rect">
            <a:avLst/>
          </a:prstGeom>
        </p:spPr>
      </p:pic>
    </p:spTree>
    <p:extLst>
      <p:ext uri="{BB962C8B-B14F-4D97-AF65-F5344CB8AC3E}">
        <p14:creationId xmlns:p14="http://schemas.microsoft.com/office/powerpoint/2010/main" val="3988685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F16685-1B6D-4795-EEF1-9C07A65E50AA}"/>
              </a:ext>
            </a:extLst>
          </p:cNvPr>
          <p:cNvPicPr>
            <a:picLocks noChangeAspect="1"/>
          </p:cNvPicPr>
          <p:nvPr/>
        </p:nvPicPr>
        <p:blipFill>
          <a:blip r:embed="rId2"/>
          <a:stretch>
            <a:fillRect/>
          </a:stretch>
        </p:blipFill>
        <p:spPr>
          <a:xfrm>
            <a:off x="133004" y="0"/>
            <a:ext cx="12058996" cy="6858000"/>
          </a:xfrm>
          <a:prstGeom prst="rect">
            <a:avLst/>
          </a:prstGeom>
        </p:spPr>
      </p:pic>
    </p:spTree>
    <p:extLst>
      <p:ext uri="{BB962C8B-B14F-4D97-AF65-F5344CB8AC3E}">
        <p14:creationId xmlns:p14="http://schemas.microsoft.com/office/powerpoint/2010/main" val="1051614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EE35849-53B7-776D-EDAC-DC45CCF1416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57E4A5F-2F70-9C82-318B-4D1AE8B073F9}"/>
              </a:ext>
            </a:extLst>
          </p:cNvPr>
          <p:cNvSpPr txBox="1">
            <a:spLocks noGrp="1"/>
          </p:cNvSpPr>
          <p:nvPr>
            <p:ph type="title" idx="4294967295"/>
          </p:nvPr>
        </p:nvSpPr>
        <p:spPr bwMode="auto">
          <a:xfrm>
            <a:off x="532128" y="21704"/>
            <a:ext cx="10363200" cy="584782"/>
          </a:xfrm>
          <a:prstGeom prst="rect">
            <a:avLst/>
          </a:prstGeom>
          <a:noFill/>
          <a:ln>
            <a:noFill/>
            <a:prstDash/>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rot="0" spcFirstLastPara="0" vertOverflow="overflow" horzOverflow="overflow" vert="horz" wrap="square" lIns="0" tIns="0" rIns="0" bIns="0" numCol="1" spcCol="0" rtlCol="0" fromWordArt="0" anchor="t" anchorCtr="0" forceAA="0" compatLnSpc="1">
            <a:prstTxWarp prst="textNoShape">
              <a:avLst/>
            </a:prstTxWarp>
            <a:normAutofit/>
          </a:bodyPr>
          <a:lstStyle>
            <a:lvl1pPr algn="l" rtl="0" eaLnBrk="1" fontAlgn="base" hangingPunct="1">
              <a:spcBef>
                <a:spcPct val="0"/>
              </a:spcBef>
              <a:spcAft>
                <a:spcPct val="0"/>
              </a:spcAft>
              <a:defRPr sz="3600">
                <a:solidFill>
                  <a:srgbClr val="00C0B5"/>
                </a:solidFill>
                <a:latin typeface="+mj-lt"/>
                <a:ea typeface="+mj-ea"/>
                <a:cs typeface="+mj-cs"/>
              </a:defRPr>
            </a:lvl1pPr>
            <a:lvl2pPr algn="l" rtl="0" eaLnBrk="1" fontAlgn="base" hangingPunct="1">
              <a:spcBef>
                <a:spcPct val="0"/>
              </a:spcBef>
              <a:spcAft>
                <a:spcPct val="0"/>
              </a:spcAft>
              <a:defRPr sz="3600">
                <a:solidFill>
                  <a:srgbClr val="00C0B5"/>
                </a:solidFill>
                <a:latin typeface="Arial" charset="0"/>
              </a:defRPr>
            </a:lvl2pPr>
            <a:lvl3pPr algn="l" rtl="0" eaLnBrk="1" fontAlgn="base" hangingPunct="1">
              <a:spcBef>
                <a:spcPct val="0"/>
              </a:spcBef>
              <a:spcAft>
                <a:spcPct val="0"/>
              </a:spcAft>
              <a:defRPr sz="3600">
                <a:solidFill>
                  <a:srgbClr val="00C0B5"/>
                </a:solidFill>
                <a:latin typeface="Arial" charset="0"/>
              </a:defRPr>
            </a:lvl3pPr>
            <a:lvl4pPr algn="l" rtl="0" eaLnBrk="1" fontAlgn="base" hangingPunct="1">
              <a:spcBef>
                <a:spcPct val="0"/>
              </a:spcBef>
              <a:spcAft>
                <a:spcPct val="0"/>
              </a:spcAft>
              <a:defRPr sz="3600">
                <a:solidFill>
                  <a:srgbClr val="00C0B5"/>
                </a:solidFill>
                <a:latin typeface="Arial" charset="0"/>
              </a:defRPr>
            </a:lvl4pPr>
            <a:lvl5pPr algn="l" rtl="0" eaLnBrk="1" fontAlgn="base" hangingPunct="1">
              <a:spcBef>
                <a:spcPct val="0"/>
              </a:spcBef>
              <a:spcAft>
                <a:spcPct val="0"/>
              </a:spcAft>
              <a:defRPr sz="3600">
                <a:solidFill>
                  <a:srgbClr val="00C0B5"/>
                </a:solidFill>
                <a:latin typeface="Arial" charset="0"/>
              </a:defRPr>
            </a:lvl5pPr>
            <a:lvl6pPr marL="457200" algn="l" rtl="0" eaLnBrk="1" fontAlgn="base" hangingPunct="1">
              <a:spcBef>
                <a:spcPct val="0"/>
              </a:spcBef>
              <a:spcAft>
                <a:spcPct val="0"/>
              </a:spcAft>
              <a:defRPr sz="3600">
                <a:solidFill>
                  <a:srgbClr val="00C0B5"/>
                </a:solidFill>
                <a:latin typeface="Arial" charset="0"/>
              </a:defRPr>
            </a:lvl6pPr>
            <a:lvl7pPr marL="914400" algn="l" rtl="0" eaLnBrk="1" fontAlgn="base" hangingPunct="1">
              <a:spcBef>
                <a:spcPct val="0"/>
              </a:spcBef>
              <a:spcAft>
                <a:spcPct val="0"/>
              </a:spcAft>
              <a:defRPr sz="3600">
                <a:solidFill>
                  <a:srgbClr val="00C0B5"/>
                </a:solidFill>
                <a:latin typeface="Arial" charset="0"/>
              </a:defRPr>
            </a:lvl7pPr>
            <a:lvl8pPr marL="1371600" algn="l" rtl="0" eaLnBrk="1" fontAlgn="base" hangingPunct="1">
              <a:spcBef>
                <a:spcPct val="0"/>
              </a:spcBef>
              <a:spcAft>
                <a:spcPct val="0"/>
              </a:spcAft>
              <a:defRPr sz="3600">
                <a:solidFill>
                  <a:srgbClr val="00C0B5"/>
                </a:solidFill>
                <a:latin typeface="Arial" charset="0"/>
              </a:defRPr>
            </a:lvl8pPr>
            <a:lvl9pPr marL="1828800" algn="l" rtl="0" eaLnBrk="1" fontAlgn="base" hangingPunct="1">
              <a:spcBef>
                <a:spcPct val="0"/>
              </a:spcBef>
              <a:spcAft>
                <a:spcPct val="0"/>
              </a:spcAft>
              <a:defRPr sz="3600">
                <a:solidFill>
                  <a:srgbClr val="00C0B5"/>
                </a:solidFill>
                <a:latin typeface="Arial"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600" b="1" i="0" u="none" strike="noStrike" kern="0" cap="none" spc="0" normalizeH="0" baseline="0" noProof="0">
                <a:ln>
                  <a:noFill/>
                </a:ln>
                <a:solidFill>
                  <a:schemeClr val="tx1"/>
                </a:solidFill>
                <a:effectLst/>
                <a:uLnTx/>
                <a:uFillTx/>
                <a:latin typeface="+mj-lt"/>
                <a:ea typeface="+mj-ea"/>
                <a:cs typeface="+mj-cs"/>
              </a:rPr>
              <a:t>White Paper: Funding</a:t>
            </a:r>
          </a:p>
        </p:txBody>
      </p:sp>
      <p:graphicFrame>
        <p:nvGraphicFramePr>
          <p:cNvPr id="2" name="Table 1">
            <a:extLst>
              <a:ext uri="{FF2B5EF4-FFF2-40B4-BE49-F238E27FC236}">
                <a16:creationId xmlns:a16="http://schemas.microsoft.com/office/drawing/2014/main" id="{3121FB2D-50D5-834D-7EF3-1BF6E3F167B5}"/>
              </a:ext>
            </a:extLst>
          </p:cNvPr>
          <p:cNvGraphicFramePr>
            <a:graphicFrameLocks noGrp="1"/>
          </p:cNvGraphicFramePr>
          <p:nvPr/>
        </p:nvGraphicFramePr>
        <p:xfrm>
          <a:off x="1307805" y="1310640"/>
          <a:ext cx="9260958" cy="4236720"/>
        </p:xfrm>
        <a:graphic>
          <a:graphicData uri="http://schemas.openxmlformats.org/drawingml/2006/table">
            <a:tbl>
              <a:tblPr firstRow="1" bandRow="1">
                <a:tableStyleId>{5C22544A-7EE6-4342-B048-85BDC9FD1C3A}</a:tableStyleId>
              </a:tblPr>
              <a:tblGrid>
                <a:gridCol w="9260958">
                  <a:extLst>
                    <a:ext uri="{9D8B030D-6E8A-4147-A177-3AD203B41FA5}">
                      <a16:colId xmlns:a16="http://schemas.microsoft.com/office/drawing/2014/main" val="786763439"/>
                    </a:ext>
                  </a:extLst>
                </a:gridCol>
              </a:tblGrid>
              <a:tr h="370840">
                <a:tc>
                  <a:txBody>
                    <a:bodyPr/>
                    <a:lstStyle/>
                    <a:p>
                      <a:pPr marL="0" marR="0" lvl="0" indent="0" algn="l" defTabSz="1125472" rtl="0" eaLnBrk="1" fontAlgn="auto" latinLnBrk="0" hangingPunct="1">
                        <a:lnSpc>
                          <a:spcPct val="150000"/>
                        </a:lnSpc>
                        <a:spcBef>
                          <a:spcPts val="0"/>
                        </a:spcBef>
                        <a:spcAft>
                          <a:spcPts val="0"/>
                        </a:spcAft>
                        <a:buClrTx/>
                        <a:buSzTx/>
                        <a:buFontTx/>
                        <a:buNone/>
                        <a:tabLst/>
                        <a:defRPr/>
                      </a:pPr>
                      <a:r>
                        <a:rPr lang="en-GB" sz="1800" b="0">
                          <a:solidFill>
                            <a:srgbClr val="000000"/>
                          </a:solidFill>
                          <a:cs typeface="Arial"/>
                        </a:rPr>
                        <a:t>June 2025’s Spending Review settlement increased employment support funding over the SR. By 2028/29, the government will have increased funding for employment support to over £3.5bn.</a:t>
                      </a:r>
                      <a:endParaRPr lang="en-GB" sz="1800" b="1">
                        <a:solidFill>
                          <a:srgbClr val="000000"/>
                        </a:solidFill>
                        <a:cs typeface="Arial"/>
                      </a:endParaRPr>
                    </a:p>
                  </a:txBody>
                  <a:tcPr>
                    <a:solidFill>
                      <a:srgbClr val="7BCBD2"/>
                    </a:solidFill>
                  </a:tcPr>
                </a:tc>
                <a:extLst>
                  <a:ext uri="{0D108BD9-81ED-4DB2-BD59-A6C34878D82A}">
                    <a16:rowId xmlns:a16="http://schemas.microsoft.com/office/drawing/2014/main" val="3849088669"/>
                  </a:ext>
                </a:extLst>
              </a:tr>
              <a:tr h="370840">
                <a:tc>
                  <a:txBody>
                    <a:bodyPr/>
                    <a:lstStyle/>
                    <a:p>
                      <a:pPr marL="0" marR="0" lvl="0" indent="0" algn="l" defTabSz="1125472" rtl="0" eaLnBrk="1" fontAlgn="auto" latinLnBrk="0" hangingPunct="1">
                        <a:lnSpc>
                          <a:spcPct val="150000"/>
                        </a:lnSpc>
                        <a:spcBef>
                          <a:spcPts val="0"/>
                        </a:spcBef>
                        <a:spcAft>
                          <a:spcPts val="0"/>
                        </a:spcAft>
                        <a:buClrTx/>
                        <a:buSzTx/>
                        <a:buFontTx/>
                        <a:buNone/>
                        <a:tabLst/>
                        <a:defRPr/>
                      </a:pPr>
                      <a:r>
                        <a:rPr lang="en-GB" sz="1800"/>
                        <a:t>The Spring Statement 2025 announced plans for increased investment in employment support, including a commitment to spend an additional </a:t>
                      </a:r>
                      <a:r>
                        <a:rPr lang="en-GB" sz="1800" b="1"/>
                        <a:t>£300 million over three years </a:t>
                      </a:r>
                      <a:r>
                        <a:rPr lang="en-GB" sz="1800"/>
                        <a:t>on </a:t>
                      </a:r>
                      <a:r>
                        <a:rPr lang="en-GB" sz="1800" b="1"/>
                        <a:t>Pathways to Work</a:t>
                      </a:r>
                      <a:r>
                        <a:rPr lang="en-GB" sz="1800"/>
                        <a:t>, health, and skills support.</a:t>
                      </a:r>
                    </a:p>
                    <a:p>
                      <a:pPr marL="0" marR="0" lvl="0" indent="0" algn="l" defTabSz="1125472" rtl="0" eaLnBrk="1" fontAlgn="auto" latinLnBrk="0" hangingPunct="1">
                        <a:lnSpc>
                          <a:spcPct val="150000"/>
                        </a:lnSpc>
                        <a:spcBef>
                          <a:spcPts val="0"/>
                        </a:spcBef>
                        <a:spcAft>
                          <a:spcPts val="0"/>
                        </a:spcAft>
                        <a:buClrTx/>
                        <a:buSzTx/>
                        <a:buFontTx/>
                        <a:buNone/>
                        <a:tabLst/>
                        <a:defRPr/>
                      </a:pPr>
                      <a:endParaRPr lang="en-GB" sz="1800"/>
                    </a:p>
                  </a:txBody>
                  <a:tcPr/>
                </a:tc>
                <a:extLst>
                  <a:ext uri="{0D108BD9-81ED-4DB2-BD59-A6C34878D82A}">
                    <a16:rowId xmlns:a16="http://schemas.microsoft.com/office/drawing/2014/main" val="2243819427"/>
                  </a:ext>
                </a:extLst>
              </a:tr>
              <a:tr h="370840">
                <a:tc>
                  <a:txBody>
                    <a:bodyPr/>
                    <a:lstStyle/>
                    <a:p>
                      <a:pPr marL="0" marR="0" lvl="0" indent="0" algn="l" defTabSz="1125472" rtl="0" eaLnBrk="1" fontAlgn="auto" latinLnBrk="0" hangingPunct="1">
                        <a:lnSpc>
                          <a:spcPct val="150000"/>
                        </a:lnSpc>
                        <a:spcBef>
                          <a:spcPts val="0"/>
                        </a:spcBef>
                        <a:spcAft>
                          <a:spcPts val="0"/>
                        </a:spcAft>
                        <a:buClrTx/>
                        <a:buSzTx/>
                        <a:buFont typeface="Arial" panose="020B0604020202020204" pitchFamily="34" charset="0"/>
                        <a:buNone/>
                        <a:tabLst/>
                        <a:defRPr/>
                      </a:pPr>
                      <a:r>
                        <a:rPr lang="en-GB" sz="1800"/>
                        <a:t>At Party Conference 2025, the government announced the guaranteed jobs scheme as part of the Youth Guarantee - details will come out during Budget.</a:t>
                      </a:r>
                    </a:p>
                    <a:p>
                      <a:pPr marL="0" marR="0" lvl="0" indent="0" algn="l" defTabSz="1125472" rtl="0" eaLnBrk="1" fontAlgn="auto" latinLnBrk="0" hangingPunct="1">
                        <a:lnSpc>
                          <a:spcPct val="150000"/>
                        </a:lnSpc>
                        <a:spcBef>
                          <a:spcPts val="0"/>
                        </a:spcBef>
                        <a:spcAft>
                          <a:spcPts val="0"/>
                        </a:spcAft>
                        <a:buClrTx/>
                        <a:buSzTx/>
                        <a:buFont typeface="Arial" panose="020B0604020202020204" pitchFamily="34" charset="0"/>
                        <a:buNone/>
                        <a:tabLst/>
                        <a:defRPr/>
                      </a:pPr>
                      <a:endParaRPr lang="en-GB" sz="1800" b="0" i="0" kern="1200">
                        <a:solidFill>
                          <a:srgbClr val="000000"/>
                        </a:solidFill>
                        <a:effectLst/>
                        <a:latin typeface="+mn-lt"/>
                        <a:ea typeface="+mn-ea"/>
                        <a:cs typeface="Arial"/>
                      </a:endParaRPr>
                    </a:p>
                  </a:txBody>
                  <a:tcPr>
                    <a:solidFill>
                      <a:srgbClr val="7BCBD2"/>
                    </a:solidFill>
                  </a:tcPr>
                </a:tc>
                <a:extLst>
                  <a:ext uri="{0D108BD9-81ED-4DB2-BD59-A6C34878D82A}">
                    <a16:rowId xmlns:a16="http://schemas.microsoft.com/office/drawing/2014/main" val="3823174956"/>
                  </a:ext>
                </a:extLst>
              </a:tr>
            </a:tbl>
          </a:graphicData>
        </a:graphic>
      </p:graphicFrame>
    </p:spTree>
    <p:extLst>
      <p:ext uri="{BB962C8B-B14F-4D97-AF65-F5344CB8AC3E}">
        <p14:creationId xmlns:p14="http://schemas.microsoft.com/office/powerpoint/2010/main" val="219382407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73531"/>
        </a:solidFill>
        <a:effectLst/>
      </p:bgPr>
    </p:bg>
    <p:spTree>
      <p:nvGrpSpPr>
        <p:cNvPr id="1" name="">
          <a:extLst>
            <a:ext uri="{FF2B5EF4-FFF2-40B4-BE49-F238E27FC236}">
              <a16:creationId xmlns:a16="http://schemas.microsoft.com/office/drawing/2014/main" id="{7E91516C-F122-8260-613A-791E9E7A84BB}"/>
            </a:ext>
          </a:extLst>
        </p:cNvPr>
        <p:cNvGrpSpPr/>
        <p:nvPr/>
      </p:nvGrpSpPr>
      <p:grpSpPr>
        <a:xfrm>
          <a:off x="0" y="0"/>
          <a:ext cx="0" cy="0"/>
          <a:chOff x="0" y="0"/>
          <a:chExt cx="0" cy="0"/>
        </a:xfrm>
      </p:grpSpPr>
      <p:pic>
        <p:nvPicPr>
          <p:cNvPr id="5" name="Picture 4" descr="A blue and black background&#10;&#10;AI-generated content may be incorrect.">
            <a:extLst>
              <a:ext uri="{FF2B5EF4-FFF2-40B4-BE49-F238E27FC236}">
                <a16:creationId xmlns:a16="http://schemas.microsoft.com/office/drawing/2014/main" id="{B1ADB3BF-ADCE-F134-8EE1-74790617702B}"/>
              </a:ext>
            </a:extLst>
          </p:cNvPr>
          <p:cNvPicPr>
            <a:picLocks noChangeAspect="1"/>
          </p:cNvPicPr>
          <p:nvPr/>
        </p:nvPicPr>
        <p:blipFill>
          <a:blip r:embed="rId2">
            <a:extLst>
              <a:ext uri="{28A0092B-C50C-407E-A947-70E740481C1C}">
                <a14:useLocalDpi xmlns:a14="http://schemas.microsoft.com/office/drawing/2010/main" val="0"/>
              </a:ext>
            </a:extLst>
          </a:blip>
          <a:srcRect r="27535"/>
          <a:stretch/>
        </p:blipFill>
        <p:spPr>
          <a:xfrm>
            <a:off x="7213162" y="0"/>
            <a:ext cx="4978838" cy="6858000"/>
          </a:xfrm>
          <a:prstGeom prst="rect">
            <a:avLst/>
          </a:prstGeom>
        </p:spPr>
      </p:pic>
      <p:sp>
        <p:nvSpPr>
          <p:cNvPr id="7" name="TextBox 6">
            <a:extLst>
              <a:ext uri="{FF2B5EF4-FFF2-40B4-BE49-F238E27FC236}">
                <a16:creationId xmlns:a16="http://schemas.microsoft.com/office/drawing/2014/main" id="{2E133460-F4E2-5BCF-CA0B-817A6CB21550}"/>
              </a:ext>
            </a:extLst>
          </p:cNvPr>
          <p:cNvSpPr txBox="1"/>
          <p:nvPr/>
        </p:nvSpPr>
        <p:spPr>
          <a:xfrm>
            <a:off x="700013" y="-163576"/>
            <a:ext cx="9977131"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rPr>
              <a:t>Navigators.  What are they</a:t>
            </a:r>
            <a:r>
              <a:rPr kumimoji="0" lang="en-GB" sz="54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54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rPr>
              <a:t>‘Navigators, based in third party organisations who already have existing contacts with individuals / employers who could benefit from work, health and skills support.  Focused on individual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rPr>
              <a:t>These Navigators will be/are being trained. Together they start to form a giant network of professionals across the entire region, all working through the Interchange, finally joining up provision.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4000" b="0" i="0" u="none" strike="noStrike" kern="1200" cap="none" spc="0" normalizeH="0" baseline="0" noProof="0" dirty="0">
              <a:ln>
                <a:noFill/>
              </a:ln>
              <a:solidFill>
                <a:prstClr val="white"/>
              </a:solidFill>
              <a:effectLst/>
              <a:uLnTx/>
              <a:uFillTx/>
              <a:latin typeface="Plus Jakarta Sans SemiBold" pitchFamily="2" charset="0"/>
              <a:ea typeface="+mn-ea"/>
              <a:cs typeface="Plus Jakarta Sans SemiBold" pitchFamily="2" charset="0"/>
            </a:endParaRPr>
          </a:p>
        </p:txBody>
      </p:sp>
      <p:pic>
        <p:nvPicPr>
          <p:cNvPr id="12" name="Picture 11" descr="A black and white logo&#10;&#10;AI-generated content may be incorrect.">
            <a:extLst>
              <a:ext uri="{FF2B5EF4-FFF2-40B4-BE49-F238E27FC236}">
                <a16:creationId xmlns:a16="http://schemas.microsoft.com/office/drawing/2014/main" id="{E59AF33C-6A75-B4A4-F4FA-29BD1C249F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837" y="5911619"/>
            <a:ext cx="1938539" cy="698477"/>
          </a:xfrm>
          <a:prstGeom prst="rect">
            <a:avLst/>
          </a:prstGeom>
        </p:spPr>
      </p:pic>
    </p:spTree>
    <p:extLst>
      <p:ext uri="{BB962C8B-B14F-4D97-AF65-F5344CB8AC3E}">
        <p14:creationId xmlns:p14="http://schemas.microsoft.com/office/powerpoint/2010/main" val="382954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C9E9283-D5FD-6B08-CCEB-9F24912FEBB7}"/>
              </a:ext>
            </a:extLst>
          </p:cNvPr>
          <p:cNvGrpSpPr>
            <a:grpSpLocks noGrp="1" noUngrp="1" noRot="1" noMove="1" noResize="1"/>
          </p:cNvGrpSpPr>
          <p:nvPr/>
        </p:nvGrpSpPr>
        <p:grpSpPr>
          <a:xfrm>
            <a:off x="11518699" y="-534692"/>
            <a:ext cx="749501" cy="6970642"/>
            <a:chOff x="7294879" y="-97812"/>
            <a:chExt cx="749501" cy="6970642"/>
          </a:xfrm>
        </p:grpSpPr>
        <p:pic>
          <p:nvPicPr>
            <p:cNvPr id="9" name="Picture 8" descr="A black background with green dots&#10;&#10;AI-generated content may be incorrect.">
              <a:extLst>
                <a:ext uri="{FF2B5EF4-FFF2-40B4-BE49-F238E27FC236}">
                  <a16:creationId xmlns:a16="http://schemas.microsoft.com/office/drawing/2014/main" id="{9767460B-1394-FB03-6CDF-0E9DD88F74AC}"/>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73636" r="9025"/>
            <a:stretch/>
          </p:blipFill>
          <p:spPr>
            <a:xfrm>
              <a:off x="7294879" y="-97812"/>
              <a:ext cx="673301" cy="3169920"/>
            </a:xfrm>
            <a:prstGeom prst="rect">
              <a:avLst/>
            </a:prstGeom>
          </p:spPr>
        </p:pic>
        <p:pic>
          <p:nvPicPr>
            <p:cNvPr id="10" name="Picture 9" descr="A black background with green dots&#10;&#10;AI-generated content may be incorrect.">
              <a:extLst>
                <a:ext uri="{FF2B5EF4-FFF2-40B4-BE49-F238E27FC236}">
                  <a16:creationId xmlns:a16="http://schemas.microsoft.com/office/drawing/2014/main" id="{1EB679B3-D1F9-56BC-7DDB-B0192A0E79EA}"/>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73636" r="9025"/>
            <a:stretch/>
          </p:blipFill>
          <p:spPr>
            <a:xfrm>
              <a:off x="7294879" y="3230880"/>
              <a:ext cx="673301" cy="3169920"/>
            </a:xfrm>
            <a:prstGeom prst="rect">
              <a:avLst/>
            </a:prstGeom>
          </p:spPr>
        </p:pic>
        <p:pic>
          <p:nvPicPr>
            <p:cNvPr id="11" name="Picture 10" descr="A black background with green dots&#10;&#10;AI-generated content may be incorrect.">
              <a:extLst>
                <a:ext uri="{FF2B5EF4-FFF2-40B4-BE49-F238E27FC236}">
                  <a16:creationId xmlns:a16="http://schemas.microsoft.com/office/drawing/2014/main" id="{EC9EE651-E5F7-3378-BAE9-781DA7C05BE3}"/>
                </a:ext>
              </a:extLst>
            </p:cNvPr>
            <p:cNvPicPr>
              <a:picLocks noGrp="1" noRo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73636" r="7062" b="90118"/>
            <a:stretch/>
          </p:blipFill>
          <p:spPr>
            <a:xfrm>
              <a:off x="7294879" y="6559572"/>
              <a:ext cx="749501" cy="313258"/>
            </a:xfrm>
            <a:prstGeom prst="rect">
              <a:avLst/>
            </a:prstGeom>
          </p:spPr>
        </p:pic>
      </p:grpSp>
      <p:pic>
        <p:nvPicPr>
          <p:cNvPr id="12" name="Content Placeholder 8" descr="A green square with white dots&#10;&#10;AI-generated content may be incorrect.">
            <a:extLst>
              <a:ext uri="{FF2B5EF4-FFF2-40B4-BE49-F238E27FC236}">
                <a16:creationId xmlns:a16="http://schemas.microsoft.com/office/drawing/2014/main" id="{DF292B31-0D2A-9EC0-4753-7A4D3298328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b="66717"/>
          <a:stretch/>
        </p:blipFill>
        <p:spPr>
          <a:xfrm>
            <a:off x="8010915" y="6315076"/>
            <a:ext cx="4013200" cy="542924"/>
          </a:xfrm>
          <a:prstGeom prst="rect">
            <a:avLst/>
          </a:prstGeom>
        </p:spPr>
      </p:pic>
      <p:sp>
        <p:nvSpPr>
          <p:cNvPr id="2" name="Title 1">
            <a:extLst>
              <a:ext uri="{FF2B5EF4-FFF2-40B4-BE49-F238E27FC236}">
                <a16:creationId xmlns:a16="http://schemas.microsoft.com/office/drawing/2014/main" id="{8BC5111F-9669-966E-C69A-6BF543D74D14}"/>
              </a:ext>
            </a:extLst>
          </p:cNvPr>
          <p:cNvSpPr>
            <a:spLocks noGrp="1"/>
          </p:cNvSpPr>
          <p:nvPr>
            <p:ph type="title"/>
          </p:nvPr>
        </p:nvSpPr>
        <p:spPr/>
        <p:txBody>
          <a:bodyPr>
            <a:normAutofit/>
          </a:bodyPr>
          <a:lstStyle/>
          <a:p>
            <a:r>
              <a:rPr lang="en-GB" b="1" dirty="0">
                <a:latin typeface="Plus Jakarta Sans" pitchFamily="2" charset="0"/>
                <a:cs typeface="Plus Jakarta Sans" pitchFamily="2" charset="0"/>
              </a:rPr>
              <a:t>The Employer Support Programme</a:t>
            </a:r>
          </a:p>
        </p:txBody>
      </p:sp>
      <p:pic>
        <p:nvPicPr>
          <p:cNvPr id="4" name="Content Placeholder 16" descr="A blue and black rectangle&#10;&#10;AI-generated content may be incorrect.">
            <a:extLst>
              <a:ext uri="{FF2B5EF4-FFF2-40B4-BE49-F238E27FC236}">
                <a16:creationId xmlns:a16="http://schemas.microsoft.com/office/drawing/2014/main" id="{7C4EB9EC-9AEE-AF73-238F-248A2D689F5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69016" b="31813"/>
          <a:stretch/>
        </p:blipFill>
        <p:spPr>
          <a:xfrm rot="16200000">
            <a:off x="9931813" y="4597813"/>
            <a:ext cx="1553336" cy="2967038"/>
          </a:xfrm>
          <a:prstGeom prst="rect">
            <a:avLst/>
          </a:prstGeom>
        </p:spPr>
      </p:pic>
      <p:pic>
        <p:nvPicPr>
          <p:cNvPr id="7" name="Content Placeholder 4" descr="A black and white logo&#10;&#10;AI-generated content may be incorrect.">
            <a:extLst>
              <a:ext uri="{FF2B5EF4-FFF2-40B4-BE49-F238E27FC236}">
                <a16:creationId xmlns:a16="http://schemas.microsoft.com/office/drawing/2014/main" id="{3EFC850B-175C-D520-E56C-C6B627E7F877}"/>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9745661" y="5843046"/>
            <a:ext cx="2001840" cy="721284"/>
          </a:xfrm>
          <a:prstGeom prst="rect">
            <a:avLst/>
          </a:prstGeom>
        </p:spPr>
      </p:pic>
      <p:sp>
        <p:nvSpPr>
          <p:cNvPr id="3" name="TextBox 2">
            <a:extLst>
              <a:ext uri="{FF2B5EF4-FFF2-40B4-BE49-F238E27FC236}">
                <a16:creationId xmlns:a16="http://schemas.microsoft.com/office/drawing/2014/main" id="{936520DF-90EA-E997-45C1-F93FD8526CF1}"/>
              </a:ext>
            </a:extLst>
          </p:cNvPr>
          <p:cNvSpPr txBox="1"/>
          <p:nvPr/>
        </p:nvSpPr>
        <p:spPr>
          <a:xfrm>
            <a:off x="852528" y="1502067"/>
            <a:ext cx="98298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pitchFamily="2" charset="0"/>
                <a:ea typeface="+mn-ea"/>
                <a:cs typeface="Plus Jakarta Sans" pitchFamily="2" charset="0"/>
              </a:rPr>
              <a:t>Dedicated members of the team to engage with Employers who play a vital role, in creating good work opportunities, and reducing current and future economic inactivity.  The </a:t>
            </a:r>
            <a:r>
              <a:rPr kumimoji="0" lang="en-GB" sz="1800" b="0" i="0" u="sng" strike="noStrike" kern="1200" cap="none" spc="0" normalizeH="0" baseline="0" noProof="0" dirty="0">
                <a:ln>
                  <a:noFill/>
                </a:ln>
                <a:solidFill>
                  <a:prstClr val="black"/>
                </a:solidFill>
                <a:effectLst/>
                <a:uLnTx/>
                <a:uFillTx/>
                <a:latin typeface="Plus Jakarta Sans" pitchFamily="2" charset="0"/>
                <a:ea typeface="+mn-ea"/>
                <a:cs typeface="Plus Jakarta Sans" pitchFamily="2" charset="0"/>
              </a:rPr>
              <a:t>Employer Support Programme </a:t>
            </a:r>
            <a:r>
              <a:rPr kumimoji="0" lang="en-GB" sz="1800" b="0" i="0" u="none" strike="noStrike" kern="1200" cap="none" spc="0" normalizeH="0" baseline="0" noProof="0" dirty="0">
                <a:ln>
                  <a:noFill/>
                </a:ln>
                <a:solidFill>
                  <a:prstClr val="black"/>
                </a:solidFill>
                <a:effectLst/>
                <a:uLnTx/>
                <a:uFillTx/>
                <a:latin typeface="Plus Jakarta Sans" pitchFamily="2" charset="0"/>
                <a:ea typeface="+mn-ea"/>
                <a:cs typeface="Plus Jakarta Sans" pitchFamily="2" charset="0"/>
              </a:rPr>
              <a:t>aims to support our York &amp; North Yorkshire employers to build their capacity to create inclusive job opportunities that the region’s residents need.</a:t>
            </a:r>
          </a:p>
        </p:txBody>
      </p:sp>
      <p:sp>
        <p:nvSpPr>
          <p:cNvPr id="5" name="TextBox 4">
            <a:extLst>
              <a:ext uri="{FF2B5EF4-FFF2-40B4-BE49-F238E27FC236}">
                <a16:creationId xmlns:a16="http://schemas.microsoft.com/office/drawing/2014/main" id="{DFC9763D-7A63-5182-3A0F-B5A70F778077}"/>
              </a:ext>
            </a:extLst>
          </p:cNvPr>
          <p:cNvSpPr txBox="1"/>
          <p:nvPr/>
        </p:nvSpPr>
        <p:spPr>
          <a:xfrm>
            <a:off x="893393" y="3059668"/>
            <a:ext cx="50291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black"/>
                </a:solidFill>
                <a:effectLst/>
                <a:uLnTx/>
                <a:uFillTx/>
                <a:latin typeface="Plus Jakarta Sans" pitchFamily="2" charset="0"/>
                <a:ea typeface="+mn-ea"/>
                <a:cs typeface="Plus Jakarta Sans" pitchFamily="2" charset="0"/>
              </a:rPr>
              <a:t>Employer Support Programme Providers:</a:t>
            </a:r>
          </a:p>
        </p:txBody>
      </p:sp>
      <p:sp>
        <p:nvSpPr>
          <p:cNvPr id="6" name="TextBox 5">
            <a:extLst>
              <a:ext uri="{FF2B5EF4-FFF2-40B4-BE49-F238E27FC236}">
                <a16:creationId xmlns:a16="http://schemas.microsoft.com/office/drawing/2014/main" id="{292BD246-688B-4664-3E10-6042B72E8DDD}"/>
              </a:ext>
            </a:extLst>
          </p:cNvPr>
          <p:cNvSpPr txBox="1"/>
          <p:nvPr/>
        </p:nvSpPr>
        <p:spPr>
          <a:xfrm>
            <a:off x="832831" y="3655596"/>
            <a:ext cx="2670048"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pitchFamily="2" charset="0"/>
                <a:ea typeface="+mn-ea"/>
                <a:cs typeface="Plus Jakarta Sans" pitchFamily="2" charset="0"/>
              </a:rPr>
              <a:t>Growth Planner Co.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pitchFamily="2" charset="0"/>
              <a:ea typeface="+mn-ea"/>
              <a:cs typeface="Plus Jakarta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pitchFamily="2" charset="0"/>
                <a:ea typeface="+mn-ea"/>
                <a:cs typeface="Plus Jakarta Sans" pitchFamily="2" charset="0"/>
              </a:rPr>
              <a:t>Pro Development UK Ltd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pitchFamily="2" charset="0"/>
              <a:ea typeface="+mn-ea"/>
              <a:cs typeface="Plus Jakarta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pitchFamily="2" charset="0"/>
                <a:ea typeface="+mn-ea"/>
                <a:cs typeface="Plus Jakarta Sans" pitchFamily="2" charset="0"/>
              </a:rPr>
              <a:t>The Innate Coach Ltd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pitchFamily="2" charset="0"/>
              <a:ea typeface="+mn-ea"/>
              <a:cs typeface="Plus Jakarta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pitchFamily="2" charset="0"/>
                <a:ea typeface="+mn-ea"/>
                <a:cs typeface="Plus Jakarta Sans" pitchFamily="2" charset="0"/>
              </a:rPr>
              <a:t>Curious Edge Ltd</a:t>
            </a:r>
          </a:p>
        </p:txBody>
      </p:sp>
      <p:sp>
        <p:nvSpPr>
          <p:cNvPr id="14" name="TextBox 13">
            <a:extLst>
              <a:ext uri="{FF2B5EF4-FFF2-40B4-BE49-F238E27FC236}">
                <a16:creationId xmlns:a16="http://schemas.microsoft.com/office/drawing/2014/main" id="{113461F2-5656-1762-6F46-8E0EA3848545}"/>
              </a:ext>
            </a:extLst>
          </p:cNvPr>
          <p:cNvSpPr txBox="1"/>
          <p:nvPr/>
        </p:nvSpPr>
        <p:spPr>
          <a:xfrm>
            <a:off x="3407993" y="3671683"/>
            <a:ext cx="267004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pitchFamily="2" charset="0"/>
                <a:ea typeface="+mn-ea"/>
                <a:cs typeface="Plus Jakarta Sans" pitchFamily="2" charset="0"/>
              </a:rPr>
              <a:t>Flying Futures CIC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pitchFamily="2" charset="0"/>
              <a:ea typeface="+mn-ea"/>
              <a:cs typeface="Plus Jakarta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pitchFamily="2" charset="0"/>
                <a:ea typeface="+mn-ea"/>
                <a:cs typeface="Plus Jakarta Sans" pitchFamily="2" charset="0"/>
              </a:rPr>
              <a:t>Your Small Business Board Ltd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Plus Jakarta Sans" pitchFamily="2" charset="0"/>
              <a:ea typeface="+mn-ea"/>
              <a:cs typeface="Plus Jakarta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Plus Jakarta Sans" pitchFamily="2" charset="0"/>
                <a:ea typeface="+mn-ea"/>
                <a:cs typeface="Plus Jakarta Sans" pitchFamily="2" charset="0"/>
              </a:rPr>
              <a:t>People Savi Ltd</a:t>
            </a:r>
          </a:p>
        </p:txBody>
      </p:sp>
      <p:pic>
        <p:nvPicPr>
          <p:cNvPr id="1036" name="Picture 12" descr="Business people having a discussion in cafeteria">
            <a:extLst>
              <a:ext uri="{FF2B5EF4-FFF2-40B4-BE49-F238E27FC236}">
                <a16:creationId xmlns:a16="http://schemas.microsoft.com/office/drawing/2014/main" id="{871D7742-57D5-8EDF-ACF7-165A06EE28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470" y="2999779"/>
            <a:ext cx="3669354" cy="244661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cxnSp>
        <p:nvCxnSpPr>
          <p:cNvPr id="16" name="Straight Connector 15">
            <a:extLst>
              <a:ext uri="{FF2B5EF4-FFF2-40B4-BE49-F238E27FC236}">
                <a16:creationId xmlns:a16="http://schemas.microsoft.com/office/drawing/2014/main" id="{B322ABBC-79F5-D786-7AC4-CD6F91BC398E}"/>
              </a:ext>
            </a:extLst>
          </p:cNvPr>
          <p:cNvCxnSpPr/>
          <p:nvPr/>
        </p:nvCxnSpPr>
        <p:spPr>
          <a:xfrm>
            <a:off x="3367127" y="3697561"/>
            <a:ext cx="0" cy="2266359"/>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40309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40F4A-C51C-76A7-A7EC-F15CF4A615A2}"/>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FC93353C-72EE-5AEE-7B9D-AEFA294C8DF9}"/>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D84FE98-8B13-B5D8-B686-56CE25BDCF9B}"/>
              </a:ext>
            </a:extLst>
          </p:cNvPr>
          <p:cNvPicPr>
            <a:picLocks noChangeAspect="1"/>
          </p:cNvPicPr>
          <p:nvPr/>
        </p:nvPicPr>
        <p:blipFill>
          <a:blip r:embed="rId2"/>
          <a:stretch>
            <a:fillRect/>
          </a:stretch>
        </p:blipFill>
        <p:spPr>
          <a:xfrm>
            <a:off x="-267766" y="112937"/>
            <a:ext cx="12567921" cy="6632126"/>
          </a:xfrm>
          <a:prstGeom prst="rect">
            <a:avLst/>
          </a:prstGeom>
        </p:spPr>
      </p:pic>
    </p:spTree>
    <p:extLst>
      <p:ext uri="{BB962C8B-B14F-4D97-AF65-F5344CB8AC3E}">
        <p14:creationId xmlns:p14="http://schemas.microsoft.com/office/powerpoint/2010/main" val="2556845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black background with blue text&#10;&#10;AI-generated content may be incorrect.">
            <a:extLst>
              <a:ext uri="{FF2B5EF4-FFF2-40B4-BE49-F238E27FC236}">
                <a16:creationId xmlns:a16="http://schemas.microsoft.com/office/drawing/2014/main" id="{B616774F-EA46-EC8C-4186-0B762DBA0B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0491" y="360706"/>
            <a:ext cx="1938539" cy="698477"/>
          </a:xfrm>
          <a:prstGeom prst="rect">
            <a:avLst/>
          </a:prstGeom>
        </p:spPr>
      </p:pic>
      <p:sp>
        <p:nvSpPr>
          <p:cNvPr id="9" name="TextBox 8">
            <a:extLst>
              <a:ext uri="{FF2B5EF4-FFF2-40B4-BE49-F238E27FC236}">
                <a16:creationId xmlns:a16="http://schemas.microsoft.com/office/drawing/2014/main" id="{DC265D3B-B603-8834-9654-85065894A76D}"/>
              </a:ext>
            </a:extLst>
          </p:cNvPr>
          <p:cNvSpPr txBox="1"/>
          <p:nvPr/>
        </p:nvSpPr>
        <p:spPr>
          <a:xfrm>
            <a:off x="626130" y="360706"/>
            <a:ext cx="7450499" cy="520142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srgbClr val="073531"/>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800" b="1" i="0" u="none" strike="noStrike" kern="1200" cap="none" spc="0" normalizeH="0" baseline="0" noProof="0" dirty="0">
              <a:ln>
                <a:noFill/>
              </a:ln>
              <a:solidFill>
                <a:srgbClr val="073531"/>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73531"/>
                </a:solidFill>
                <a:effectLst/>
                <a:uLnTx/>
                <a:uFillTx/>
                <a:latin typeface="Trebuchet MS"/>
                <a:ea typeface="+mn-ea"/>
                <a:cs typeface="+mn-cs"/>
              </a:rPr>
              <a:t>YNYCA Work and Skills Interchange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073531"/>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073531"/>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srgbClr val="073531"/>
                </a:solidFill>
                <a:effectLst/>
                <a:uLnTx/>
                <a:uFillTx/>
                <a:latin typeface="Trebuchet MS"/>
                <a:ea typeface="+mn-ea"/>
                <a:cs typeface="+mn-cs"/>
              </a:rPr>
              <a:t>Freephone</a:t>
            </a:r>
            <a:r>
              <a:rPr kumimoji="0" lang="en-GB" sz="3200" b="1" i="0" u="none" strike="noStrike" kern="1200" cap="none" spc="0" normalizeH="0" baseline="0" noProof="0" dirty="0">
                <a:ln>
                  <a:noFill/>
                </a:ln>
                <a:solidFill>
                  <a:srgbClr val="073531"/>
                </a:solidFill>
                <a:effectLst/>
                <a:uLnTx/>
                <a:uFillTx/>
                <a:latin typeface="Trebuchet MS"/>
                <a:ea typeface="+mn-ea"/>
                <a:cs typeface="+mn-cs"/>
              </a:rPr>
              <a:t> : </a:t>
            </a:r>
            <a:r>
              <a:rPr kumimoji="0" lang="en-GB" sz="4000" b="0" i="0" u="none" strike="noStrike" kern="1200" cap="none" spc="0" normalizeH="0" baseline="0" noProof="0" dirty="0">
                <a:ln>
                  <a:noFill/>
                </a:ln>
                <a:solidFill>
                  <a:prstClr val="black"/>
                </a:solidFill>
                <a:effectLst/>
                <a:uLnTx/>
                <a:uFillTx/>
                <a:latin typeface="Plus Jakarta Sans"/>
                <a:ea typeface="+mn-ea"/>
                <a:cs typeface="+mn-cs"/>
              </a:rPr>
              <a:t>0800 6546341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1" i="0" u="none" strike="noStrike" kern="1200" cap="none" spc="0" normalizeH="0" baseline="0" noProof="0" dirty="0">
              <a:ln>
                <a:noFill/>
              </a:ln>
              <a:solidFill>
                <a:srgbClr val="073531"/>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073531"/>
                </a:solidFill>
                <a:effectLst/>
                <a:uLnTx/>
                <a:uFillTx/>
                <a:latin typeface="Trebuchet MS"/>
                <a:ea typeface="+mn-ea"/>
                <a:cs typeface="+mn-cs"/>
              </a:rPr>
              <a:t>Email:</a:t>
            </a:r>
            <a:r>
              <a:rPr kumimoji="0" lang="en-GB" sz="3200" b="1" i="0" u="none" strike="noStrike" kern="1200" cap="none" spc="0" normalizeH="0" baseline="0" noProof="0" dirty="0">
                <a:ln>
                  <a:noFill/>
                </a:ln>
                <a:solidFill>
                  <a:srgbClr val="073531"/>
                </a:solidFill>
                <a:effectLst/>
                <a:uLnTx/>
                <a:uFillTx/>
                <a:latin typeface="Trebuchet MS"/>
                <a:ea typeface="+mn-ea"/>
                <a:cs typeface="+mn-cs"/>
              </a:rPr>
              <a:t> </a:t>
            </a:r>
            <a:r>
              <a:rPr kumimoji="0" lang="en-GB" sz="3200" b="1" i="0" u="none" strike="noStrike" kern="1200" cap="none" spc="0" normalizeH="0" baseline="0" noProof="0" dirty="0">
                <a:ln>
                  <a:noFill/>
                </a:ln>
                <a:solidFill>
                  <a:srgbClr val="073531"/>
                </a:solidFill>
                <a:effectLst/>
                <a:uLnTx/>
                <a:uFillTx/>
                <a:latin typeface="Trebuchet MS"/>
                <a:ea typeface="+mn-ea"/>
                <a:cs typeface="+mn-cs"/>
                <a:hlinkClick r:id="rId4"/>
              </a:rPr>
              <a:t>interchange@yorknorthyorks-ca.gov.uk</a:t>
            </a:r>
            <a:endParaRPr kumimoji="0" lang="en-GB" sz="3200" b="1" i="0" u="none" strike="noStrike" kern="1200" cap="none" spc="0" normalizeH="0" baseline="0" noProof="0" dirty="0">
              <a:ln>
                <a:noFill/>
              </a:ln>
              <a:solidFill>
                <a:srgbClr val="073531"/>
              </a:solidFill>
              <a:effectLst/>
              <a:uLnTx/>
              <a:uFillTx/>
              <a:latin typeface="Trebuchet M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73531"/>
                </a:solidFill>
                <a:effectLst/>
                <a:uLnTx/>
                <a:uFillTx/>
                <a:latin typeface="Trebuchet MS"/>
                <a:ea typeface="+mn-ea"/>
                <a:cs typeface="+mn-cs"/>
              </a:rPr>
              <a:t> </a:t>
            </a:r>
          </a:p>
        </p:txBody>
      </p:sp>
      <p:pic>
        <p:nvPicPr>
          <p:cNvPr id="2" name="Picture 1">
            <a:extLst>
              <a:ext uri="{FF2B5EF4-FFF2-40B4-BE49-F238E27FC236}">
                <a16:creationId xmlns:a16="http://schemas.microsoft.com/office/drawing/2014/main" id="{144749A1-A8DC-6CAC-DB87-B7F516EE4308}"/>
              </a:ext>
            </a:extLst>
          </p:cNvPr>
          <p:cNvPicPr>
            <a:picLocks noChangeAspect="1"/>
          </p:cNvPicPr>
          <p:nvPr/>
        </p:nvPicPr>
        <p:blipFill>
          <a:blip r:embed="rId5"/>
          <a:stretch>
            <a:fillRect/>
          </a:stretch>
        </p:blipFill>
        <p:spPr>
          <a:xfrm>
            <a:off x="188080" y="3209975"/>
            <a:ext cx="438050" cy="438050"/>
          </a:xfrm>
          <a:prstGeom prst="rect">
            <a:avLst/>
          </a:prstGeom>
        </p:spPr>
      </p:pic>
      <p:pic>
        <p:nvPicPr>
          <p:cNvPr id="3" name="Picture 2">
            <a:extLst>
              <a:ext uri="{FF2B5EF4-FFF2-40B4-BE49-F238E27FC236}">
                <a16:creationId xmlns:a16="http://schemas.microsoft.com/office/drawing/2014/main" id="{C264DC07-CF33-EB5E-687F-FDD5AFF8D89C}"/>
              </a:ext>
            </a:extLst>
          </p:cNvPr>
          <p:cNvPicPr>
            <a:picLocks noChangeAspect="1"/>
          </p:cNvPicPr>
          <p:nvPr/>
        </p:nvPicPr>
        <p:blipFill>
          <a:blip r:embed="rId6"/>
          <a:stretch>
            <a:fillRect/>
          </a:stretch>
        </p:blipFill>
        <p:spPr>
          <a:xfrm>
            <a:off x="188080" y="4089423"/>
            <a:ext cx="438050" cy="438050"/>
          </a:xfrm>
          <a:prstGeom prst="rect">
            <a:avLst/>
          </a:prstGeom>
        </p:spPr>
      </p:pic>
    </p:spTree>
    <p:extLst>
      <p:ext uri="{BB962C8B-B14F-4D97-AF65-F5344CB8AC3E}">
        <p14:creationId xmlns:p14="http://schemas.microsoft.com/office/powerpoint/2010/main" val="4230083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981D7-2F96-7A14-9F3E-8980EBE013F3}"/>
              </a:ext>
            </a:extLst>
          </p:cNvPr>
          <p:cNvSpPr>
            <a:spLocks noGrp="1"/>
          </p:cNvSpPr>
          <p:nvPr>
            <p:ph type="title"/>
          </p:nvPr>
        </p:nvSpPr>
        <p:spPr>
          <a:xfrm>
            <a:off x="808567" y="122573"/>
            <a:ext cx="10972800" cy="585122"/>
          </a:xfrm>
        </p:spPr>
        <p:txBody>
          <a:bodyPr/>
          <a:lstStyle/>
          <a:p>
            <a:pPr>
              <a:lnSpc>
                <a:spcPct val="150000"/>
              </a:lnSpc>
            </a:pPr>
            <a:r>
              <a:rPr lang="en-GB" sz="2600" b="1">
                <a:solidFill>
                  <a:schemeClr val="tx1"/>
                </a:solidFill>
              </a:rPr>
              <a:t>Pathways to Work </a:t>
            </a:r>
            <a:r>
              <a:rPr lang="en-GB" sz="2600">
                <a:solidFill>
                  <a:schemeClr val="tx1"/>
                </a:solidFill>
              </a:rPr>
              <a:t>employment support</a:t>
            </a:r>
            <a:endParaRPr lang="en-GB" sz="2600" b="1">
              <a:solidFill>
                <a:schemeClr val="tx1"/>
              </a:solidFill>
            </a:endParaRPr>
          </a:p>
        </p:txBody>
      </p:sp>
      <p:sp>
        <p:nvSpPr>
          <p:cNvPr id="3" name="TextBox 2">
            <a:extLst>
              <a:ext uri="{FF2B5EF4-FFF2-40B4-BE49-F238E27FC236}">
                <a16:creationId xmlns:a16="http://schemas.microsoft.com/office/drawing/2014/main" id="{45E2467C-6EED-95E9-B3DF-1F4A5A5E7A20}"/>
              </a:ext>
            </a:extLst>
          </p:cNvPr>
          <p:cNvSpPr txBox="1"/>
          <p:nvPr/>
        </p:nvSpPr>
        <p:spPr>
          <a:xfrm>
            <a:off x="808567" y="805234"/>
            <a:ext cx="10681641" cy="128753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As of August 2025, there are now over 1000 Pathways to Work Advisors in Jobcentres across England, Scotland and Wales who are helping disabled people and people with health conditions towards and into work. ​</a:t>
            </a:r>
          </a:p>
        </p:txBody>
      </p:sp>
      <p:sp>
        <p:nvSpPr>
          <p:cNvPr id="8" name="Google Shape;893;p28">
            <a:extLst>
              <a:ext uri="{FF2B5EF4-FFF2-40B4-BE49-F238E27FC236}">
                <a16:creationId xmlns:a16="http://schemas.microsoft.com/office/drawing/2014/main" id="{A376400F-AFD5-72AC-8A39-B84C3129ED07}"/>
              </a:ext>
            </a:extLst>
          </p:cNvPr>
          <p:cNvSpPr txBox="1"/>
          <p:nvPr/>
        </p:nvSpPr>
        <p:spPr>
          <a:xfrm>
            <a:off x="5395775" y="2190305"/>
            <a:ext cx="6385592" cy="3960000"/>
          </a:xfrm>
          <a:prstGeom prst="chevron">
            <a:avLst/>
          </a:prstGeom>
          <a:solidFill>
            <a:srgbClr val="DAEDEF"/>
          </a:solidFill>
          <a:ln>
            <a:noFill/>
          </a:ln>
        </p:spPr>
        <p:txBody>
          <a:bodyPr spcFirstLastPara="1" wrap="square" lIns="91425" tIns="45700" rIns="91425" bIns="45700" anchor="t" anchorCtr="0">
            <a:spAutoFit/>
          </a:bodyPr>
          <a:lstStyle>
            <a:defPPr>
              <a:defRPr lang="en-US"/>
            </a:defPPr>
            <a:lvl1pPr marR="0" lvl="0" indent="0" algn="ctr">
              <a:lnSpc>
                <a:spcPct val="90000"/>
              </a:lnSpc>
              <a:spcBef>
                <a:spcPts val="0"/>
              </a:spcBef>
              <a:spcAft>
                <a:spcPts val="0"/>
              </a:spcAft>
              <a:buClr>
                <a:srgbClr val="000000"/>
              </a:buClr>
              <a:buSzPts val="1200"/>
              <a:buFont typeface="Trebuchet MS"/>
              <a:buNone/>
              <a:defRPr sz="1400" b="1">
                <a:solidFill>
                  <a:schemeClr val="accent1">
                    <a:lumMod val="75000"/>
                  </a:schemeClr>
                </a:solidFill>
              </a:defRPr>
            </a:lvl1pPr>
          </a:lstStyle>
          <a:p>
            <a:pPr marL="0" marR="0" lvl="0" indent="0" algn="l" defTabSz="914400" rtl="0" eaLnBrk="1" fontAlgn="auto" latinLnBrk="0" hangingPunct="1">
              <a:lnSpc>
                <a:spcPct val="90000"/>
              </a:lnSpc>
              <a:spcBef>
                <a:spcPts val="0"/>
              </a:spcBef>
              <a:spcAft>
                <a:spcPts val="0"/>
              </a:spcAft>
              <a:buClr>
                <a:srgbClr val="000000"/>
              </a:buClr>
              <a:buSzPts val="1200"/>
              <a:buFont typeface="Trebuchet MS"/>
              <a:buNone/>
              <a:tabLst/>
              <a:defRPr/>
            </a:pPr>
            <a:endParaRPr kumimoji="0" lang="en-GB" sz="2000" b="1" i="0" u="none" strike="noStrike" kern="1200" cap="none" spc="0" normalizeH="0" baseline="0" noProof="0">
              <a:ln>
                <a:noFill/>
              </a:ln>
              <a:solidFill>
                <a:srgbClr val="BBE0E3">
                  <a:lumMod val="75000"/>
                </a:srgbClr>
              </a:solidFill>
              <a:effectLst/>
              <a:uLnTx/>
              <a:uFillTx/>
              <a:latin typeface="Arial"/>
              <a:ea typeface="+mn-ea"/>
              <a:cs typeface="Arial"/>
            </a:endParaRPr>
          </a:p>
        </p:txBody>
      </p:sp>
      <p:sp>
        <p:nvSpPr>
          <p:cNvPr id="4" name="Google Shape;893;p28">
            <a:extLst>
              <a:ext uri="{FF2B5EF4-FFF2-40B4-BE49-F238E27FC236}">
                <a16:creationId xmlns:a16="http://schemas.microsoft.com/office/drawing/2014/main" id="{B8B92C17-7AB1-8889-AA0E-8CDE34890079}"/>
              </a:ext>
            </a:extLst>
          </p:cNvPr>
          <p:cNvSpPr txBox="1"/>
          <p:nvPr/>
        </p:nvSpPr>
        <p:spPr>
          <a:xfrm>
            <a:off x="318184" y="2190305"/>
            <a:ext cx="6953883" cy="3960000"/>
          </a:xfrm>
          <a:prstGeom prst="homePlate">
            <a:avLst/>
          </a:prstGeom>
          <a:solidFill>
            <a:schemeClr val="accent1">
              <a:lumMod val="90000"/>
            </a:schemeClr>
          </a:solidFill>
          <a:ln>
            <a:noFill/>
          </a:ln>
        </p:spPr>
        <p:txBody>
          <a:bodyPr spcFirstLastPara="1" wrap="square" lIns="91425" tIns="45700" rIns="91425" bIns="45700" anchor="t" anchorCtr="0">
            <a:spAutoFit/>
          </a:bodyPr>
          <a:lstStyle>
            <a:defPPr>
              <a:defRPr lang="en-US"/>
            </a:defPPr>
            <a:lvl1pPr marR="0" lvl="0" indent="0" algn="ctr">
              <a:lnSpc>
                <a:spcPct val="90000"/>
              </a:lnSpc>
              <a:spcBef>
                <a:spcPts val="0"/>
              </a:spcBef>
              <a:spcAft>
                <a:spcPts val="0"/>
              </a:spcAft>
              <a:buClr>
                <a:srgbClr val="000000"/>
              </a:buClr>
              <a:buSzPts val="1200"/>
              <a:buFont typeface="Trebuchet MS"/>
              <a:buNone/>
              <a:defRPr sz="1400" b="1">
                <a:solidFill>
                  <a:schemeClr val="accent1">
                    <a:lumMod val="75000"/>
                  </a:schemeClr>
                </a:solidFill>
              </a:defRPr>
            </a:lvl1pPr>
          </a:lstStyle>
          <a:p>
            <a:pPr marL="0" marR="0" lvl="0" indent="0" algn="l" defTabSz="914400" rtl="0" eaLnBrk="1" fontAlgn="auto" latinLnBrk="0" hangingPunct="1">
              <a:lnSpc>
                <a:spcPct val="90000"/>
              </a:lnSpc>
              <a:spcBef>
                <a:spcPts val="20"/>
              </a:spcBef>
              <a:spcAft>
                <a:spcPts val="0"/>
              </a:spcAft>
              <a:buClr>
                <a:srgbClr val="000000"/>
              </a:buClr>
              <a:buSzPts val="1200"/>
              <a:buFont typeface="Trebuchet MS"/>
              <a:buNone/>
              <a:tabLst/>
              <a:defRPr/>
            </a:pPr>
            <a:endParaRPr kumimoji="0" lang="en-GB" sz="2000" b="0" i="0" u="none" strike="noStrike" kern="1200" cap="none" spc="0" normalizeH="0" baseline="0" noProof="0">
              <a:ln>
                <a:noFill/>
              </a:ln>
              <a:solidFill>
                <a:srgbClr val="000000"/>
              </a:solidFill>
              <a:effectLst/>
              <a:uLnTx/>
              <a:uFillTx/>
              <a:latin typeface="Arial"/>
              <a:ea typeface="+mn-ea"/>
              <a:cs typeface="Arial"/>
            </a:endParaRPr>
          </a:p>
        </p:txBody>
      </p:sp>
      <p:sp>
        <p:nvSpPr>
          <p:cNvPr id="9" name="TextBox 8">
            <a:extLst>
              <a:ext uri="{FF2B5EF4-FFF2-40B4-BE49-F238E27FC236}">
                <a16:creationId xmlns:a16="http://schemas.microsoft.com/office/drawing/2014/main" id="{B8F921DD-E680-8B09-A6AA-B1B570C117B1}"/>
              </a:ext>
            </a:extLst>
          </p:cNvPr>
          <p:cNvSpPr txBox="1"/>
          <p:nvPr/>
        </p:nvSpPr>
        <p:spPr>
          <a:xfrm>
            <a:off x="318184" y="2190305"/>
            <a:ext cx="5467394" cy="3780522"/>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20"/>
              </a:spcBef>
              <a:spcAft>
                <a:spcPts val="0"/>
              </a:spcAft>
              <a:buClr>
                <a:srgbClr val="000000"/>
              </a:buClr>
              <a:buSzTx/>
              <a:buFont typeface="Arial" panose="020B0604020202020204" pitchFamily="34" charset="0"/>
              <a:buChar char="•"/>
              <a:tabLst/>
              <a:defRPr/>
            </a:pPr>
            <a:r>
              <a:rPr kumimoji="0" lang="en-GB" sz="1800" b="1" i="0" u="none" strike="noStrike" kern="1200" cap="none" spc="0" normalizeH="0" baseline="0" noProof="0">
                <a:ln>
                  <a:noFill/>
                </a:ln>
                <a:solidFill>
                  <a:srgbClr val="000000"/>
                </a:solidFill>
                <a:effectLst/>
                <a:uLnTx/>
                <a:uFillTx/>
                <a:latin typeface="Arial"/>
                <a:ea typeface="+mn-ea"/>
                <a:cs typeface="Arial"/>
              </a:rPr>
              <a:t>Pathways to Work Guarantee: </a:t>
            </a:r>
            <a:r>
              <a:rPr kumimoji="0" lang="en-GB" sz="1800" b="0" i="0" u="none" strike="noStrike" kern="1200" cap="none" spc="0" normalizeH="0" baseline="0" noProof="0">
                <a:ln>
                  <a:noFill/>
                </a:ln>
                <a:solidFill>
                  <a:srgbClr val="000000"/>
                </a:solidFill>
                <a:effectLst/>
                <a:uLnTx/>
                <a:uFillTx/>
                <a:latin typeface="Arial"/>
                <a:ea typeface="+mn-ea"/>
                <a:cs typeface="Arial"/>
              </a:rPr>
              <a:t>offers work, health and skills support to people with a health condition or disability who are claiming out of work benefits. </a:t>
            </a:r>
          </a:p>
          <a:p>
            <a:pPr marL="285750" marR="0" lvl="0" indent="-285750" algn="l" defTabSz="914400" rtl="0" eaLnBrk="1" fontAlgn="auto" latinLnBrk="0" hangingPunct="1">
              <a:lnSpc>
                <a:spcPct val="150000"/>
              </a:lnSpc>
              <a:spcBef>
                <a:spcPts val="20"/>
              </a:spcBef>
              <a:spcAft>
                <a:spcPts val="0"/>
              </a:spcAft>
              <a:buClr>
                <a:srgbClr val="000000"/>
              </a:buClr>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Everyone affected by the reduction to the UC health element will be offered support by a dedicated </a:t>
            </a:r>
            <a:r>
              <a:rPr kumimoji="0" lang="en-GB" sz="1800" b="1" i="0" u="none" strike="noStrike" kern="1200" cap="none" spc="0" normalizeH="0" baseline="0" noProof="0">
                <a:ln>
                  <a:noFill/>
                </a:ln>
                <a:solidFill>
                  <a:srgbClr val="000000"/>
                </a:solidFill>
                <a:effectLst/>
                <a:uLnTx/>
                <a:uFillTx/>
                <a:latin typeface="Arial"/>
                <a:ea typeface="+mn-ea"/>
                <a:cs typeface="Arial"/>
              </a:rPr>
              <a:t>Pathways to Work adviser.</a:t>
            </a:r>
          </a:p>
          <a:p>
            <a:pPr marL="285750" marR="0" lvl="0" indent="-285750" algn="l" defTabSz="914400" rtl="0" eaLnBrk="1" fontAlgn="auto" latinLnBrk="0" hangingPunct="1">
              <a:lnSpc>
                <a:spcPct val="150000"/>
              </a:lnSpc>
              <a:spcBef>
                <a:spcPts val="20"/>
              </a:spcBef>
              <a:spcAft>
                <a:spcPts val="0"/>
              </a:spcAft>
              <a:buClr>
                <a:srgbClr val="000000"/>
              </a:buClr>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A </a:t>
            </a:r>
            <a:r>
              <a:rPr kumimoji="0" lang="en-GB" sz="1800" b="1" i="0" u="none" strike="noStrike" kern="1200" cap="none" spc="0" normalizeH="0" baseline="0" noProof="0">
                <a:ln>
                  <a:noFill/>
                </a:ln>
                <a:solidFill>
                  <a:srgbClr val="000000"/>
                </a:solidFill>
                <a:effectLst/>
                <a:uLnTx/>
                <a:uFillTx/>
                <a:latin typeface="Arial"/>
                <a:ea typeface="+mn-ea"/>
                <a:cs typeface="+mn-cs"/>
              </a:rPr>
              <a:t>support conversation </a:t>
            </a:r>
            <a:r>
              <a:rPr kumimoji="0" lang="en-GB" sz="1800" b="0" i="0" u="none" strike="noStrike" kern="1200" cap="none" spc="0" normalizeH="0" baseline="0" noProof="0">
                <a:ln>
                  <a:noFill/>
                </a:ln>
                <a:solidFill>
                  <a:srgbClr val="000000"/>
                </a:solidFill>
                <a:effectLst/>
                <a:uLnTx/>
                <a:uFillTx/>
                <a:latin typeface="Arial"/>
                <a:ea typeface="+mn-ea"/>
                <a:cs typeface="+mn-cs"/>
              </a:rPr>
              <a:t>will signpost customers to the most relevant support to meet their needs.</a:t>
            </a:r>
            <a:endParaRPr kumimoji="0" lang="en-GB" sz="1800" b="0" i="0" u="none" strike="noStrike" kern="1200" cap="none" spc="0" normalizeH="0" baseline="0" noProof="0">
              <a:ln>
                <a:noFill/>
              </a:ln>
              <a:solidFill>
                <a:srgbClr val="000000"/>
              </a:solidFill>
              <a:effectLst/>
              <a:uLnTx/>
              <a:uFillTx/>
              <a:latin typeface="Arial"/>
              <a:ea typeface="+mn-ea"/>
              <a:cs typeface="Arial"/>
            </a:endParaRPr>
          </a:p>
        </p:txBody>
      </p:sp>
      <p:sp>
        <p:nvSpPr>
          <p:cNvPr id="10" name="TextBox 9">
            <a:extLst>
              <a:ext uri="{FF2B5EF4-FFF2-40B4-BE49-F238E27FC236}">
                <a16:creationId xmlns:a16="http://schemas.microsoft.com/office/drawing/2014/main" id="{126C2CC6-E544-70FD-90D7-1AE757050748}"/>
              </a:ext>
            </a:extLst>
          </p:cNvPr>
          <p:cNvSpPr txBox="1"/>
          <p:nvPr/>
        </p:nvSpPr>
        <p:spPr>
          <a:xfrm>
            <a:off x="7017765" y="2272244"/>
            <a:ext cx="3583173" cy="378052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The </a:t>
            </a:r>
            <a:r>
              <a:rPr kumimoji="0" lang="en-GB" sz="1800" b="1" i="0" u="none" strike="noStrike" kern="1200" cap="none" spc="0" normalizeH="0" baseline="0" noProof="0">
                <a:ln>
                  <a:noFill/>
                </a:ln>
                <a:solidFill>
                  <a:srgbClr val="000000"/>
                </a:solidFill>
                <a:effectLst/>
                <a:uLnTx/>
                <a:uFillTx/>
                <a:latin typeface="Arial"/>
                <a:ea typeface="+mn-ea"/>
                <a:cs typeface="Arial"/>
              </a:rPr>
              <a:t>“Pathways to Work” banner </a:t>
            </a:r>
            <a:r>
              <a:rPr kumimoji="0" lang="en-GB" sz="1800" b="0" i="0" u="none" strike="noStrike" kern="1200" cap="none" spc="0" normalizeH="0" baseline="0" noProof="0">
                <a:ln>
                  <a:noFill/>
                </a:ln>
                <a:solidFill>
                  <a:srgbClr val="000000"/>
                </a:solidFill>
                <a:effectLst/>
                <a:uLnTx/>
                <a:uFillTx/>
                <a:latin typeface="Arial"/>
                <a:ea typeface="+mn-ea"/>
                <a:cs typeface="Arial"/>
              </a:rPr>
              <a:t>brings together and builds on existing support from a diverse range of providers:</a:t>
            </a:r>
          </a:p>
          <a:p>
            <a:pPr marL="800100" marR="0" lvl="1"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WorkWell, </a:t>
            </a:r>
          </a:p>
          <a:p>
            <a:pPr marL="800100" marR="0" lvl="1"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Individual Placement &amp; Support,</a:t>
            </a:r>
          </a:p>
          <a:p>
            <a:pPr marL="800100" marR="0" lvl="1"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Connect to Work and;</a:t>
            </a:r>
          </a:p>
          <a:p>
            <a:pPr marL="800100" marR="0" lvl="1" indent="-342900" algn="l"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local Trailblazers.</a:t>
            </a:r>
          </a:p>
        </p:txBody>
      </p:sp>
    </p:spTree>
    <p:extLst>
      <p:ext uri="{BB962C8B-B14F-4D97-AF65-F5344CB8AC3E}">
        <p14:creationId xmlns:p14="http://schemas.microsoft.com/office/powerpoint/2010/main" val="759064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328E2-4478-D445-4A72-CDFE13132572}"/>
            </a:ext>
          </a:extLst>
        </p:cNvPr>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4C3BC0FF-84D8-5230-E7D4-8F5099FEE3E8}"/>
              </a:ext>
            </a:extLst>
          </p:cNvPr>
          <p:cNvSpPr/>
          <p:nvPr/>
        </p:nvSpPr>
        <p:spPr>
          <a:xfrm>
            <a:off x="2586667" y="2570199"/>
            <a:ext cx="1761046" cy="3719663"/>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5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Maximise existing place-based support.</a:t>
            </a:r>
          </a:p>
          <a:p>
            <a:pPr marL="0" marR="0" lvl="0" indent="0" algn="ctr" defTabSz="457200" rtl="0" eaLnBrk="1" fontAlgn="auto" latinLnBrk="0" hangingPunct="1">
              <a:lnSpc>
                <a:spcPct val="15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457200" rtl="0" eaLnBrk="1" fontAlgn="auto" latinLnBrk="0" hangingPunct="1">
              <a:lnSpc>
                <a:spcPct val="15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457200" rtl="0" eaLnBrk="1" fontAlgn="auto" latinLnBrk="0" hangingPunct="1">
              <a:lnSpc>
                <a:spcPct val="15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 </a:t>
            </a:r>
          </a:p>
        </p:txBody>
      </p:sp>
      <p:sp>
        <p:nvSpPr>
          <p:cNvPr id="13" name="Rectangle: Rounded Corners 12">
            <a:extLst>
              <a:ext uri="{FF2B5EF4-FFF2-40B4-BE49-F238E27FC236}">
                <a16:creationId xmlns:a16="http://schemas.microsoft.com/office/drawing/2014/main" id="{07A70AFE-0183-72D0-0CBF-B3D67F7F4F23}"/>
              </a:ext>
            </a:extLst>
          </p:cNvPr>
          <p:cNvSpPr/>
          <p:nvPr/>
        </p:nvSpPr>
        <p:spPr>
          <a:xfrm>
            <a:off x="10186773" y="2565156"/>
            <a:ext cx="1872956" cy="371966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5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Aptos" panose="020B0004020202020204" pitchFamily="34" charset="0"/>
                <a:cs typeface="Arial"/>
              </a:rPr>
              <a:t>Support the Government’s approach to devolution.</a:t>
            </a:r>
          </a:p>
          <a:p>
            <a:pPr marL="0" marR="0" lvl="0" indent="0" algn="ctr" defTabSz="457200" rtl="0" eaLnBrk="1" fontAlgn="auto" latinLnBrk="0" hangingPunct="1">
              <a:lnSpc>
                <a:spcPct val="15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Aptos" panose="020B0004020202020204" pitchFamily="34" charset="0"/>
              <a:cs typeface="Arial"/>
            </a:endParaRPr>
          </a:p>
          <a:p>
            <a:pPr marL="0" marR="0" lvl="0" indent="0" algn="ctr" defTabSz="457200" rtl="0" eaLnBrk="1" fontAlgn="auto" latinLnBrk="0" hangingPunct="1">
              <a:lnSpc>
                <a:spcPct val="15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Aptos" panose="020B0004020202020204" pitchFamily="34" charset="0"/>
              <a:cs typeface="Arial"/>
            </a:endParaRPr>
          </a:p>
          <a:p>
            <a:pPr marL="0" marR="0" lvl="0" indent="0" algn="ctr" defTabSz="457200" rtl="0" eaLnBrk="1" fontAlgn="auto" latinLnBrk="0" hangingPunct="1">
              <a:lnSpc>
                <a:spcPct val="15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Aptos" panose="020B0004020202020204" pitchFamily="34" charset="0"/>
                <a:cs typeface="Arial"/>
              </a:rPr>
              <a:t> </a:t>
            </a:r>
          </a:p>
        </p:txBody>
      </p:sp>
      <p:sp>
        <p:nvSpPr>
          <p:cNvPr id="12" name="Rectangle: Rounded Corners 11">
            <a:extLst>
              <a:ext uri="{FF2B5EF4-FFF2-40B4-BE49-F238E27FC236}">
                <a16:creationId xmlns:a16="http://schemas.microsoft.com/office/drawing/2014/main" id="{20F5C518-EC4E-AC01-01BE-B90CC0FF54FC}"/>
              </a:ext>
            </a:extLst>
          </p:cNvPr>
          <p:cNvSpPr/>
          <p:nvPr/>
        </p:nvSpPr>
        <p:spPr>
          <a:xfrm>
            <a:off x="8585764" y="2565156"/>
            <a:ext cx="1464009" cy="3719663"/>
          </a:xfrm>
          <a:prstGeom prst="round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auto" latinLnBrk="0" hangingPunct="1">
              <a:lnSpc>
                <a:spcPct val="15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Work with a range of partners.</a:t>
            </a:r>
          </a:p>
          <a:p>
            <a:pPr marL="0" marR="0" lvl="0" indent="0" algn="ctr" defTabSz="457200" rtl="0" eaLnBrk="1" fontAlgn="auto" latinLnBrk="0" hangingPunct="1">
              <a:lnSpc>
                <a:spcPct val="15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457200" rtl="0" eaLnBrk="1" fontAlgn="auto" latinLnBrk="0" hangingPunct="1">
              <a:lnSpc>
                <a:spcPct val="15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457200" rtl="0" eaLnBrk="1" fontAlgn="auto" latinLnBrk="0" hangingPunct="1">
              <a:lnSpc>
                <a:spcPct val="15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457200" rtl="0" eaLnBrk="1" fontAlgn="auto" latinLnBrk="0" hangingPunct="1">
              <a:lnSpc>
                <a:spcPct val="15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Arial"/>
            </a:endParaRPr>
          </a:p>
        </p:txBody>
      </p:sp>
      <p:sp>
        <p:nvSpPr>
          <p:cNvPr id="2" name="Title 1">
            <a:extLst>
              <a:ext uri="{FF2B5EF4-FFF2-40B4-BE49-F238E27FC236}">
                <a16:creationId xmlns:a16="http://schemas.microsoft.com/office/drawing/2014/main" id="{3E600CA4-CB5D-DB50-0BAC-6545FFC4828A}"/>
              </a:ext>
            </a:extLst>
          </p:cNvPr>
          <p:cNvSpPr>
            <a:spLocks noGrp="1"/>
          </p:cNvSpPr>
          <p:nvPr>
            <p:ph type="title"/>
          </p:nvPr>
        </p:nvSpPr>
        <p:spPr>
          <a:xfrm>
            <a:off x="509374" y="53315"/>
            <a:ext cx="5236908" cy="402293"/>
          </a:xfrm>
        </p:spPr>
        <p:txBody>
          <a:bodyPr/>
          <a:lstStyle/>
          <a:p>
            <a:pPr algn="l">
              <a:lnSpc>
                <a:spcPct val="150000"/>
              </a:lnSpc>
            </a:pPr>
            <a:r>
              <a:rPr lang="en-GB" sz="2600" b="1">
                <a:solidFill>
                  <a:schemeClr val="tx1"/>
                </a:solidFill>
                <a:effectLst/>
                <a:latin typeface="Arial" panose="020B0604020202020204" pitchFamily="34" charset="0"/>
                <a:ea typeface="Aptos" panose="020B0004020202020204" pitchFamily="34" charset="0"/>
                <a:cs typeface="Arial" panose="020B0604020202020204" pitchFamily="34" charset="0"/>
              </a:rPr>
              <a:t>Economic Inactivity Trailblazers</a:t>
            </a:r>
            <a:br>
              <a:rPr lang="en-GB" sz="1600">
                <a:effectLst/>
                <a:latin typeface="Arial"/>
                <a:cs typeface="Arial"/>
              </a:rPr>
            </a:br>
            <a:endParaRPr lang="en-GB" sz="1600" b="1">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061BA4F3-5093-98E0-BD99-C801C66437B7}"/>
              </a:ext>
            </a:extLst>
          </p:cNvPr>
          <p:cNvSpPr txBox="1"/>
          <p:nvPr/>
        </p:nvSpPr>
        <p:spPr>
          <a:xfrm>
            <a:off x="132271" y="872674"/>
            <a:ext cx="12059729" cy="1420325"/>
          </a:xfrm>
          <a:prstGeom prst="rect">
            <a:avLst/>
          </a:prstGeom>
          <a:solidFill>
            <a:schemeClr val="bg1"/>
          </a:solidFill>
          <a:ln>
            <a:solidFill>
              <a:schemeClr val="bg1"/>
            </a:solidFill>
          </a:ln>
        </p:spPr>
        <p:txBody>
          <a:bodyPr wrap="square" lIns="91440" tIns="45720" rIns="91440" bIns="45720" anchor="t">
            <a:spAutoFit/>
          </a:bodyPr>
          <a:lstStyle/>
          <a:p>
            <a:pPr marL="285750" marR="0" lvl="0" indent="-285750" algn="l" defTabSz="457200" rtl="0" eaLnBrk="1" fontAlgn="auto" latinLnBrk="0" hangingPunct="1">
              <a:lnSpc>
                <a:spcPct val="15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Arial"/>
                <a:ea typeface="Aptos" panose="020B0004020202020204" pitchFamily="34" charset="0"/>
                <a:cs typeface="Arial"/>
              </a:rPr>
              <a:t>There are</a:t>
            </a:r>
            <a:r>
              <a:rPr kumimoji="0" lang="en-GB" sz="2000" b="1" i="0" u="none" strike="noStrike" kern="1200" cap="none" spc="0" normalizeH="0" baseline="0" noProof="0">
                <a:ln>
                  <a:noFill/>
                </a:ln>
                <a:solidFill>
                  <a:srgbClr val="000000"/>
                </a:solidFill>
                <a:effectLst/>
                <a:uLnTx/>
                <a:uFillTx/>
                <a:latin typeface="Arial"/>
                <a:ea typeface="Aptos" panose="020B0004020202020204" pitchFamily="34" charset="0"/>
                <a:cs typeface="Arial"/>
              </a:rPr>
              <a:t> 9 Inactivity Trailblazers </a:t>
            </a:r>
            <a:r>
              <a:rPr kumimoji="0" lang="en-GB" sz="2000" b="0" i="0" u="none" strike="noStrike" kern="1200" cap="none" spc="0" normalizeH="0" baseline="0" noProof="0">
                <a:ln>
                  <a:noFill/>
                </a:ln>
                <a:solidFill>
                  <a:srgbClr val="000000"/>
                </a:solidFill>
                <a:effectLst/>
                <a:uLnTx/>
                <a:uFillTx/>
                <a:latin typeface="Arial"/>
                <a:ea typeface="Aptos" panose="020B0004020202020204" pitchFamily="34" charset="0"/>
                <a:cs typeface="Arial"/>
              </a:rPr>
              <a:t>live across </a:t>
            </a:r>
            <a:r>
              <a:rPr kumimoji="0" lang="en-GB" sz="2000" b="1" i="0" u="none" strike="noStrike" kern="1200" cap="none" spc="0" normalizeH="0" baseline="0" noProof="0">
                <a:ln>
                  <a:noFill/>
                </a:ln>
                <a:solidFill>
                  <a:srgbClr val="000000"/>
                </a:solidFill>
                <a:effectLst/>
                <a:uLnTx/>
                <a:uFillTx/>
                <a:latin typeface="Arial"/>
                <a:ea typeface="Aptos" panose="020B0004020202020204" pitchFamily="34" charset="0"/>
                <a:cs typeface="Arial"/>
              </a:rPr>
              <a:t>England </a:t>
            </a:r>
            <a:r>
              <a:rPr kumimoji="0" lang="en-GB" sz="2000" b="0" i="0" u="none" strike="noStrike" kern="1200" cap="none" spc="0" normalizeH="0" baseline="0" noProof="0">
                <a:ln>
                  <a:noFill/>
                </a:ln>
                <a:solidFill>
                  <a:srgbClr val="000000"/>
                </a:solidFill>
                <a:effectLst/>
                <a:uLnTx/>
                <a:uFillTx/>
                <a:latin typeface="Arial"/>
                <a:ea typeface="Aptos" panose="020B0004020202020204" pitchFamily="34" charset="0"/>
                <a:cs typeface="Arial"/>
              </a:rPr>
              <a:t>and</a:t>
            </a:r>
            <a:r>
              <a:rPr kumimoji="0" lang="en-GB" sz="2000" b="1" i="0" u="none" strike="noStrike" kern="1200" cap="none" spc="0" normalizeH="0" baseline="0" noProof="0">
                <a:ln>
                  <a:noFill/>
                </a:ln>
                <a:solidFill>
                  <a:srgbClr val="000000"/>
                </a:solidFill>
                <a:effectLst/>
                <a:uLnTx/>
                <a:uFillTx/>
                <a:latin typeface="Arial"/>
                <a:ea typeface="Aptos" panose="020B0004020202020204" pitchFamily="34" charset="0"/>
                <a:cs typeface="Arial"/>
              </a:rPr>
              <a:t> Wales</a:t>
            </a:r>
            <a:r>
              <a:rPr kumimoji="0" lang="en-GB" sz="2000" b="0" i="0" u="none" strike="noStrike" kern="1200" cap="none" spc="0" normalizeH="0" baseline="0" noProof="0">
                <a:ln>
                  <a:noFill/>
                </a:ln>
                <a:solidFill>
                  <a:srgbClr val="000000"/>
                </a:solidFill>
                <a:effectLst/>
                <a:uLnTx/>
                <a:uFillTx/>
                <a:latin typeface="Arial"/>
                <a:ea typeface="Aptos" panose="020B0004020202020204" pitchFamily="34" charset="0"/>
                <a:cs typeface="Arial"/>
              </a:rPr>
              <a:t>. </a:t>
            </a:r>
          </a:p>
          <a:p>
            <a:pPr marL="285750" marR="0" lvl="0" indent="-285750" algn="l" defTabSz="457200" rtl="0" eaLnBrk="1" fontAlgn="auto" latinLnBrk="0" hangingPunct="1">
              <a:lnSpc>
                <a:spcPct val="150000"/>
              </a:lnSpc>
              <a:spcBef>
                <a:spcPct val="0"/>
              </a:spcBef>
              <a:spcAft>
                <a:spcPct val="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000000"/>
                </a:solidFill>
                <a:effectLst/>
                <a:uLnTx/>
                <a:uFillTx/>
                <a:latin typeface="Arial"/>
                <a:ea typeface="Aptos" panose="020B0004020202020204" pitchFamily="34" charset="0"/>
                <a:cs typeface="Arial"/>
              </a:rPr>
              <a:t>Each area received a share of </a:t>
            </a:r>
            <a:r>
              <a:rPr kumimoji="0" lang="en-GB" sz="2000" b="1" i="0" u="none" strike="noStrike" kern="1200" cap="none" spc="0" normalizeH="0" baseline="0" noProof="0">
                <a:ln>
                  <a:noFill/>
                </a:ln>
                <a:solidFill>
                  <a:srgbClr val="000000"/>
                </a:solidFill>
                <a:effectLst/>
                <a:uLnTx/>
                <a:uFillTx/>
                <a:latin typeface="Arial"/>
                <a:ea typeface="Aptos" panose="020B0004020202020204" pitchFamily="34" charset="0"/>
                <a:cs typeface="Arial"/>
              </a:rPr>
              <a:t>£80 million </a:t>
            </a:r>
            <a:r>
              <a:rPr kumimoji="0" lang="en-GB" sz="2000" b="0" i="0" u="none" strike="noStrike" kern="1200" cap="none" spc="0" normalizeH="0" baseline="0" noProof="0">
                <a:ln>
                  <a:noFill/>
                </a:ln>
                <a:solidFill>
                  <a:srgbClr val="000000"/>
                </a:solidFill>
                <a:effectLst/>
                <a:uLnTx/>
                <a:uFillTx/>
                <a:latin typeface="Arial"/>
                <a:ea typeface="Aptos" panose="020B0004020202020204" pitchFamily="34" charset="0"/>
                <a:cs typeface="Arial"/>
              </a:rPr>
              <a:t>for delivery in 2025/26 to design and test new interventions.</a:t>
            </a:r>
          </a:p>
          <a:p>
            <a:pPr marL="285750" marR="0" lvl="0" indent="-285750" algn="l" defTabSz="457200" rtl="0" eaLnBrk="1" fontAlgn="auto" latinLnBrk="0" hangingPunct="1">
              <a:lnSpc>
                <a:spcPct val="150000"/>
              </a:lnSpc>
              <a:spcBef>
                <a:spcPct val="0"/>
              </a:spcBef>
              <a:spcAft>
                <a:spcPct val="0"/>
              </a:spcAft>
              <a:buClrTx/>
              <a:buSzTx/>
              <a:buFont typeface="Arial" panose="020B0604020202020204" pitchFamily="34" charset="0"/>
              <a:buChar char="•"/>
              <a:tabLst/>
              <a:defRPr/>
            </a:pPr>
            <a:r>
              <a:rPr kumimoji="0" lang="en-GB" sz="2000" b="1" i="0" u="none" strike="noStrike" kern="1200" cap="none" spc="0" normalizeH="0" baseline="0" noProof="0">
                <a:ln>
                  <a:noFill/>
                </a:ln>
                <a:solidFill>
                  <a:srgbClr val="000000"/>
                </a:solidFill>
                <a:effectLst/>
                <a:uLnTx/>
                <a:uFillTx/>
                <a:latin typeface="Arial"/>
                <a:ea typeface="Aptos" panose="020B0004020202020204" pitchFamily="34" charset="0"/>
                <a:cs typeface="Arial"/>
              </a:rPr>
              <a:t>The Trailblazers aim to:</a:t>
            </a:r>
          </a:p>
        </p:txBody>
      </p:sp>
      <p:sp>
        <p:nvSpPr>
          <p:cNvPr id="11" name="Rectangle: Rounded Corners 10">
            <a:extLst>
              <a:ext uri="{FF2B5EF4-FFF2-40B4-BE49-F238E27FC236}">
                <a16:creationId xmlns:a16="http://schemas.microsoft.com/office/drawing/2014/main" id="{BE29C513-44D2-DB85-5973-25D65D9255BD}"/>
              </a:ext>
            </a:extLst>
          </p:cNvPr>
          <p:cNvSpPr/>
          <p:nvPr/>
        </p:nvSpPr>
        <p:spPr>
          <a:xfrm>
            <a:off x="4484712" y="2565156"/>
            <a:ext cx="3964052" cy="371966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Test new innovative approaches to: </a:t>
            </a:r>
          </a:p>
          <a:p>
            <a:pPr marL="342900" marR="0" lvl="0" indent="-342900" algn="ctr" defTabSz="914400" rtl="0" eaLnBrk="1" fontAlgn="auto" latinLnBrk="0" hangingPunct="1">
              <a:lnSpc>
                <a:spcPct val="150000"/>
              </a:lnSpc>
              <a:spcBef>
                <a:spcPts val="0"/>
              </a:spcBef>
              <a:spcAft>
                <a:spcPts val="0"/>
              </a:spcAft>
              <a:buClrTx/>
              <a:buSzTx/>
              <a:buFont typeface="+mj-lt"/>
              <a:buAutoNum type="arabicPeriod"/>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Identifying and engaging economically inactive people.</a:t>
            </a:r>
          </a:p>
          <a:p>
            <a:pPr marL="342900" marR="0" lvl="0" indent="-342900" algn="ctr" defTabSz="914400" rtl="0" eaLnBrk="1" fontAlgn="auto" latinLnBrk="0" hangingPunct="1">
              <a:lnSpc>
                <a:spcPct val="150000"/>
              </a:lnSpc>
              <a:spcBef>
                <a:spcPts val="0"/>
              </a:spcBef>
              <a:spcAft>
                <a:spcPts val="0"/>
              </a:spcAft>
              <a:buClrTx/>
              <a:buSzTx/>
              <a:buFont typeface="+mj-lt"/>
              <a:buAutoNum type="arabicPeriod"/>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Employment support interventions that address gaps and specific local needs.</a:t>
            </a:r>
          </a:p>
        </p:txBody>
      </p:sp>
      <p:sp>
        <p:nvSpPr>
          <p:cNvPr id="14" name="Rectangle: Rounded Corners 13">
            <a:extLst>
              <a:ext uri="{FF2B5EF4-FFF2-40B4-BE49-F238E27FC236}">
                <a16:creationId xmlns:a16="http://schemas.microsoft.com/office/drawing/2014/main" id="{4040F7F3-9191-1D75-EE28-9A2AD891BFAA}"/>
              </a:ext>
            </a:extLst>
          </p:cNvPr>
          <p:cNvSpPr/>
          <p:nvPr/>
        </p:nvSpPr>
        <p:spPr>
          <a:xfrm>
            <a:off x="363727" y="2570200"/>
            <a:ext cx="2051670" cy="3719664"/>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457200" rtl="0" eaLnBrk="1" fontAlgn="base" latinLnBrk="0" hangingPunct="1">
              <a:lnSpc>
                <a:spcPct val="150000"/>
              </a:lnSpc>
              <a:spcBef>
                <a:spcPct val="0"/>
              </a:spcBef>
              <a:spcAft>
                <a:spcPct val="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rial"/>
                <a:ea typeface="Aptos" panose="020B0004020202020204" pitchFamily="34" charset="0"/>
                <a:cs typeface="Arial"/>
              </a:rPr>
              <a:t>Join up and improve employment, health and skills support services.</a:t>
            </a:r>
            <a:endParaRPr kumimoji="0" lang="en-GB" sz="18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457200" rtl="0" eaLnBrk="1" fontAlgn="base" latinLnBrk="0" hangingPunct="1">
              <a:lnSpc>
                <a:spcPct val="15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Arial"/>
            </a:endParaRPr>
          </a:p>
          <a:p>
            <a:pPr marL="0" marR="0" lvl="0" indent="0" algn="ctr" defTabSz="457200" rtl="0" eaLnBrk="1" fontAlgn="base" latinLnBrk="0" hangingPunct="1">
              <a:lnSpc>
                <a:spcPct val="15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Arial"/>
            </a:endParaRPr>
          </a:p>
        </p:txBody>
      </p:sp>
      <p:pic>
        <p:nvPicPr>
          <p:cNvPr id="16" name="Graphic 15" descr="Test Dummy outline">
            <a:extLst>
              <a:ext uri="{FF2B5EF4-FFF2-40B4-BE49-F238E27FC236}">
                <a16:creationId xmlns:a16="http://schemas.microsoft.com/office/drawing/2014/main" id="{ACB32C33-83E1-9E0D-79D2-EB15A4901D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09990" y="5269019"/>
            <a:ext cx="914400" cy="914400"/>
          </a:xfrm>
          <a:prstGeom prst="roundRect">
            <a:avLst/>
          </a:prstGeom>
        </p:spPr>
      </p:pic>
      <p:pic>
        <p:nvPicPr>
          <p:cNvPr id="18" name="Graphic 17" descr="Test tubes outline">
            <a:extLst>
              <a:ext uri="{FF2B5EF4-FFF2-40B4-BE49-F238E27FC236}">
                <a16:creationId xmlns:a16="http://schemas.microsoft.com/office/drawing/2014/main" id="{D9CACA6E-CC41-F082-43A7-5323410FDE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60568" y="5325823"/>
            <a:ext cx="914400" cy="914400"/>
          </a:xfrm>
          <a:prstGeom prst="roundRect">
            <a:avLst/>
          </a:prstGeom>
        </p:spPr>
      </p:pic>
      <p:pic>
        <p:nvPicPr>
          <p:cNvPr id="20" name="Graphic 19" descr="Link outline">
            <a:extLst>
              <a:ext uri="{FF2B5EF4-FFF2-40B4-BE49-F238E27FC236}">
                <a16:creationId xmlns:a16="http://schemas.microsoft.com/office/drawing/2014/main" id="{21A659F8-E74C-A217-0642-59394C60C5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2362" y="5339495"/>
            <a:ext cx="914400" cy="914400"/>
          </a:xfrm>
          <a:prstGeom prst="rect">
            <a:avLst/>
          </a:prstGeom>
        </p:spPr>
      </p:pic>
      <p:pic>
        <p:nvPicPr>
          <p:cNvPr id="22" name="Graphic 21" descr="Map compass outline">
            <a:extLst>
              <a:ext uri="{FF2B5EF4-FFF2-40B4-BE49-F238E27FC236}">
                <a16:creationId xmlns:a16="http://schemas.microsoft.com/office/drawing/2014/main" id="{4E335506-EDB5-D6E7-BE86-3824FBEB2EC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66051" y="5339495"/>
            <a:ext cx="914400" cy="914400"/>
          </a:xfrm>
          <a:prstGeom prst="rect">
            <a:avLst/>
          </a:prstGeom>
        </p:spPr>
      </p:pic>
    </p:spTree>
    <p:extLst>
      <p:ext uri="{BB962C8B-B14F-4D97-AF65-F5344CB8AC3E}">
        <p14:creationId xmlns:p14="http://schemas.microsoft.com/office/powerpoint/2010/main" val="21285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4197DDF-BF35-19EB-8865-A43F26E4550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2310B1-3201-1A28-A652-AA4087882186}"/>
              </a:ext>
            </a:extLst>
          </p:cNvPr>
          <p:cNvSpPr>
            <a:spLocks noGrp="1"/>
          </p:cNvSpPr>
          <p:nvPr>
            <p:ph type="title"/>
          </p:nvPr>
        </p:nvSpPr>
        <p:spPr>
          <a:xfrm>
            <a:off x="816521" y="-10867"/>
            <a:ext cx="10972800" cy="661419"/>
          </a:xfrm>
        </p:spPr>
        <p:txBody>
          <a:bodyPr/>
          <a:lstStyle/>
          <a:p>
            <a:pPr>
              <a:lnSpc>
                <a:spcPct val="150000"/>
              </a:lnSpc>
            </a:pPr>
            <a:r>
              <a:rPr lang="en-GB" sz="2600" b="1">
                <a:solidFill>
                  <a:schemeClr val="tx1"/>
                </a:solidFill>
              </a:rPr>
              <a:t>Economic Inactivity Trailblazers</a:t>
            </a:r>
            <a:endParaRPr lang="en-GB" sz="2600">
              <a:solidFill>
                <a:schemeClr val="tx1"/>
              </a:solidFill>
            </a:endParaRPr>
          </a:p>
        </p:txBody>
      </p:sp>
      <p:sp>
        <p:nvSpPr>
          <p:cNvPr id="6" name="Title 7">
            <a:extLst>
              <a:ext uri="{FF2B5EF4-FFF2-40B4-BE49-F238E27FC236}">
                <a16:creationId xmlns:a16="http://schemas.microsoft.com/office/drawing/2014/main" id="{A0E68F7A-BCB1-CB11-990F-F422380406AB}"/>
              </a:ext>
            </a:extLst>
          </p:cNvPr>
          <p:cNvSpPr txBox="1">
            <a:spLocks/>
          </p:cNvSpPr>
          <p:nvPr/>
        </p:nvSpPr>
        <p:spPr>
          <a:xfrm>
            <a:off x="779327" y="586479"/>
            <a:ext cx="9622500" cy="685748"/>
          </a:xfrm>
          <a:prstGeom prst="rect">
            <a:avLst/>
          </a:prstGeom>
        </p:spPr>
        <p:txBody>
          <a:bodyPr lIns="91440" tIns="45720" rIns="91440" bIns="45720" anchor="t"/>
          <a:lstStyle>
            <a:defPPr>
              <a:defRPr lang="en-US"/>
            </a:defPPr>
            <a:lvl1pPr marL="0" algn="l" defTabSz="914400" rtl="0" eaLnBrk="1" latinLnBrk="0" hangingPunct="1">
              <a:lnSpc>
                <a:spcPct val="90000"/>
              </a:lnSpc>
              <a:spcBef>
                <a:spcPct val="0"/>
              </a:spcBef>
              <a:buNone/>
              <a:defRPr sz="4400" kern="1200">
                <a:solidFill>
                  <a:schemeClr val="tx1"/>
                </a:solidFill>
                <a:latin typeface="+mj-lt"/>
                <a:ea typeface="+mj-ea"/>
                <a:cs typeface="+mj-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ct val="0"/>
              </a:spcBef>
              <a:spcAft>
                <a:spcPts val="0"/>
              </a:spcAft>
              <a:buClrTx/>
              <a:buSzTx/>
              <a:buFontTx/>
              <a:buNone/>
              <a:tabLst/>
              <a:defRPr/>
            </a:pPr>
            <a:r>
              <a:rPr kumimoji="0" lang="en-GB" sz="2200" b="0" i="0" u="none" strike="noStrike" kern="1200" cap="none" spc="0" normalizeH="0" baseline="0" noProof="0">
                <a:ln>
                  <a:noFill/>
                </a:ln>
                <a:solidFill>
                  <a:srgbClr val="000000"/>
                </a:solidFill>
                <a:effectLst/>
                <a:uLnTx/>
                <a:uFillTx/>
                <a:latin typeface="Arial"/>
                <a:ea typeface="Calibri"/>
                <a:cs typeface="Arial"/>
              </a:rPr>
              <a:t>Testing:</a:t>
            </a:r>
            <a:endParaRPr kumimoji="0" lang="en-GB" sz="2200" b="0" i="0" u="none" strike="noStrike" kern="1200" cap="none" spc="0" normalizeH="0" baseline="0" noProof="0">
              <a:ln>
                <a:noFill/>
              </a:ln>
              <a:solidFill>
                <a:srgbClr val="000000"/>
              </a:solidFill>
              <a:effectLst/>
              <a:uLnTx/>
              <a:uFillTx/>
              <a:latin typeface="Arial"/>
              <a:ea typeface="+mj-ea"/>
              <a:cs typeface="+mj-cs"/>
            </a:endParaRPr>
          </a:p>
        </p:txBody>
      </p:sp>
      <p:pic>
        <p:nvPicPr>
          <p:cNvPr id="12" name="Graphic 27" descr="Infinity with solid fill">
            <a:extLst>
              <a:ext uri="{FF2B5EF4-FFF2-40B4-BE49-F238E27FC236}">
                <a16:creationId xmlns:a16="http://schemas.microsoft.com/office/drawing/2014/main" id="{523D32C9-5873-AB37-3CB4-F1643696D6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9958" y="1572580"/>
            <a:ext cx="720000" cy="483510"/>
          </a:xfrm>
          <a:prstGeom prst="rect">
            <a:avLst/>
          </a:prstGeom>
        </p:spPr>
      </p:pic>
      <p:sp>
        <p:nvSpPr>
          <p:cNvPr id="13" name="TextBox 28">
            <a:extLst>
              <a:ext uri="{FF2B5EF4-FFF2-40B4-BE49-F238E27FC236}">
                <a16:creationId xmlns:a16="http://schemas.microsoft.com/office/drawing/2014/main" id="{AE555DA1-7938-7200-2A9E-0C320CD60A29}"/>
              </a:ext>
            </a:extLst>
          </p:cNvPr>
          <p:cNvSpPr txBox="1"/>
          <p:nvPr/>
        </p:nvSpPr>
        <p:spPr>
          <a:xfrm>
            <a:off x="1802921" y="1401573"/>
            <a:ext cx="9000000" cy="936000"/>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Arial"/>
                <a:ea typeface="+mn-ea"/>
                <a:cs typeface="+mn-cs"/>
              </a:rPr>
              <a:t>System Integration </a:t>
            </a:r>
            <a:r>
              <a:rPr kumimoji="0" lang="en-GB" sz="2000" b="0" i="0" u="none" strike="noStrike" kern="1200" cap="none" spc="0" normalizeH="0" baseline="0" noProof="0">
                <a:ln>
                  <a:noFill/>
                </a:ln>
                <a:solidFill>
                  <a:srgbClr val="000000"/>
                </a:solidFill>
                <a:effectLst/>
                <a:uLnTx/>
                <a:uFillTx/>
                <a:latin typeface="Arial"/>
                <a:ea typeface="+mn-ea"/>
                <a:cs typeface="+mn-cs"/>
              </a:rPr>
              <a:t>to bring work, health and skills services into one place</a:t>
            </a:r>
          </a:p>
        </p:txBody>
      </p:sp>
      <p:sp>
        <p:nvSpPr>
          <p:cNvPr id="14" name="TextBox 29">
            <a:extLst>
              <a:ext uri="{FF2B5EF4-FFF2-40B4-BE49-F238E27FC236}">
                <a16:creationId xmlns:a16="http://schemas.microsoft.com/office/drawing/2014/main" id="{904ECA06-540B-886A-E54E-59F2A5E8C9EF}"/>
              </a:ext>
            </a:extLst>
          </p:cNvPr>
          <p:cNvSpPr txBox="1"/>
          <p:nvPr/>
        </p:nvSpPr>
        <p:spPr>
          <a:xfrm>
            <a:off x="1802921" y="2480779"/>
            <a:ext cx="9000000" cy="936000"/>
          </a:xfrm>
          <a:prstGeom prst="rect">
            <a:avLst/>
          </a:prstGeom>
          <a:solidFill>
            <a:schemeClr val="bg1">
              <a:lumMod val="8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a:ea typeface="+mn-ea"/>
                <a:cs typeface="+mn-cs"/>
              </a:rPr>
              <a:t>Introducing</a:t>
            </a:r>
            <a:r>
              <a:rPr kumimoji="0" lang="en-GB" sz="2000" b="1" i="0" u="none" strike="noStrike" kern="1200" cap="none" spc="0" normalizeH="0" baseline="0" noProof="0">
                <a:ln>
                  <a:noFill/>
                </a:ln>
                <a:solidFill>
                  <a:srgbClr val="000000"/>
                </a:solidFill>
                <a:effectLst/>
                <a:uLnTx/>
                <a:uFillTx/>
                <a:latin typeface="Arial"/>
                <a:ea typeface="+mn-ea"/>
                <a:cs typeface="+mn-cs"/>
              </a:rPr>
              <a:t> new employment support</a:t>
            </a:r>
            <a:r>
              <a:rPr kumimoji="0" lang="en-GB" sz="2000" b="0" i="0" u="none" strike="noStrike" kern="1200" cap="none" spc="0" normalizeH="0" baseline="0" noProof="0">
                <a:ln>
                  <a:noFill/>
                </a:ln>
                <a:solidFill>
                  <a:srgbClr val="000000"/>
                </a:solidFill>
                <a:effectLst/>
                <a:uLnTx/>
                <a:uFillTx/>
                <a:latin typeface="Arial"/>
                <a:ea typeface="+mn-ea"/>
                <a:cs typeface="+mn-cs"/>
              </a:rPr>
              <a:t> initiatives for economically inactive individuals</a:t>
            </a:r>
          </a:p>
        </p:txBody>
      </p:sp>
      <p:pic>
        <p:nvPicPr>
          <p:cNvPr id="15" name="Graphic 31" descr="Users outline">
            <a:extLst>
              <a:ext uri="{FF2B5EF4-FFF2-40B4-BE49-F238E27FC236}">
                <a16:creationId xmlns:a16="http://schemas.microsoft.com/office/drawing/2014/main" id="{582F7024-DD98-111F-F2F3-A0081D12AA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9958" y="2629338"/>
            <a:ext cx="720000" cy="483510"/>
          </a:xfrm>
          <a:prstGeom prst="rect">
            <a:avLst/>
          </a:prstGeom>
        </p:spPr>
      </p:pic>
      <p:pic>
        <p:nvPicPr>
          <p:cNvPr id="17" name="Graphic 34" descr="Remote work with solid fill">
            <a:extLst>
              <a:ext uri="{FF2B5EF4-FFF2-40B4-BE49-F238E27FC236}">
                <a16:creationId xmlns:a16="http://schemas.microsoft.com/office/drawing/2014/main" id="{A5862061-E217-2613-E975-B264B9941D4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958" y="3784565"/>
            <a:ext cx="720000" cy="483510"/>
          </a:xfrm>
          <a:prstGeom prst="rect">
            <a:avLst/>
          </a:prstGeom>
        </p:spPr>
      </p:pic>
      <p:sp>
        <p:nvSpPr>
          <p:cNvPr id="18" name="TextBox 35">
            <a:extLst>
              <a:ext uri="{FF2B5EF4-FFF2-40B4-BE49-F238E27FC236}">
                <a16:creationId xmlns:a16="http://schemas.microsoft.com/office/drawing/2014/main" id="{F911A7D7-C1FD-BF22-D33D-C4855BC2B34B}"/>
              </a:ext>
            </a:extLst>
          </p:cNvPr>
          <p:cNvSpPr txBox="1"/>
          <p:nvPr/>
        </p:nvSpPr>
        <p:spPr>
          <a:xfrm>
            <a:off x="1794967" y="4647964"/>
            <a:ext cx="9000000" cy="936000"/>
          </a:xfrm>
          <a:prstGeom prst="rect">
            <a:avLst/>
          </a:prstGeom>
          <a:solidFill>
            <a:schemeClr val="bg1">
              <a:lumMod val="85000"/>
            </a:schemeClr>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a:ea typeface="+mn-ea"/>
                <a:cs typeface="+mn-cs"/>
              </a:rPr>
              <a:t>Enhancing</a:t>
            </a:r>
            <a:r>
              <a:rPr kumimoji="0" lang="en-GB" sz="2000" b="1" i="0" u="none" strike="noStrike" kern="1200" cap="none" spc="0" normalizeH="0" baseline="0" noProof="0">
                <a:ln>
                  <a:noFill/>
                </a:ln>
                <a:solidFill>
                  <a:srgbClr val="000000"/>
                </a:solidFill>
                <a:effectLst/>
                <a:uLnTx/>
                <a:uFillTx/>
                <a:latin typeface="Arial"/>
                <a:ea typeface="+mn-ea"/>
                <a:cs typeface="+mn-cs"/>
              </a:rPr>
              <a:t> existing services/programmes </a:t>
            </a:r>
            <a:r>
              <a:rPr kumimoji="0" lang="en-GB" sz="2000" b="0" i="0" u="none" strike="noStrike" kern="1200" cap="none" spc="0" normalizeH="0" baseline="0" noProof="0">
                <a:ln>
                  <a:noFill/>
                </a:ln>
                <a:solidFill>
                  <a:srgbClr val="000000"/>
                </a:solidFill>
                <a:effectLst/>
                <a:uLnTx/>
                <a:uFillTx/>
                <a:latin typeface="Arial"/>
                <a:ea typeface="+mn-ea"/>
                <a:cs typeface="+mn-cs"/>
              </a:rPr>
              <a:t>to strengthen support</a:t>
            </a:r>
            <a:endParaRPr kumimoji="0" lang="en-GB" sz="2000" b="1" i="0" u="none" strike="noStrike" kern="1200" cap="none" spc="0" normalizeH="0" baseline="0" noProof="0">
              <a:ln>
                <a:noFill/>
              </a:ln>
              <a:solidFill>
                <a:srgbClr val="000000"/>
              </a:solidFill>
              <a:effectLst/>
              <a:uLnTx/>
              <a:uFillTx/>
              <a:latin typeface="Arial"/>
              <a:ea typeface="+mn-ea"/>
              <a:cs typeface="+mn-cs"/>
            </a:endParaRPr>
          </a:p>
        </p:txBody>
      </p:sp>
      <p:pic>
        <p:nvPicPr>
          <p:cNvPr id="19" name="Graphic 37" descr="Bar graph with upward trend outline">
            <a:extLst>
              <a:ext uri="{FF2B5EF4-FFF2-40B4-BE49-F238E27FC236}">
                <a16:creationId xmlns:a16="http://schemas.microsoft.com/office/drawing/2014/main" id="{F4CAF81A-B7BD-7275-F53E-FD7D003BD9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72523" y="4881194"/>
            <a:ext cx="720000" cy="483510"/>
          </a:xfrm>
          <a:prstGeom prst="rect">
            <a:avLst/>
          </a:prstGeom>
        </p:spPr>
      </p:pic>
      <p:sp>
        <p:nvSpPr>
          <p:cNvPr id="20" name="TextBox 38">
            <a:extLst>
              <a:ext uri="{FF2B5EF4-FFF2-40B4-BE49-F238E27FC236}">
                <a16:creationId xmlns:a16="http://schemas.microsoft.com/office/drawing/2014/main" id="{8FDEFDB7-02DF-9034-F881-A87711AF8F43}"/>
              </a:ext>
            </a:extLst>
          </p:cNvPr>
          <p:cNvSpPr txBox="1"/>
          <p:nvPr/>
        </p:nvSpPr>
        <p:spPr>
          <a:xfrm>
            <a:off x="1794967" y="5713310"/>
            <a:ext cx="9000000" cy="936000"/>
          </a:xfrm>
          <a:prstGeom prst="rect">
            <a:avLst/>
          </a:prstGeom>
          <a:solidFill>
            <a:schemeClr val="accent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0000"/>
                </a:solidFill>
                <a:effectLst/>
                <a:uLnTx/>
                <a:uFillTx/>
                <a:latin typeface="Arial"/>
                <a:ea typeface="+mn-ea"/>
                <a:cs typeface="+mn-cs"/>
              </a:rPr>
              <a:t>Providing </a:t>
            </a:r>
            <a:r>
              <a:rPr kumimoji="0" lang="en-GB" sz="2000" b="1" i="0" u="none" strike="noStrike" kern="1200" cap="none" spc="0" normalizeH="0" baseline="0" noProof="0">
                <a:ln>
                  <a:noFill/>
                </a:ln>
                <a:solidFill>
                  <a:srgbClr val="000000"/>
                </a:solidFill>
                <a:effectLst/>
                <a:uLnTx/>
                <a:uFillTx/>
                <a:latin typeface="Arial"/>
                <a:ea typeface="+mn-ea"/>
                <a:cs typeface="+mn-cs"/>
              </a:rPr>
              <a:t>subsidies</a:t>
            </a:r>
            <a:r>
              <a:rPr kumimoji="0" lang="en-GB" sz="2000" b="0" i="0" u="none" strike="noStrike" kern="1200" cap="none" spc="0" normalizeH="0" baseline="0" noProof="0">
                <a:ln>
                  <a:noFill/>
                </a:ln>
                <a:solidFill>
                  <a:srgbClr val="000000"/>
                </a:solidFill>
                <a:effectLst/>
                <a:uLnTx/>
                <a:uFillTx/>
                <a:latin typeface="Arial"/>
                <a:ea typeface="+mn-ea"/>
                <a:cs typeface="+mn-cs"/>
              </a:rPr>
              <a:t> to assist with barriers e.g. childcare and self-employment</a:t>
            </a:r>
          </a:p>
        </p:txBody>
      </p:sp>
      <p:pic>
        <p:nvPicPr>
          <p:cNvPr id="21" name="Graphic 40" descr="Coins outline">
            <a:extLst>
              <a:ext uri="{FF2B5EF4-FFF2-40B4-BE49-F238E27FC236}">
                <a16:creationId xmlns:a16="http://schemas.microsoft.com/office/drawing/2014/main" id="{6E59F34F-50D0-C974-AE6D-DED6828B95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2523" y="5906812"/>
            <a:ext cx="720000" cy="483510"/>
          </a:xfrm>
          <a:prstGeom prst="rect">
            <a:avLst/>
          </a:prstGeom>
        </p:spPr>
      </p:pic>
      <p:sp>
        <p:nvSpPr>
          <p:cNvPr id="2" name="TextBox 1">
            <a:extLst>
              <a:ext uri="{FF2B5EF4-FFF2-40B4-BE49-F238E27FC236}">
                <a16:creationId xmlns:a16="http://schemas.microsoft.com/office/drawing/2014/main" id="{58DB7840-FC7C-8D75-5B60-AC5F992D1B04}"/>
              </a:ext>
            </a:extLst>
          </p:cNvPr>
          <p:cNvSpPr txBox="1"/>
          <p:nvPr/>
        </p:nvSpPr>
        <p:spPr>
          <a:xfrm>
            <a:off x="1802921" y="3560121"/>
            <a:ext cx="9000000" cy="936000"/>
          </a:xfrm>
          <a:prstGeom prst="rect">
            <a:avLst/>
          </a:prstGeom>
          <a:solidFill>
            <a:schemeClr val="accent1"/>
          </a:solidFill>
          <a:ln>
            <a:noFill/>
          </a:ln>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0000"/>
                </a:solidFill>
                <a:effectLst/>
                <a:uLnTx/>
                <a:uFillTx/>
                <a:latin typeface="Arial"/>
                <a:ea typeface="+mn-ea"/>
                <a:cs typeface="+mn-cs"/>
              </a:rPr>
              <a:t>Employer activation/support</a:t>
            </a:r>
            <a:r>
              <a:rPr kumimoji="0" lang="en-GB" sz="2000" b="0" i="0" u="none" strike="noStrike" kern="1200" cap="none" spc="0" normalizeH="0" baseline="0" noProof="0">
                <a:ln>
                  <a:noFill/>
                </a:ln>
                <a:solidFill>
                  <a:srgbClr val="000000"/>
                </a:solidFill>
                <a:effectLst/>
                <a:uLnTx/>
                <a:uFillTx/>
                <a:latin typeface="Arial"/>
                <a:ea typeface="+mn-ea"/>
                <a:cs typeface="+mn-cs"/>
              </a:rPr>
              <a:t> to address barriers to recruitment and retention and to support the transition into work and improve employer practice </a:t>
            </a:r>
          </a:p>
        </p:txBody>
      </p:sp>
    </p:spTree>
    <p:extLst>
      <p:ext uri="{BB962C8B-B14F-4D97-AF65-F5344CB8AC3E}">
        <p14:creationId xmlns:p14="http://schemas.microsoft.com/office/powerpoint/2010/main" val="15498764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5B0C30E-FD0F-F2E4-45C2-ACA6C11A82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94E9FD-55B8-6009-6F7F-CC788C6092FA}"/>
              </a:ext>
            </a:extLst>
          </p:cNvPr>
          <p:cNvSpPr>
            <a:spLocks noGrp="1"/>
          </p:cNvSpPr>
          <p:nvPr>
            <p:ph type="title"/>
          </p:nvPr>
        </p:nvSpPr>
        <p:spPr>
          <a:xfrm>
            <a:off x="577141" y="0"/>
            <a:ext cx="10972800" cy="568428"/>
          </a:xfrm>
        </p:spPr>
        <p:txBody>
          <a:bodyPr/>
          <a:lstStyle/>
          <a:p>
            <a:pPr algn="l">
              <a:lnSpc>
                <a:spcPct val="150000"/>
              </a:lnSpc>
            </a:pPr>
            <a:r>
              <a:rPr lang="en-GB" sz="2600" b="1">
                <a:solidFill>
                  <a:schemeClr val="tx1"/>
                </a:solidFill>
                <a:latin typeface="Arial" panose="020B0604020202020204" pitchFamily="34" charset="0"/>
                <a:cs typeface="Arial" panose="020B0604020202020204" pitchFamily="34" charset="0"/>
              </a:rPr>
              <a:t>Youth Guarantee &amp; Youth Trailblazers (England)</a:t>
            </a:r>
            <a:endParaRPr lang="en-GB" sz="2400" b="1">
              <a:solidFill>
                <a:schemeClr val="tx1"/>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D6700BD8-E67F-3E61-5D58-36B37F561981}"/>
              </a:ext>
            </a:extLst>
          </p:cNvPr>
          <p:cNvSpPr/>
          <p:nvPr/>
        </p:nvSpPr>
        <p:spPr>
          <a:xfrm>
            <a:off x="1440611" y="2138668"/>
            <a:ext cx="9489058" cy="7637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a:ln>
                  <a:noFill/>
                </a:ln>
                <a:solidFill>
                  <a:srgbClr val="000000"/>
                </a:solidFill>
                <a:effectLst/>
                <a:uLnTx/>
                <a:uFillTx/>
                <a:latin typeface="Arial"/>
                <a:ea typeface="+mn-ea"/>
                <a:cs typeface="+mn-cs"/>
              </a:rPr>
              <a:t>8 Youth Guarantee Trailblazers </a:t>
            </a:r>
            <a:r>
              <a:rPr kumimoji="0" lang="en-GB" sz="1800" b="0" i="0" u="none" strike="noStrike" kern="1200" cap="none" spc="0" normalizeH="0" baseline="0" noProof="0">
                <a:ln>
                  <a:noFill/>
                </a:ln>
                <a:solidFill>
                  <a:srgbClr val="000000"/>
                </a:solidFill>
                <a:effectLst/>
                <a:uLnTx/>
                <a:uFillTx/>
                <a:latin typeface="Arial"/>
                <a:ea typeface="+mn-ea"/>
                <a:cs typeface="+mn-cs"/>
              </a:rPr>
              <a:t>delivering support across </a:t>
            </a:r>
            <a:r>
              <a:rPr kumimoji="0" lang="en-GB" sz="1800" b="1" i="0" u="none" strike="noStrike" kern="1200" cap="none" spc="0" normalizeH="0" baseline="0" noProof="0">
                <a:ln>
                  <a:noFill/>
                </a:ln>
                <a:solidFill>
                  <a:srgbClr val="000000"/>
                </a:solidFill>
                <a:effectLst/>
                <a:uLnTx/>
                <a:uFillTx/>
                <a:latin typeface="Arial"/>
                <a:ea typeface="+mn-ea"/>
                <a:cs typeface="+mn-cs"/>
              </a:rPr>
              <a:t>England.</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Testing new ways of supporting young people into employment, education or training.</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Arial"/>
              </a:rPr>
              <a:t>Bringing together and enhancing existing programmes in partnership with local areas. </a:t>
            </a:r>
          </a:p>
        </p:txBody>
      </p:sp>
      <p:sp>
        <p:nvSpPr>
          <p:cNvPr id="7" name="Rectangle 6">
            <a:extLst>
              <a:ext uri="{FF2B5EF4-FFF2-40B4-BE49-F238E27FC236}">
                <a16:creationId xmlns:a16="http://schemas.microsoft.com/office/drawing/2014/main" id="{60ECEF11-5778-DF9B-87C8-55D42F05CFBD}"/>
              </a:ext>
            </a:extLst>
          </p:cNvPr>
          <p:cNvSpPr/>
          <p:nvPr/>
        </p:nvSpPr>
        <p:spPr>
          <a:xfrm>
            <a:off x="172528" y="3217653"/>
            <a:ext cx="1846508" cy="11912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a:ea typeface="+mn-ea"/>
                <a:cs typeface="Arial" panose="020B0604020202020204" pitchFamily="34" charset="0"/>
              </a:rPr>
              <a:t>Youth Guarantee Vision (DWP/DfE)</a:t>
            </a:r>
            <a:endParaRPr kumimoji="0" lang="en-GB" sz="1600" b="0" i="0"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a:extLst>
              <a:ext uri="{FF2B5EF4-FFF2-40B4-BE49-F238E27FC236}">
                <a16:creationId xmlns:a16="http://schemas.microsoft.com/office/drawing/2014/main" id="{A61BA109-CF5E-5475-0737-5A93B11BA6D0}"/>
              </a:ext>
            </a:extLst>
          </p:cNvPr>
          <p:cNvSpPr/>
          <p:nvPr/>
        </p:nvSpPr>
        <p:spPr>
          <a:xfrm>
            <a:off x="172529" y="4494362"/>
            <a:ext cx="1846510" cy="11128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a:ea typeface="+mn-ea"/>
                <a:cs typeface="+mn-cs"/>
              </a:rPr>
              <a:t>Aims &amp; Objectives</a:t>
            </a:r>
          </a:p>
        </p:txBody>
      </p:sp>
      <p:sp>
        <p:nvSpPr>
          <p:cNvPr id="13" name="Rectangle 12">
            <a:extLst>
              <a:ext uri="{FF2B5EF4-FFF2-40B4-BE49-F238E27FC236}">
                <a16:creationId xmlns:a16="http://schemas.microsoft.com/office/drawing/2014/main" id="{F6EC5027-4A6D-19E0-EA06-A2A13D1B93F2}"/>
              </a:ext>
            </a:extLst>
          </p:cNvPr>
          <p:cNvSpPr/>
          <p:nvPr/>
        </p:nvSpPr>
        <p:spPr>
          <a:xfrm>
            <a:off x="172526" y="5696779"/>
            <a:ext cx="1846510" cy="104907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a:ea typeface="+mn-ea"/>
                <a:cs typeface="+mn-cs"/>
              </a:rPr>
              <a:t>Jobcentre Activities</a:t>
            </a:r>
          </a:p>
        </p:txBody>
      </p:sp>
      <p:sp>
        <p:nvSpPr>
          <p:cNvPr id="14" name="Rectangle 13">
            <a:extLst>
              <a:ext uri="{FF2B5EF4-FFF2-40B4-BE49-F238E27FC236}">
                <a16:creationId xmlns:a16="http://schemas.microsoft.com/office/drawing/2014/main" id="{60AC7144-5F0F-8DD4-15B7-17CBB131E5B5}"/>
              </a:ext>
            </a:extLst>
          </p:cNvPr>
          <p:cNvSpPr/>
          <p:nvPr/>
        </p:nvSpPr>
        <p:spPr>
          <a:xfrm>
            <a:off x="2161608" y="3226292"/>
            <a:ext cx="9216634" cy="1182597"/>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a:ea typeface="+mn-ea"/>
                <a:cs typeface="+mn-cs"/>
              </a:rPr>
              <a:t>Quality training opportunities, apprenticeships and employment assistance for young people.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a:ea typeface="+mn-ea"/>
                <a:cs typeface="+mn-cs"/>
              </a:rPr>
              <a:t>Builds on existing support through Jobcentres and collaborates with Mayoral Strategic Authorities.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a:ea typeface="+mn-ea"/>
                <a:cs typeface="+mn-cs"/>
              </a:rPr>
              <a:t>Localised, tailored provision regardless of whether a young person is claiming a DWP benefit.</a:t>
            </a:r>
          </a:p>
        </p:txBody>
      </p:sp>
      <p:sp>
        <p:nvSpPr>
          <p:cNvPr id="15" name="Rectangle 14">
            <a:extLst>
              <a:ext uri="{FF2B5EF4-FFF2-40B4-BE49-F238E27FC236}">
                <a16:creationId xmlns:a16="http://schemas.microsoft.com/office/drawing/2014/main" id="{3F9D4FC2-050D-3143-8716-5E1DFB4B5C21}"/>
              </a:ext>
            </a:extLst>
          </p:cNvPr>
          <p:cNvSpPr/>
          <p:nvPr/>
        </p:nvSpPr>
        <p:spPr>
          <a:xfrm>
            <a:off x="2191567" y="4494362"/>
            <a:ext cx="9216634" cy="1112808"/>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a:ea typeface="+mn-ea"/>
                <a:cs typeface="+mn-cs"/>
              </a:rPr>
              <a:t>To ensure all young people are learning or earning.</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a:ea typeface="+mn-ea"/>
                <a:cs typeface="+mn-cs"/>
              </a:rPr>
              <a:t>To ensure support is strengthened for 16-17-year-olds to enable them to remain engaged and participating in education and learning. </a:t>
            </a:r>
          </a:p>
        </p:txBody>
      </p:sp>
      <p:sp>
        <p:nvSpPr>
          <p:cNvPr id="17" name="Rectangle 16">
            <a:extLst>
              <a:ext uri="{FF2B5EF4-FFF2-40B4-BE49-F238E27FC236}">
                <a16:creationId xmlns:a16="http://schemas.microsoft.com/office/drawing/2014/main" id="{1BB02A6C-A976-DFCF-3D5F-AC246513BC7C}"/>
              </a:ext>
            </a:extLst>
          </p:cNvPr>
          <p:cNvSpPr/>
          <p:nvPr/>
        </p:nvSpPr>
        <p:spPr>
          <a:xfrm>
            <a:off x="2171900" y="5692644"/>
            <a:ext cx="9236301" cy="1049076"/>
          </a:xfrm>
          <a:prstGeom prst="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a:ea typeface="+mn-ea"/>
                <a:cs typeface="+mn-cs"/>
              </a:rPr>
              <a:t>Suitable claimants will be signposted to opportunities during their existing interventions.</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a:ln>
                  <a:noFill/>
                </a:ln>
                <a:solidFill>
                  <a:srgbClr val="000000"/>
                </a:solidFill>
                <a:effectLst/>
                <a:uLnTx/>
                <a:uFillTx/>
                <a:latin typeface="Arial"/>
                <a:ea typeface="+mn-ea"/>
                <a:cs typeface="+mn-cs"/>
              </a:rPr>
              <a:t>Head of Employer &amp; Strategic Partnerships (HESPs) in each trailblazer area will lead delivery of communications and strategic partnership engagement. </a:t>
            </a:r>
          </a:p>
        </p:txBody>
      </p:sp>
      <p:sp>
        <p:nvSpPr>
          <p:cNvPr id="20" name="Rectangle 19">
            <a:extLst>
              <a:ext uri="{FF2B5EF4-FFF2-40B4-BE49-F238E27FC236}">
                <a16:creationId xmlns:a16="http://schemas.microsoft.com/office/drawing/2014/main" id="{14746ED7-9CF2-2D75-70DA-977D72E8825B}"/>
              </a:ext>
            </a:extLst>
          </p:cNvPr>
          <p:cNvSpPr/>
          <p:nvPr/>
        </p:nvSpPr>
        <p:spPr>
          <a:xfrm>
            <a:off x="172526" y="662346"/>
            <a:ext cx="11205716" cy="1182596"/>
          </a:xfrm>
          <a:prstGeom prst="rect">
            <a:avLst/>
          </a:prstGeom>
          <a:solidFill>
            <a:schemeClr val="accent1">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Government is committed to breaking down barriers to opportunity for those struggling to transition from education to work.</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a:ln>
                  <a:noFill/>
                </a:ln>
                <a:solidFill>
                  <a:srgbClr val="000000"/>
                </a:solidFill>
                <a:effectLst/>
                <a:uLnTx/>
                <a:uFillTx/>
                <a:latin typeface="Arial"/>
                <a:ea typeface="+mn-ea"/>
                <a:cs typeface="+mn-cs"/>
              </a:rPr>
              <a:t>The proportion of 16–24-year-olds not in education, employment or training has risen to 12.2%. </a:t>
            </a:r>
          </a:p>
        </p:txBody>
      </p:sp>
    </p:spTree>
    <p:extLst>
      <p:ext uri="{BB962C8B-B14F-4D97-AF65-F5344CB8AC3E}">
        <p14:creationId xmlns:p14="http://schemas.microsoft.com/office/powerpoint/2010/main" val="1376174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DWP template">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WP template" id="{B6E3804A-D1BB-4462-B916-70030F6AE3D3}" vid="{C8706072-8C85-4585-9CEB-CEC219118994}"/>
    </a:ext>
  </a:extLst>
</a:theme>
</file>

<file path=ppt/theme/theme3.xml><?xml version="1.0" encoding="utf-8"?>
<a:theme xmlns:a="http://schemas.openxmlformats.org/drawingml/2006/main" name="Theme1">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1" id="{8F20B4DA-F758-4544-A0C9-F4550895562F}" vid="{714674E5-26AA-4F10-87B7-40869D8BB355}"/>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Plus Jakarta Sans SemiBold"/>
        <a:ea typeface=""/>
        <a:cs typeface=""/>
      </a:majorFont>
      <a:minorFont>
        <a:latin typeface="Plus Jakart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2">
      <a:majorFont>
        <a:latin typeface="Plus Jakarta Sans SemiBold"/>
        <a:ea typeface=""/>
        <a:cs typeface=""/>
      </a:majorFont>
      <a:minorFont>
        <a:latin typeface="Plus Jakart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tailEnd type="triangle"/>
        </a:ln>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779902CA4774439B045AED1163EBED" ma:contentTypeVersion="17" ma:contentTypeDescription="Create a new document." ma:contentTypeScope="" ma:versionID="f7a53730c336d9f863fddff716748061">
  <xsd:schema xmlns:xsd="http://www.w3.org/2001/XMLSchema" xmlns:xs="http://www.w3.org/2001/XMLSchema" xmlns:p="http://schemas.microsoft.com/office/2006/metadata/properties" xmlns:ns2="dc67130e-e96b-422a-a935-54d9bbd516ad" xmlns:ns3="aef36d47-cec9-4c09-b00c-0f06dbdc68e5" targetNamespace="http://schemas.microsoft.com/office/2006/metadata/properties" ma:root="true" ma:fieldsID="3a56298f3694a211e39a87f7babb1d5d" ns2:_="" ns3:_="">
    <xsd:import namespace="dc67130e-e96b-422a-a935-54d9bbd516ad"/>
    <xsd:import namespace="aef36d47-cec9-4c09-b00c-0f06dbdc68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Location" minOccurs="0"/>
                <xsd:element ref="ns2:Thumbnai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67130e-e96b-422a-a935-54d9bbd516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ea7afa9-ec24-41b1-98b7-e0102151998b"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Thumbnail" ma:index="23" nillable="true" ma:displayName="Thumbnail" ma:format="Thumbnail" ma:internalName="Thumbnail">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f36d47-cec9-4c09-b00c-0f06dbdc68e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fbddc6f-a21c-45db-b4e6-6d7b48e99169}" ma:internalName="TaxCatchAll" ma:showField="CatchAllData" ma:web="aef36d47-cec9-4c09-b00c-0f06dbdc68e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c67130e-e96b-422a-a935-54d9bbd516ad">
      <Terms xmlns="http://schemas.microsoft.com/office/infopath/2007/PartnerControls"/>
    </lcf76f155ced4ddcb4097134ff3c332f>
    <TaxCatchAll xmlns="aef36d47-cec9-4c09-b00c-0f06dbdc68e5" xsi:nil="true"/>
    <Thumbnail xmlns="dc67130e-e96b-422a-a935-54d9bbd516ad" xsi:nil="true"/>
  </documentManagement>
</p:properties>
</file>

<file path=customXml/itemProps1.xml><?xml version="1.0" encoding="utf-8"?>
<ds:datastoreItem xmlns:ds="http://schemas.openxmlformats.org/officeDocument/2006/customXml" ds:itemID="{2C73D931-839C-4A57-8FCD-5F4F393E6B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67130e-e96b-422a-a935-54d9bbd516ad"/>
    <ds:schemaRef ds:uri="aef36d47-cec9-4c09-b00c-0f06dbdc68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3D914E-7DB5-41DE-B418-D7F7642D103E}">
  <ds:schemaRefs>
    <ds:schemaRef ds:uri="http://schemas.microsoft.com/sharepoint/v3/contenttype/forms"/>
  </ds:schemaRefs>
</ds:datastoreItem>
</file>

<file path=customXml/itemProps3.xml><?xml version="1.0" encoding="utf-8"?>
<ds:datastoreItem xmlns:ds="http://schemas.openxmlformats.org/officeDocument/2006/customXml" ds:itemID="{A69F8D97-8801-4A0B-BDA1-5BD5A25CEA9D}">
  <ds:schemaRefs>
    <ds:schemaRef ds:uri="http://schemas.microsoft.com/office/2006/metadata/properties"/>
    <ds:schemaRef ds:uri="http://schemas.microsoft.com/office/infopath/2007/PartnerControls"/>
    <ds:schemaRef ds:uri="dc67130e-e96b-422a-a935-54d9bbd516ad"/>
    <ds:schemaRef ds:uri="aef36d47-cec9-4c09-b00c-0f06dbdc68e5"/>
  </ds:schemaRefs>
</ds:datastoreItem>
</file>

<file path=docProps/app.xml><?xml version="1.0" encoding="utf-8"?>
<Properties xmlns="http://schemas.openxmlformats.org/officeDocument/2006/extended-properties" xmlns:vt="http://schemas.openxmlformats.org/officeDocument/2006/docPropsVTypes">
  <Template>Office Theme</Template>
  <TotalTime>22</TotalTime>
  <Words>4276</Words>
  <Application>Microsoft Office PowerPoint</Application>
  <PresentationFormat>Widescreen</PresentationFormat>
  <Paragraphs>600</Paragraphs>
  <Slides>53</Slides>
  <Notes>27</Notes>
  <HiddenSlides>0</HiddenSlides>
  <MMClips>1</MMClips>
  <ScaleCrop>false</ScaleCrop>
  <HeadingPairs>
    <vt:vector size="6" baseType="variant">
      <vt:variant>
        <vt:lpstr>Fonts Used</vt:lpstr>
      </vt:variant>
      <vt:variant>
        <vt:i4>21</vt:i4>
      </vt:variant>
      <vt:variant>
        <vt:lpstr>Theme</vt:lpstr>
      </vt:variant>
      <vt:variant>
        <vt:i4>7</vt:i4>
      </vt:variant>
      <vt:variant>
        <vt:lpstr>Slide Titles</vt:lpstr>
      </vt:variant>
      <vt:variant>
        <vt:i4>53</vt:i4>
      </vt:variant>
    </vt:vector>
  </HeadingPairs>
  <TitlesOfParts>
    <vt:vector size="81" baseType="lpstr">
      <vt:lpstr>Aptos</vt:lpstr>
      <vt:lpstr>Aptos Display</vt:lpstr>
      <vt:lpstr>Arial</vt:lpstr>
      <vt:lpstr>Arial,Sans-Serif</vt:lpstr>
      <vt:lpstr>Calibri</vt:lpstr>
      <vt:lpstr>Canva Sans</vt:lpstr>
      <vt:lpstr>Canva Sans Bold</vt:lpstr>
      <vt:lpstr>Canva Sans Bold Italics</vt:lpstr>
      <vt:lpstr>Canva Sans Italics</vt:lpstr>
      <vt:lpstr>Cavolini</vt:lpstr>
      <vt:lpstr>Garet</vt:lpstr>
      <vt:lpstr>Garet Bold</vt:lpstr>
      <vt:lpstr>Garet Bold Italics</vt:lpstr>
      <vt:lpstr>Garet Italics</vt:lpstr>
      <vt:lpstr>Plus Jakarta Sans</vt:lpstr>
      <vt:lpstr>Plus Jakarta Sans SemiBold</vt:lpstr>
      <vt:lpstr>Roboto</vt:lpstr>
      <vt:lpstr>Symbol</vt:lpstr>
      <vt:lpstr>Trebuchet MS</vt:lpstr>
      <vt:lpstr>TT Hoves</vt:lpstr>
      <vt:lpstr>Wingdings</vt:lpstr>
      <vt:lpstr>Office Theme</vt:lpstr>
      <vt:lpstr>DWP template</vt:lpstr>
      <vt:lpstr>Theme1</vt:lpstr>
      <vt:lpstr>1_Office Theme</vt:lpstr>
      <vt:lpstr>2_Office Theme</vt:lpstr>
      <vt:lpstr>3_Office Theme</vt:lpstr>
      <vt:lpstr>4_Office Theme</vt:lpstr>
      <vt:lpstr>PowerPoint Presentation</vt:lpstr>
      <vt:lpstr>PowerPoint Presentation</vt:lpstr>
      <vt:lpstr>Get Britain Working </vt:lpstr>
      <vt:lpstr>Five Strategic Principles: Get Britain Working Strategy (2025-2029)</vt:lpstr>
      <vt:lpstr>White Paper: Funding</vt:lpstr>
      <vt:lpstr>Pathways to Work employment support</vt:lpstr>
      <vt:lpstr>Economic Inactivity Trailblazers </vt:lpstr>
      <vt:lpstr>Economic Inactivity Trailblazers</vt:lpstr>
      <vt:lpstr>Youth Guarantee &amp; Youth Trailblazers (England)</vt:lpstr>
      <vt:lpstr>Integrating Work and Health Systems</vt:lpstr>
      <vt:lpstr>A new Jobs and Careers Service (Great Britain)</vt:lpstr>
      <vt:lpstr>Keep Britain Working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YNY Economic Inactivity Trailblazer: ‘Test &amp; Learn’</vt:lpstr>
      <vt:lpstr> </vt:lpstr>
      <vt:lpstr>YNY Economic Inactivity Trailblazer: ‘Test &amp; Learn’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Employer Support Programme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Zamir Sultan</dc:creator>
  <cp:lastModifiedBy>David Williams</cp:lastModifiedBy>
  <cp:revision>4</cp:revision>
  <dcterms:created xsi:type="dcterms:W3CDTF">2025-12-03T10:05:05Z</dcterms:created>
  <dcterms:modified xsi:type="dcterms:W3CDTF">2025-12-05T18:13:22Z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2025-12-03T15:51:04Z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c1ae8065-d769-4047-b134-8a22b30c1c5f</vt:lpwstr>
  </property>
  <property fmtid="{D5CDD505-2E9C-101B-9397-08002B2CF9AE}" pid="7" name="MSIP_Label_defa4170-0d19-0005-0004-bc88714345d2_ActionId">
    <vt:lpwstr>1a29c901-46bf-489b-99c1-ecb29eb7f0ee</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y fmtid="{D5CDD505-2E9C-101B-9397-08002B2CF9AE}" pid="10" name="ContentTypeId">
    <vt:lpwstr>0x010100CD779902CA4774439B045AED1163EBED</vt:lpwstr>
  </property>
  <property fmtid="{D5CDD505-2E9C-101B-9397-08002B2CF9AE}" pid="11" name="MediaServiceImageTags">
    <vt:lpwstr/>
  </property>
</Properties>
</file>