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 id="2147483719" r:id="rId6"/>
    <p:sldMasterId id="2147483731" r:id="rId7"/>
    <p:sldMasterId id="2147483743" r:id="rId8"/>
    <p:sldMasterId id="2147483747" r:id="rId9"/>
    <p:sldMasterId id="2147483769" r:id="rId10"/>
    <p:sldMasterId id="2147483780" r:id="rId11"/>
  </p:sldMasterIdLst>
  <p:notesMasterIdLst>
    <p:notesMasterId r:id="rId50"/>
  </p:notesMasterIdLst>
  <p:sldIdLst>
    <p:sldId id="2147482743" r:id="rId12"/>
    <p:sldId id="2147482744" r:id="rId13"/>
    <p:sldId id="2147482745" r:id="rId14"/>
    <p:sldId id="287" r:id="rId15"/>
    <p:sldId id="288" r:id="rId16"/>
    <p:sldId id="3403" r:id="rId17"/>
    <p:sldId id="3404" r:id="rId18"/>
    <p:sldId id="3406" r:id="rId19"/>
    <p:sldId id="3405" r:id="rId20"/>
    <p:sldId id="289" r:id="rId21"/>
    <p:sldId id="2147482751" r:id="rId22"/>
    <p:sldId id="1327" r:id="rId23"/>
    <p:sldId id="2147482752" r:id="rId24"/>
    <p:sldId id="2147482753" r:id="rId25"/>
    <p:sldId id="2147482754" r:id="rId26"/>
    <p:sldId id="2147482755" r:id="rId27"/>
    <p:sldId id="262" r:id="rId28"/>
    <p:sldId id="271" r:id="rId29"/>
    <p:sldId id="2147482763" r:id="rId30"/>
    <p:sldId id="2147482764" r:id="rId31"/>
    <p:sldId id="2147482758" r:id="rId32"/>
    <p:sldId id="2147471482" r:id="rId33"/>
    <p:sldId id="2147471498" r:id="rId34"/>
    <p:sldId id="2147471499" r:id="rId35"/>
    <p:sldId id="2147471509" r:id="rId36"/>
    <p:sldId id="2147482759" r:id="rId37"/>
    <p:sldId id="2147482760" r:id="rId38"/>
    <p:sldId id="2147471478" r:id="rId39"/>
    <p:sldId id="2147482761" r:id="rId40"/>
    <p:sldId id="2147482768" r:id="rId41"/>
    <p:sldId id="2147482769" r:id="rId42"/>
    <p:sldId id="292" r:id="rId43"/>
    <p:sldId id="290" r:id="rId44"/>
    <p:sldId id="291" r:id="rId45"/>
    <p:sldId id="2147482766" r:id="rId46"/>
    <p:sldId id="303" r:id="rId47"/>
    <p:sldId id="309" r:id="rId48"/>
    <p:sldId id="84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48"/>
    <a:srgbClr val="34C68A"/>
    <a:srgbClr val="007E78"/>
    <a:srgbClr val="0378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C921F5-328D-496A-B807-68E308FAA376}"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GB"/>
        </a:p>
      </dgm:t>
    </dgm:pt>
    <dgm:pt modelId="{B6333135-87E1-4145-B9FF-31861A44A3F2}">
      <dgm:prSet phldrT="[Text]"/>
      <dgm:spPr/>
      <dgm:t>
        <a:bodyPr/>
        <a:lstStyle/>
        <a:p>
          <a:r>
            <a:rPr lang="en-GB" dirty="0"/>
            <a:t>Individual Placement Support</a:t>
          </a:r>
        </a:p>
      </dgm:t>
    </dgm:pt>
    <dgm:pt modelId="{A0FC404B-7339-4C43-86BE-A5931DA0584B}" type="parTrans" cxnId="{6A974EC9-89CE-4DB2-B71C-08D3C87C5755}">
      <dgm:prSet/>
      <dgm:spPr/>
      <dgm:t>
        <a:bodyPr/>
        <a:lstStyle/>
        <a:p>
          <a:endParaRPr lang="en-GB"/>
        </a:p>
      </dgm:t>
    </dgm:pt>
    <dgm:pt modelId="{B6F1788A-2669-47EE-BB60-3AD997C3D3B1}" type="sibTrans" cxnId="{6A974EC9-89CE-4DB2-B71C-08D3C87C5755}">
      <dgm:prSet/>
      <dgm:spPr/>
      <dgm:t>
        <a:bodyPr/>
        <a:lstStyle/>
        <a:p>
          <a:endParaRPr lang="en-GB"/>
        </a:p>
      </dgm:t>
    </dgm:pt>
    <dgm:pt modelId="{30BEF157-DB4E-4DCC-90D3-9F8062EC4D97}">
      <dgm:prSet phldrT="[Text]"/>
      <dgm:spPr/>
      <dgm:t>
        <a:bodyPr/>
        <a:lstStyle/>
        <a:p>
          <a:pPr>
            <a:buClrTx/>
            <a:buSzTx/>
          </a:pPr>
          <a:r>
            <a:rPr kumimoji="0" lang="en-GB" b="1" i="0" u="none" strike="noStrike" cap="none" spc="0" normalizeH="0" baseline="0" noProof="0" dirty="0">
              <a:ln/>
              <a:effectLst/>
              <a:uLnTx/>
              <a:uFillTx/>
              <a:latin typeface="Arial"/>
              <a:ea typeface="Times New Roman" panose="02020603050405020304" pitchFamily="18" charset="0"/>
              <a:cs typeface="+mn-cs"/>
            </a:rPr>
            <a:t>IPS</a:t>
          </a:r>
          <a:r>
            <a:rPr kumimoji="0" lang="en-GB" i="0" u="none" strike="noStrike" cap="none" spc="0" normalizeH="0" baseline="0" noProof="0" dirty="0">
              <a:ln/>
              <a:effectLst/>
              <a:uLnTx/>
              <a:uFillTx/>
              <a:latin typeface="Arial"/>
              <a:ea typeface="Times New Roman" panose="02020603050405020304" pitchFamily="18" charset="0"/>
              <a:cs typeface="+mn-cs"/>
            </a:rPr>
            <a:t> integrates employment support into primary and secondary health services, and other support services and aims to embed work as a health outcome within the health system. This integration ideally occurs at a physical level. Caseloads 25 people </a:t>
          </a:r>
          <a:endParaRPr lang="en-GB" dirty="0"/>
        </a:p>
      </dgm:t>
    </dgm:pt>
    <dgm:pt modelId="{E09B1A9F-70CE-41CA-AFE9-5AB6E9EAA148}" type="parTrans" cxnId="{779658D3-DF6C-4F94-BDB4-3A6DF6BA8931}">
      <dgm:prSet/>
      <dgm:spPr/>
      <dgm:t>
        <a:bodyPr/>
        <a:lstStyle/>
        <a:p>
          <a:endParaRPr lang="en-GB"/>
        </a:p>
      </dgm:t>
    </dgm:pt>
    <dgm:pt modelId="{2525E02A-C9D0-4D3E-8657-D8175B7B73C4}" type="sibTrans" cxnId="{779658D3-DF6C-4F94-BDB4-3A6DF6BA8931}">
      <dgm:prSet/>
      <dgm:spPr/>
      <dgm:t>
        <a:bodyPr/>
        <a:lstStyle/>
        <a:p>
          <a:endParaRPr lang="en-GB"/>
        </a:p>
      </dgm:t>
    </dgm:pt>
    <dgm:pt modelId="{EE62866E-45C9-4CFE-8960-18DD095D4510}">
      <dgm:prSet phldrT="[Text]"/>
      <dgm:spPr/>
      <dgm:t>
        <a:bodyPr/>
        <a:lstStyle/>
        <a:p>
          <a:r>
            <a:rPr lang="en-GB" dirty="0"/>
            <a:t>Supported Employment Quality Framework</a:t>
          </a:r>
        </a:p>
      </dgm:t>
    </dgm:pt>
    <dgm:pt modelId="{0C5A1965-5364-4C7E-B0E4-499EEA465A6A}" type="parTrans" cxnId="{D600701E-8670-477D-A19E-F28E4B540654}">
      <dgm:prSet/>
      <dgm:spPr/>
      <dgm:t>
        <a:bodyPr/>
        <a:lstStyle/>
        <a:p>
          <a:endParaRPr lang="en-GB"/>
        </a:p>
      </dgm:t>
    </dgm:pt>
    <dgm:pt modelId="{4DD51EAC-3389-4753-8B58-BECFF51DF4DD}" type="sibTrans" cxnId="{D600701E-8670-477D-A19E-F28E4B540654}">
      <dgm:prSet/>
      <dgm:spPr/>
      <dgm:t>
        <a:bodyPr/>
        <a:lstStyle/>
        <a:p>
          <a:endParaRPr lang="en-GB"/>
        </a:p>
      </dgm:t>
    </dgm:pt>
    <dgm:pt modelId="{44CABA4C-D61E-449F-821F-93761F56DD16}">
      <dgm:prSet phldrT="[Text]"/>
      <dgm:spPr/>
      <dgm:t>
        <a:bodyPr/>
        <a:lstStyle/>
        <a:p>
          <a:pPr>
            <a:buClrTx/>
            <a:buSzTx/>
          </a:pPr>
          <a:r>
            <a:rPr kumimoji="0" lang="en-GB" b="1" i="0" u="none" strike="noStrike" cap="none" spc="0" normalizeH="0" baseline="0" noProof="0" dirty="0">
              <a:ln/>
              <a:effectLst/>
              <a:uLnTx/>
              <a:uFillTx/>
              <a:latin typeface="Arial"/>
              <a:ea typeface="Times New Roman" panose="02020603050405020304" pitchFamily="18" charset="0"/>
              <a:cs typeface="+mn-cs"/>
            </a:rPr>
            <a:t>SEQF </a:t>
          </a:r>
          <a:r>
            <a:rPr kumimoji="0" lang="en-GB" i="0" u="none" strike="noStrike" cap="none" spc="0" normalizeH="0" baseline="0" noProof="0" dirty="0">
              <a:ln/>
              <a:effectLst/>
              <a:uLnTx/>
              <a:uFillTx/>
              <a:latin typeface="Arial"/>
              <a:ea typeface="Times New Roman" panose="02020603050405020304" pitchFamily="18" charset="0"/>
              <a:cs typeface="+mn-cs"/>
            </a:rPr>
            <a:t>offers a deeper level of support to both the participant and employer due to the more complex needs of the participant group. In delivery terms, this may mean that a participant will receive more contact and support from their Employment Specialist; particularly in work support for both employer and employee. Caseloads 20 people.</a:t>
          </a:r>
          <a:endParaRPr lang="en-GB" dirty="0"/>
        </a:p>
      </dgm:t>
    </dgm:pt>
    <dgm:pt modelId="{794A39FB-4BA1-4B72-9DB5-A2D9C75E9D55}" type="parTrans" cxnId="{4A3A468D-C1EC-49C2-A5AD-4642D294F82D}">
      <dgm:prSet/>
      <dgm:spPr/>
      <dgm:t>
        <a:bodyPr/>
        <a:lstStyle/>
        <a:p>
          <a:endParaRPr lang="en-GB"/>
        </a:p>
      </dgm:t>
    </dgm:pt>
    <dgm:pt modelId="{18DB56FD-4B2F-4216-AE79-F9EDD6415411}" type="sibTrans" cxnId="{4A3A468D-C1EC-49C2-A5AD-4642D294F82D}">
      <dgm:prSet/>
      <dgm:spPr/>
      <dgm:t>
        <a:bodyPr/>
        <a:lstStyle/>
        <a:p>
          <a:endParaRPr lang="en-GB"/>
        </a:p>
      </dgm:t>
    </dgm:pt>
    <dgm:pt modelId="{D2F89BD7-83A7-4526-851C-16ECD55D6522}" type="pres">
      <dgm:prSet presAssocID="{10C921F5-328D-496A-B807-68E308FAA376}" presName="Name0" presStyleCnt="0">
        <dgm:presLayoutVars>
          <dgm:dir/>
          <dgm:animLvl val="lvl"/>
          <dgm:resizeHandles val="exact"/>
        </dgm:presLayoutVars>
      </dgm:prSet>
      <dgm:spPr/>
    </dgm:pt>
    <dgm:pt modelId="{556D11DC-0D64-46DE-91CB-60F676C8FFAB}" type="pres">
      <dgm:prSet presAssocID="{B6333135-87E1-4145-B9FF-31861A44A3F2}" presName="composite" presStyleCnt="0"/>
      <dgm:spPr/>
    </dgm:pt>
    <dgm:pt modelId="{AE1EEC66-5CEC-47EC-86A5-E165F42E5D2F}" type="pres">
      <dgm:prSet presAssocID="{B6333135-87E1-4145-B9FF-31861A44A3F2}" presName="parTx" presStyleLbl="alignNode1" presStyleIdx="0" presStyleCnt="2">
        <dgm:presLayoutVars>
          <dgm:chMax val="0"/>
          <dgm:chPref val="0"/>
          <dgm:bulletEnabled val="1"/>
        </dgm:presLayoutVars>
      </dgm:prSet>
      <dgm:spPr/>
    </dgm:pt>
    <dgm:pt modelId="{710D5734-DDFD-44AF-BD3B-4AF5644DA4F6}" type="pres">
      <dgm:prSet presAssocID="{B6333135-87E1-4145-B9FF-31861A44A3F2}" presName="desTx" presStyleLbl="alignAccFollowNode1" presStyleIdx="0" presStyleCnt="2">
        <dgm:presLayoutVars>
          <dgm:bulletEnabled val="1"/>
        </dgm:presLayoutVars>
      </dgm:prSet>
      <dgm:spPr/>
    </dgm:pt>
    <dgm:pt modelId="{60B73E12-E009-45FE-A31A-30984F637A15}" type="pres">
      <dgm:prSet presAssocID="{B6F1788A-2669-47EE-BB60-3AD997C3D3B1}" presName="space" presStyleCnt="0"/>
      <dgm:spPr/>
    </dgm:pt>
    <dgm:pt modelId="{9B45426A-7EAE-469B-B1BF-B476F1732BD2}" type="pres">
      <dgm:prSet presAssocID="{EE62866E-45C9-4CFE-8960-18DD095D4510}" presName="composite" presStyleCnt="0"/>
      <dgm:spPr/>
    </dgm:pt>
    <dgm:pt modelId="{FC1D31F9-5A58-447D-8D76-5C22906265AE}" type="pres">
      <dgm:prSet presAssocID="{EE62866E-45C9-4CFE-8960-18DD095D4510}" presName="parTx" presStyleLbl="alignNode1" presStyleIdx="1" presStyleCnt="2">
        <dgm:presLayoutVars>
          <dgm:chMax val="0"/>
          <dgm:chPref val="0"/>
          <dgm:bulletEnabled val="1"/>
        </dgm:presLayoutVars>
      </dgm:prSet>
      <dgm:spPr/>
    </dgm:pt>
    <dgm:pt modelId="{7BAF6A9E-2F88-4DCF-8D5C-131244E7C3DC}" type="pres">
      <dgm:prSet presAssocID="{EE62866E-45C9-4CFE-8960-18DD095D4510}" presName="desTx" presStyleLbl="alignAccFollowNode1" presStyleIdx="1" presStyleCnt="2">
        <dgm:presLayoutVars>
          <dgm:bulletEnabled val="1"/>
        </dgm:presLayoutVars>
      </dgm:prSet>
      <dgm:spPr/>
    </dgm:pt>
  </dgm:ptLst>
  <dgm:cxnLst>
    <dgm:cxn modelId="{D600701E-8670-477D-A19E-F28E4B540654}" srcId="{10C921F5-328D-496A-B807-68E308FAA376}" destId="{EE62866E-45C9-4CFE-8960-18DD095D4510}" srcOrd="1" destOrd="0" parTransId="{0C5A1965-5364-4C7E-B0E4-499EEA465A6A}" sibTransId="{4DD51EAC-3389-4753-8B58-BECFF51DF4DD}"/>
    <dgm:cxn modelId="{F715AE62-13DA-4353-BEF7-5AF1D6BAA319}" type="presOf" srcId="{10C921F5-328D-496A-B807-68E308FAA376}" destId="{D2F89BD7-83A7-4526-851C-16ECD55D6522}" srcOrd="0" destOrd="0" presId="urn:microsoft.com/office/officeart/2005/8/layout/hList1"/>
    <dgm:cxn modelId="{1EDAF947-6626-417C-B753-305C13A7C8EE}" type="presOf" srcId="{44CABA4C-D61E-449F-821F-93761F56DD16}" destId="{7BAF6A9E-2F88-4DCF-8D5C-131244E7C3DC}" srcOrd="0" destOrd="0" presId="urn:microsoft.com/office/officeart/2005/8/layout/hList1"/>
    <dgm:cxn modelId="{7093EC85-3709-4BCE-BD19-82529E5E3A2D}" type="presOf" srcId="{EE62866E-45C9-4CFE-8960-18DD095D4510}" destId="{FC1D31F9-5A58-447D-8D76-5C22906265AE}" srcOrd="0" destOrd="0" presId="urn:microsoft.com/office/officeart/2005/8/layout/hList1"/>
    <dgm:cxn modelId="{52C98589-EFF9-443B-AFEB-1DD6062EFA74}" type="presOf" srcId="{30BEF157-DB4E-4DCC-90D3-9F8062EC4D97}" destId="{710D5734-DDFD-44AF-BD3B-4AF5644DA4F6}" srcOrd="0" destOrd="0" presId="urn:microsoft.com/office/officeart/2005/8/layout/hList1"/>
    <dgm:cxn modelId="{4A3A468D-C1EC-49C2-A5AD-4642D294F82D}" srcId="{EE62866E-45C9-4CFE-8960-18DD095D4510}" destId="{44CABA4C-D61E-449F-821F-93761F56DD16}" srcOrd="0" destOrd="0" parTransId="{794A39FB-4BA1-4B72-9DB5-A2D9C75E9D55}" sibTransId="{18DB56FD-4B2F-4216-AE79-F9EDD6415411}"/>
    <dgm:cxn modelId="{0D3169C8-1449-46C4-B686-BB35E9BCBB71}" type="presOf" srcId="{B6333135-87E1-4145-B9FF-31861A44A3F2}" destId="{AE1EEC66-5CEC-47EC-86A5-E165F42E5D2F}" srcOrd="0" destOrd="0" presId="urn:microsoft.com/office/officeart/2005/8/layout/hList1"/>
    <dgm:cxn modelId="{6A974EC9-89CE-4DB2-B71C-08D3C87C5755}" srcId="{10C921F5-328D-496A-B807-68E308FAA376}" destId="{B6333135-87E1-4145-B9FF-31861A44A3F2}" srcOrd="0" destOrd="0" parTransId="{A0FC404B-7339-4C43-86BE-A5931DA0584B}" sibTransId="{B6F1788A-2669-47EE-BB60-3AD997C3D3B1}"/>
    <dgm:cxn modelId="{779658D3-DF6C-4F94-BDB4-3A6DF6BA8931}" srcId="{B6333135-87E1-4145-B9FF-31861A44A3F2}" destId="{30BEF157-DB4E-4DCC-90D3-9F8062EC4D97}" srcOrd="0" destOrd="0" parTransId="{E09B1A9F-70CE-41CA-AFE9-5AB6E9EAA148}" sibTransId="{2525E02A-C9D0-4D3E-8657-D8175B7B73C4}"/>
    <dgm:cxn modelId="{273A9D4A-F117-44D8-AF9E-37AFB803EB93}" type="presParOf" srcId="{D2F89BD7-83A7-4526-851C-16ECD55D6522}" destId="{556D11DC-0D64-46DE-91CB-60F676C8FFAB}" srcOrd="0" destOrd="0" presId="urn:microsoft.com/office/officeart/2005/8/layout/hList1"/>
    <dgm:cxn modelId="{93BA2EE3-97DD-4CB2-8B0B-D5DC558EEA4C}" type="presParOf" srcId="{556D11DC-0D64-46DE-91CB-60F676C8FFAB}" destId="{AE1EEC66-5CEC-47EC-86A5-E165F42E5D2F}" srcOrd="0" destOrd="0" presId="urn:microsoft.com/office/officeart/2005/8/layout/hList1"/>
    <dgm:cxn modelId="{FDDA4EE3-8C55-4CA8-A5FF-8764A89816B7}" type="presParOf" srcId="{556D11DC-0D64-46DE-91CB-60F676C8FFAB}" destId="{710D5734-DDFD-44AF-BD3B-4AF5644DA4F6}" srcOrd="1" destOrd="0" presId="urn:microsoft.com/office/officeart/2005/8/layout/hList1"/>
    <dgm:cxn modelId="{67A15B24-1B1A-4FA6-9811-6FA613727EE4}" type="presParOf" srcId="{D2F89BD7-83A7-4526-851C-16ECD55D6522}" destId="{60B73E12-E009-45FE-A31A-30984F637A15}" srcOrd="1" destOrd="0" presId="urn:microsoft.com/office/officeart/2005/8/layout/hList1"/>
    <dgm:cxn modelId="{CA53C599-9025-43EB-955B-8F20DC6CD42A}" type="presParOf" srcId="{D2F89BD7-83A7-4526-851C-16ECD55D6522}" destId="{9B45426A-7EAE-469B-B1BF-B476F1732BD2}" srcOrd="2" destOrd="0" presId="urn:microsoft.com/office/officeart/2005/8/layout/hList1"/>
    <dgm:cxn modelId="{6010BBEA-8C3D-49B5-B3E3-CB679B342867}" type="presParOf" srcId="{9B45426A-7EAE-469B-B1BF-B476F1732BD2}" destId="{FC1D31F9-5A58-447D-8D76-5C22906265AE}" srcOrd="0" destOrd="0" presId="urn:microsoft.com/office/officeart/2005/8/layout/hList1"/>
    <dgm:cxn modelId="{253C3F45-5312-4B82-8A5F-DB0109338B96}" type="presParOf" srcId="{9B45426A-7EAE-469B-B1BF-B476F1732BD2}" destId="{7BAF6A9E-2F88-4DCF-8D5C-131244E7C3D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C2876B-58CF-4A84-A5A5-D50C4E22A510}" type="doc">
      <dgm:prSet loTypeId="urn:microsoft.com/office/officeart/2005/8/layout/hierarchy5" loCatId="hierarchy" qsTypeId="urn:microsoft.com/office/officeart/2005/8/quickstyle/simple5" qsCatId="simple" csTypeId="urn:microsoft.com/office/officeart/2005/8/colors/colorful2" csCatId="colorful" phldr="1"/>
      <dgm:spPr/>
      <dgm:t>
        <a:bodyPr/>
        <a:lstStyle/>
        <a:p>
          <a:endParaRPr lang="en-GB"/>
        </a:p>
      </dgm:t>
    </dgm:pt>
    <dgm:pt modelId="{9226F625-4846-4C37-AA37-ED038F5E0C92}">
      <dgm:prSet phldrT="[Text]"/>
      <dgm:spPr/>
      <dgm:t>
        <a:bodyPr/>
        <a:lstStyle/>
        <a:p>
          <a:r>
            <a:rPr lang="en-GB" dirty="0"/>
            <a:t>North Yorkshire</a:t>
          </a:r>
        </a:p>
      </dgm:t>
    </dgm:pt>
    <dgm:pt modelId="{F3661805-541F-4285-AB71-6A10837A3512}" type="parTrans" cxnId="{C83F9D11-8834-4CD4-9A6E-DD82A4D3D0D0}">
      <dgm:prSet/>
      <dgm:spPr/>
      <dgm:t>
        <a:bodyPr/>
        <a:lstStyle/>
        <a:p>
          <a:endParaRPr lang="en-GB"/>
        </a:p>
      </dgm:t>
    </dgm:pt>
    <dgm:pt modelId="{C37586BF-CDE8-4B2C-BD71-28DB93335FFE}" type="sibTrans" cxnId="{C83F9D11-8834-4CD4-9A6E-DD82A4D3D0D0}">
      <dgm:prSet/>
      <dgm:spPr/>
      <dgm:t>
        <a:bodyPr/>
        <a:lstStyle/>
        <a:p>
          <a:endParaRPr lang="en-GB"/>
        </a:p>
      </dgm:t>
    </dgm:pt>
    <dgm:pt modelId="{09CA3CE1-E2F8-4244-878C-6D2BC2CB25B6}">
      <dgm:prSet phldrT="[Text]"/>
      <dgm:spPr/>
      <dgm:t>
        <a:bodyPr/>
        <a:lstStyle/>
        <a:p>
          <a:r>
            <a:rPr lang="en-GB" dirty="0"/>
            <a:t>SEQF</a:t>
          </a:r>
        </a:p>
      </dgm:t>
    </dgm:pt>
    <dgm:pt modelId="{DF2E9534-4FBE-4AAD-BE04-CAD351A32445}" type="parTrans" cxnId="{39BEBC17-EB66-410B-B911-F1B0A8F77978}">
      <dgm:prSet/>
      <dgm:spPr/>
      <dgm:t>
        <a:bodyPr/>
        <a:lstStyle/>
        <a:p>
          <a:endParaRPr lang="en-GB"/>
        </a:p>
      </dgm:t>
    </dgm:pt>
    <dgm:pt modelId="{A1249C37-A1EE-43E6-8F66-C18CF96ED096}" type="sibTrans" cxnId="{39BEBC17-EB66-410B-B911-F1B0A8F77978}">
      <dgm:prSet/>
      <dgm:spPr/>
      <dgm:t>
        <a:bodyPr/>
        <a:lstStyle/>
        <a:p>
          <a:endParaRPr lang="en-GB"/>
        </a:p>
      </dgm:t>
    </dgm:pt>
    <dgm:pt modelId="{F83BB1F4-2621-4DB2-89A0-53514A9F5E4B}">
      <dgm:prSet phldrT="[Text]"/>
      <dgm:spPr/>
      <dgm:t>
        <a:bodyPr/>
        <a:lstStyle/>
        <a:p>
          <a:r>
            <a:rPr lang="en-GB" dirty="0"/>
            <a:t>North Yorkshire Council </a:t>
          </a:r>
        </a:p>
      </dgm:t>
    </dgm:pt>
    <dgm:pt modelId="{98ED774E-8895-4884-AEEF-3E0489473697}" type="parTrans" cxnId="{08EF22D7-2545-47B7-97DE-9A7A779452E8}">
      <dgm:prSet/>
      <dgm:spPr/>
      <dgm:t>
        <a:bodyPr/>
        <a:lstStyle/>
        <a:p>
          <a:endParaRPr lang="en-GB"/>
        </a:p>
      </dgm:t>
    </dgm:pt>
    <dgm:pt modelId="{395DB708-4AD0-4D31-BBDC-D7C09DF9AB4A}" type="sibTrans" cxnId="{08EF22D7-2545-47B7-97DE-9A7A779452E8}">
      <dgm:prSet/>
      <dgm:spPr/>
      <dgm:t>
        <a:bodyPr/>
        <a:lstStyle/>
        <a:p>
          <a:endParaRPr lang="en-GB"/>
        </a:p>
      </dgm:t>
    </dgm:pt>
    <dgm:pt modelId="{9D0D17C9-F776-4F4C-9D85-16E45B5D4B8C}">
      <dgm:prSet phldrT="[Text]"/>
      <dgm:spPr/>
      <dgm:t>
        <a:bodyPr/>
        <a:lstStyle/>
        <a:p>
          <a:r>
            <a:rPr lang="en-GB" dirty="0"/>
            <a:t>IPS</a:t>
          </a:r>
        </a:p>
      </dgm:t>
    </dgm:pt>
    <dgm:pt modelId="{BF318EE8-A4B0-4E7B-A8B6-66B80C1F3C33}" type="parTrans" cxnId="{07350A18-D7B7-44D5-9702-AEEC7DF4A72E}">
      <dgm:prSet/>
      <dgm:spPr/>
      <dgm:t>
        <a:bodyPr/>
        <a:lstStyle/>
        <a:p>
          <a:endParaRPr lang="en-GB"/>
        </a:p>
      </dgm:t>
    </dgm:pt>
    <dgm:pt modelId="{EA136C8E-B9F6-4BB3-9985-96814AAE0BD1}" type="sibTrans" cxnId="{07350A18-D7B7-44D5-9702-AEEC7DF4A72E}">
      <dgm:prSet/>
      <dgm:spPr/>
      <dgm:t>
        <a:bodyPr/>
        <a:lstStyle/>
        <a:p>
          <a:endParaRPr lang="en-GB"/>
        </a:p>
      </dgm:t>
    </dgm:pt>
    <dgm:pt modelId="{A2AFD93C-1D37-4E47-8F98-805F53296A0E}">
      <dgm:prSet phldrT="[Text]"/>
      <dgm:spPr/>
      <dgm:t>
        <a:bodyPr/>
        <a:lstStyle/>
        <a:p>
          <a:r>
            <a:rPr lang="en-GB" dirty="0"/>
            <a:t>Commissioned Delivery Partner </a:t>
          </a:r>
        </a:p>
      </dgm:t>
    </dgm:pt>
    <dgm:pt modelId="{DA4AEE8A-BB29-4A28-B39A-545FDDF76884}" type="parTrans" cxnId="{773BD227-B392-43C2-B5A0-6D8983EBAFDC}">
      <dgm:prSet/>
      <dgm:spPr/>
      <dgm:t>
        <a:bodyPr/>
        <a:lstStyle/>
        <a:p>
          <a:endParaRPr lang="en-GB"/>
        </a:p>
      </dgm:t>
    </dgm:pt>
    <dgm:pt modelId="{6F72E72D-507B-4139-9021-0522A9736E4F}" type="sibTrans" cxnId="{773BD227-B392-43C2-B5A0-6D8983EBAFDC}">
      <dgm:prSet/>
      <dgm:spPr/>
      <dgm:t>
        <a:bodyPr/>
        <a:lstStyle/>
        <a:p>
          <a:endParaRPr lang="en-GB"/>
        </a:p>
      </dgm:t>
    </dgm:pt>
    <dgm:pt modelId="{3CFED8E6-7E7C-4B84-B9D9-7ACB1BB0B4AB}" type="pres">
      <dgm:prSet presAssocID="{40C2876B-58CF-4A84-A5A5-D50C4E22A510}" presName="mainComposite" presStyleCnt="0">
        <dgm:presLayoutVars>
          <dgm:chPref val="1"/>
          <dgm:dir/>
          <dgm:animOne val="branch"/>
          <dgm:animLvl val="lvl"/>
          <dgm:resizeHandles val="exact"/>
        </dgm:presLayoutVars>
      </dgm:prSet>
      <dgm:spPr/>
    </dgm:pt>
    <dgm:pt modelId="{031DAB33-8782-451C-8481-1D9964A5BD59}" type="pres">
      <dgm:prSet presAssocID="{40C2876B-58CF-4A84-A5A5-D50C4E22A510}" presName="hierFlow" presStyleCnt="0"/>
      <dgm:spPr/>
    </dgm:pt>
    <dgm:pt modelId="{29B514AE-2B3D-4F36-9F6C-17EFCFAEB105}" type="pres">
      <dgm:prSet presAssocID="{40C2876B-58CF-4A84-A5A5-D50C4E22A510}" presName="hierChild1" presStyleCnt="0">
        <dgm:presLayoutVars>
          <dgm:chPref val="1"/>
          <dgm:animOne val="branch"/>
          <dgm:animLvl val="lvl"/>
        </dgm:presLayoutVars>
      </dgm:prSet>
      <dgm:spPr/>
    </dgm:pt>
    <dgm:pt modelId="{21FC1525-D2AF-4452-B992-57CC0F04A122}" type="pres">
      <dgm:prSet presAssocID="{9226F625-4846-4C37-AA37-ED038F5E0C92}" presName="Name17" presStyleCnt="0"/>
      <dgm:spPr/>
    </dgm:pt>
    <dgm:pt modelId="{4B65782C-2ED3-425E-88DE-6DAD6D4C5063}" type="pres">
      <dgm:prSet presAssocID="{9226F625-4846-4C37-AA37-ED038F5E0C92}" presName="level1Shape" presStyleLbl="node0" presStyleIdx="0" presStyleCnt="1">
        <dgm:presLayoutVars>
          <dgm:chPref val="3"/>
        </dgm:presLayoutVars>
      </dgm:prSet>
      <dgm:spPr/>
    </dgm:pt>
    <dgm:pt modelId="{5E760F27-D880-40EB-9880-8B9E057F9290}" type="pres">
      <dgm:prSet presAssocID="{9226F625-4846-4C37-AA37-ED038F5E0C92}" presName="hierChild2" presStyleCnt="0"/>
      <dgm:spPr/>
    </dgm:pt>
    <dgm:pt modelId="{43E0E433-213C-420B-910D-996211EE34C3}" type="pres">
      <dgm:prSet presAssocID="{DF2E9534-4FBE-4AAD-BE04-CAD351A32445}" presName="Name25" presStyleLbl="parChTrans1D2" presStyleIdx="0" presStyleCnt="2"/>
      <dgm:spPr/>
    </dgm:pt>
    <dgm:pt modelId="{D20DED6D-8FBA-420D-A486-FEB9B9B4793D}" type="pres">
      <dgm:prSet presAssocID="{DF2E9534-4FBE-4AAD-BE04-CAD351A32445}" presName="connTx" presStyleLbl="parChTrans1D2" presStyleIdx="0" presStyleCnt="2"/>
      <dgm:spPr/>
    </dgm:pt>
    <dgm:pt modelId="{1E4EBFB1-FE30-4F87-BA4C-5DA082245781}" type="pres">
      <dgm:prSet presAssocID="{09CA3CE1-E2F8-4244-878C-6D2BC2CB25B6}" presName="Name30" presStyleCnt="0"/>
      <dgm:spPr/>
    </dgm:pt>
    <dgm:pt modelId="{B3D1CA36-269A-48A2-877D-0BD5DB28C583}" type="pres">
      <dgm:prSet presAssocID="{09CA3CE1-E2F8-4244-878C-6D2BC2CB25B6}" presName="level2Shape" presStyleLbl="node2" presStyleIdx="0" presStyleCnt="2"/>
      <dgm:spPr/>
    </dgm:pt>
    <dgm:pt modelId="{9A32A72A-8559-4F66-96CB-AC4E1BE11041}" type="pres">
      <dgm:prSet presAssocID="{09CA3CE1-E2F8-4244-878C-6D2BC2CB25B6}" presName="hierChild3" presStyleCnt="0"/>
      <dgm:spPr/>
    </dgm:pt>
    <dgm:pt modelId="{76493DDB-A969-4845-9995-2E2CFE5601E2}" type="pres">
      <dgm:prSet presAssocID="{98ED774E-8895-4884-AEEF-3E0489473697}" presName="Name25" presStyleLbl="parChTrans1D3" presStyleIdx="0" presStyleCnt="2"/>
      <dgm:spPr/>
    </dgm:pt>
    <dgm:pt modelId="{8E387D0B-3547-400D-A8F8-B3B077D11DD3}" type="pres">
      <dgm:prSet presAssocID="{98ED774E-8895-4884-AEEF-3E0489473697}" presName="connTx" presStyleLbl="parChTrans1D3" presStyleIdx="0" presStyleCnt="2"/>
      <dgm:spPr/>
    </dgm:pt>
    <dgm:pt modelId="{756DEA4C-E155-4933-86D9-1621611C839B}" type="pres">
      <dgm:prSet presAssocID="{F83BB1F4-2621-4DB2-89A0-53514A9F5E4B}" presName="Name30" presStyleCnt="0"/>
      <dgm:spPr/>
    </dgm:pt>
    <dgm:pt modelId="{A854C940-FE6F-4A1E-962A-25C5E1D7C665}" type="pres">
      <dgm:prSet presAssocID="{F83BB1F4-2621-4DB2-89A0-53514A9F5E4B}" presName="level2Shape" presStyleLbl="node3" presStyleIdx="0" presStyleCnt="2"/>
      <dgm:spPr/>
    </dgm:pt>
    <dgm:pt modelId="{B611E8FC-4C8A-4882-A057-7B02D1A6C8AB}" type="pres">
      <dgm:prSet presAssocID="{F83BB1F4-2621-4DB2-89A0-53514A9F5E4B}" presName="hierChild3" presStyleCnt="0"/>
      <dgm:spPr/>
    </dgm:pt>
    <dgm:pt modelId="{9DDEA0B4-E8F1-49E2-A875-DEE480995F55}" type="pres">
      <dgm:prSet presAssocID="{BF318EE8-A4B0-4E7B-A8B6-66B80C1F3C33}" presName="Name25" presStyleLbl="parChTrans1D2" presStyleIdx="1" presStyleCnt="2"/>
      <dgm:spPr/>
    </dgm:pt>
    <dgm:pt modelId="{84B2F8F6-AEA8-4060-820E-29E34EBD589B}" type="pres">
      <dgm:prSet presAssocID="{BF318EE8-A4B0-4E7B-A8B6-66B80C1F3C33}" presName="connTx" presStyleLbl="parChTrans1D2" presStyleIdx="1" presStyleCnt="2"/>
      <dgm:spPr/>
    </dgm:pt>
    <dgm:pt modelId="{CD7DB1C2-A1B0-4E5F-AF76-0313974E71D2}" type="pres">
      <dgm:prSet presAssocID="{9D0D17C9-F776-4F4C-9D85-16E45B5D4B8C}" presName="Name30" presStyleCnt="0"/>
      <dgm:spPr/>
    </dgm:pt>
    <dgm:pt modelId="{211613B4-0639-40EA-BBFB-B35018AD9B2B}" type="pres">
      <dgm:prSet presAssocID="{9D0D17C9-F776-4F4C-9D85-16E45B5D4B8C}" presName="level2Shape" presStyleLbl="node2" presStyleIdx="1" presStyleCnt="2"/>
      <dgm:spPr/>
    </dgm:pt>
    <dgm:pt modelId="{A4BC7591-9B67-43EA-8FC1-59F102A04237}" type="pres">
      <dgm:prSet presAssocID="{9D0D17C9-F776-4F4C-9D85-16E45B5D4B8C}" presName="hierChild3" presStyleCnt="0"/>
      <dgm:spPr/>
    </dgm:pt>
    <dgm:pt modelId="{8D3F5652-C379-4C11-B83B-0816371EA419}" type="pres">
      <dgm:prSet presAssocID="{DA4AEE8A-BB29-4A28-B39A-545FDDF76884}" presName="Name25" presStyleLbl="parChTrans1D3" presStyleIdx="1" presStyleCnt="2"/>
      <dgm:spPr/>
    </dgm:pt>
    <dgm:pt modelId="{8520748B-F8AC-4A0F-BCFE-EB66E75D1615}" type="pres">
      <dgm:prSet presAssocID="{DA4AEE8A-BB29-4A28-B39A-545FDDF76884}" presName="connTx" presStyleLbl="parChTrans1D3" presStyleIdx="1" presStyleCnt="2"/>
      <dgm:spPr/>
    </dgm:pt>
    <dgm:pt modelId="{DC7128C8-4EBC-4B4B-B529-0C9A78BF41B8}" type="pres">
      <dgm:prSet presAssocID="{A2AFD93C-1D37-4E47-8F98-805F53296A0E}" presName="Name30" presStyleCnt="0"/>
      <dgm:spPr/>
    </dgm:pt>
    <dgm:pt modelId="{CEBFC3A5-6E55-4B72-B444-5BF0F71838C3}" type="pres">
      <dgm:prSet presAssocID="{A2AFD93C-1D37-4E47-8F98-805F53296A0E}" presName="level2Shape" presStyleLbl="node3" presStyleIdx="1" presStyleCnt="2"/>
      <dgm:spPr/>
    </dgm:pt>
    <dgm:pt modelId="{7221A89B-FD4D-4655-92C7-C27E58359C57}" type="pres">
      <dgm:prSet presAssocID="{A2AFD93C-1D37-4E47-8F98-805F53296A0E}" presName="hierChild3" presStyleCnt="0"/>
      <dgm:spPr/>
    </dgm:pt>
    <dgm:pt modelId="{9DFD7DFE-E8E7-4359-ACFC-1DAAF13312A9}" type="pres">
      <dgm:prSet presAssocID="{40C2876B-58CF-4A84-A5A5-D50C4E22A510}" presName="bgShapesFlow" presStyleCnt="0"/>
      <dgm:spPr/>
    </dgm:pt>
  </dgm:ptLst>
  <dgm:cxnLst>
    <dgm:cxn modelId="{9E877A03-047E-4B45-98D6-8A6259A663DF}" type="presOf" srcId="{BF318EE8-A4B0-4E7B-A8B6-66B80C1F3C33}" destId="{9DDEA0B4-E8F1-49E2-A875-DEE480995F55}" srcOrd="0" destOrd="0" presId="urn:microsoft.com/office/officeart/2005/8/layout/hierarchy5"/>
    <dgm:cxn modelId="{E37AAE10-BFB4-4A4E-A21B-18335499421A}" type="presOf" srcId="{F83BB1F4-2621-4DB2-89A0-53514A9F5E4B}" destId="{A854C940-FE6F-4A1E-962A-25C5E1D7C665}" srcOrd="0" destOrd="0" presId="urn:microsoft.com/office/officeart/2005/8/layout/hierarchy5"/>
    <dgm:cxn modelId="{C83F9D11-8834-4CD4-9A6E-DD82A4D3D0D0}" srcId="{40C2876B-58CF-4A84-A5A5-D50C4E22A510}" destId="{9226F625-4846-4C37-AA37-ED038F5E0C92}" srcOrd="0" destOrd="0" parTransId="{F3661805-541F-4285-AB71-6A10837A3512}" sibTransId="{C37586BF-CDE8-4B2C-BD71-28DB93335FFE}"/>
    <dgm:cxn modelId="{B09CEB13-683C-4F86-A708-4029B172C3AB}" type="presOf" srcId="{09CA3CE1-E2F8-4244-878C-6D2BC2CB25B6}" destId="{B3D1CA36-269A-48A2-877D-0BD5DB28C583}" srcOrd="0" destOrd="0" presId="urn:microsoft.com/office/officeart/2005/8/layout/hierarchy5"/>
    <dgm:cxn modelId="{39BEBC17-EB66-410B-B911-F1B0A8F77978}" srcId="{9226F625-4846-4C37-AA37-ED038F5E0C92}" destId="{09CA3CE1-E2F8-4244-878C-6D2BC2CB25B6}" srcOrd="0" destOrd="0" parTransId="{DF2E9534-4FBE-4AAD-BE04-CAD351A32445}" sibTransId="{A1249C37-A1EE-43E6-8F66-C18CF96ED096}"/>
    <dgm:cxn modelId="{07350A18-D7B7-44D5-9702-AEEC7DF4A72E}" srcId="{9226F625-4846-4C37-AA37-ED038F5E0C92}" destId="{9D0D17C9-F776-4F4C-9D85-16E45B5D4B8C}" srcOrd="1" destOrd="0" parTransId="{BF318EE8-A4B0-4E7B-A8B6-66B80C1F3C33}" sibTransId="{EA136C8E-B9F6-4BB3-9985-96814AAE0BD1}"/>
    <dgm:cxn modelId="{773BD227-B392-43C2-B5A0-6D8983EBAFDC}" srcId="{9D0D17C9-F776-4F4C-9D85-16E45B5D4B8C}" destId="{A2AFD93C-1D37-4E47-8F98-805F53296A0E}" srcOrd="0" destOrd="0" parTransId="{DA4AEE8A-BB29-4A28-B39A-545FDDF76884}" sibTransId="{6F72E72D-507B-4139-9021-0522A9736E4F}"/>
    <dgm:cxn modelId="{D241542D-8AA7-42AB-9BA6-ECB2E7A7E474}" type="presOf" srcId="{DF2E9534-4FBE-4AAD-BE04-CAD351A32445}" destId="{D20DED6D-8FBA-420D-A486-FEB9B9B4793D}" srcOrd="1" destOrd="0" presId="urn:microsoft.com/office/officeart/2005/8/layout/hierarchy5"/>
    <dgm:cxn modelId="{A874B845-FC80-4A23-BA85-E876F325D96E}" type="presOf" srcId="{DA4AEE8A-BB29-4A28-B39A-545FDDF76884}" destId="{8520748B-F8AC-4A0F-BCFE-EB66E75D1615}" srcOrd="1" destOrd="0" presId="urn:microsoft.com/office/officeart/2005/8/layout/hierarchy5"/>
    <dgm:cxn modelId="{22746967-C1F8-424F-BFAD-4E6968BE1C56}" type="presOf" srcId="{A2AFD93C-1D37-4E47-8F98-805F53296A0E}" destId="{CEBFC3A5-6E55-4B72-B444-5BF0F71838C3}" srcOrd="0" destOrd="0" presId="urn:microsoft.com/office/officeart/2005/8/layout/hierarchy5"/>
    <dgm:cxn modelId="{0614F34C-F98B-4DF0-B1A8-8E042513C15E}" type="presOf" srcId="{9D0D17C9-F776-4F4C-9D85-16E45B5D4B8C}" destId="{211613B4-0639-40EA-BBFB-B35018AD9B2B}" srcOrd="0" destOrd="0" presId="urn:microsoft.com/office/officeart/2005/8/layout/hierarchy5"/>
    <dgm:cxn modelId="{2B51CE9C-3B32-4959-AE34-37891950B934}" type="presOf" srcId="{40C2876B-58CF-4A84-A5A5-D50C4E22A510}" destId="{3CFED8E6-7E7C-4B84-B9D9-7ACB1BB0B4AB}" srcOrd="0" destOrd="0" presId="urn:microsoft.com/office/officeart/2005/8/layout/hierarchy5"/>
    <dgm:cxn modelId="{A9A46CA1-57F2-453B-8AA0-F6C7076FB3C1}" type="presOf" srcId="{9226F625-4846-4C37-AA37-ED038F5E0C92}" destId="{4B65782C-2ED3-425E-88DE-6DAD6D4C5063}" srcOrd="0" destOrd="0" presId="urn:microsoft.com/office/officeart/2005/8/layout/hierarchy5"/>
    <dgm:cxn modelId="{A8DCD7B3-B8A5-4A28-AF6A-4EAFF1FD1EE5}" type="presOf" srcId="{DF2E9534-4FBE-4AAD-BE04-CAD351A32445}" destId="{43E0E433-213C-420B-910D-996211EE34C3}" srcOrd="0" destOrd="0" presId="urn:microsoft.com/office/officeart/2005/8/layout/hierarchy5"/>
    <dgm:cxn modelId="{E37910B5-CD75-4EC3-A613-36FBB2AD45A8}" type="presOf" srcId="{BF318EE8-A4B0-4E7B-A8B6-66B80C1F3C33}" destId="{84B2F8F6-AEA8-4060-820E-29E34EBD589B}" srcOrd="1" destOrd="0" presId="urn:microsoft.com/office/officeart/2005/8/layout/hierarchy5"/>
    <dgm:cxn modelId="{FAE4DABD-5909-4E76-B6A9-C20E2540D0D2}" type="presOf" srcId="{98ED774E-8895-4884-AEEF-3E0489473697}" destId="{8E387D0B-3547-400D-A8F8-B3B077D11DD3}" srcOrd="1" destOrd="0" presId="urn:microsoft.com/office/officeart/2005/8/layout/hierarchy5"/>
    <dgm:cxn modelId="{BEE127C3-E8A8-445D-86AC-004D4B9492C0}" type="presOf" srcId="{98ED774E-8895-4884-AEEF-3E0489473697}" destId="{76493DDB-A969-4845-9995-2E2CFE5601E2}" srcOrd="0" destOrd="0" presId="urn:microsoft.com/office/officeart/2005/8/layout/hierarchy5"/>
    <dgm:cxn modelId="{08EF22D7-2545-47B7-97DE-9A7A779452E8}" srcId="{09CA3CE1-E2F8-4244-878C-6D2BC2CB25B6}" destId="{F83BB1F4-2621-4DB2-89A0-53514A9F5E4B}" srcOrd="0" destOrd="0" parTransId="{98ED774E-8895-4884-AEEF-3E0489473697}" sibTransId="{395DB708-4AD0-4D31-BBDC-D7C09DF9AB4A}"/>
    <dgm:cxn modelId="{05BF4AE7-A575-4E57-A63A-EB82C9776AE2}" type="presOf" srcId="{DA4AEE8A-BB29-4A28-B39A-545FDDF76884}" destId="{8D3F5652-C379-4C11-B83B-0816371EA419}" srcOrd="0" destOrd="0" presId="urn:microsoft.com/office/officeart/2005/8/layout/hierarchy5"/>
    <dgm:cxn modelId="{96C754C8-9185-4EED-82F2-1AECC996E3C2}" type="presParOf" srcId="{3CFED8E6-7E7C-4B84-B9D9-7ACB1BB0B4AB}" destId="{031DAB33-8782-451C-8481-1D9964A5BD59}" srcOrd="0" destOrd="0" presId="urn:microsoft.com/office/officeart/2005/8/layout/hierarchy5"/>
    <dgm:cxn modelId="{934046F5-A51A-4E9D-9FC4-C4F2F8E809E7}" type="presParOf" srcId="{031DAB33-8782-451C-8481-1D9964A5BD59}" destId="{29B514AE-2B3D-4F36-9F6C-17EFCFAEB105}" srcOrd="0" destOrd="0" presId="urn:microsoft.com/office/officeart/2005/8/layout/hierarchy5"/>
    <dgm:cxn modelId="{2D52D84E-03A1-43E2-8158-BC82885F6A2D}" type="presParOf" srcId="{29B514AE-2B3D-4F36-9F6C-17EFCFAEB105}" destId="{21FC1525-D2AF-4452-B992-57CC0F04A122}" srcOrd="0" destOrd="0" presId="urn:microsoft.com/office/officeart/2005/8/layout/hierarchy5"/>
    <dgm:cxn modelId="{83D78AAF-718A-4D10-A303-51102FFD7B8C}" type="presParOf" srcId="{21FC1525-D2AF-4452-B992-57CC0F04A122}" destId="{4B65782C-2ED3-425E-88DE-6DAD6D4C5063}" srcOrd="0" destOrd="0" presId="urn:microsoft.com/office/officeart/2005/8/layout/hierarchy5"/>
    <dgm:cxn modelId="{C67A5655-D5B5-4ECC-8375-D5FE681DF3A4}" type="presParOf" srcId="{21FC1525-D2AF-4452-B992-57CC0F04A122}" destId="{5E760F27-D880-40EB-9880-8B9E057F9290}" srcOrd="1" destOrd="0" presId="urn:microsoft.com/office/officeart/2005/8/layout/hierarchy5"/>
    <dgm:cxn modelId="{5FAB11F2-8B02-4CE3-82FF-B05A1BD45EE7}" type="presParOf" srcId="{5E760F27-D880-40EB-9880-8B9E057F9290}" destId="{43E0E433-213C-420B-910D-996211EE34C3}" srcOrd="0" destOrd="0" presId="urn:microsoft.com/office/officeart/2005/8/layout/hierarchy5"/>
    <dgm:cxn modelId="{84CA0475-6523-458F-93BD-0D9D3FD98269}" type="presParOf" srcId="{43E0E433-213C-420B-910D-996211EE34C3}" destId="{D20DED6D-8FBA-420D-A486-FEB9B9B4793D}" srcOrd="0" destOrd="0" presId="urn:microsoft.com/office/officeart/2005/8/layout/hierarchy5"/>
    <dgm:cxn modelId="{C47A3D7D-A64A-4330-B044-DED7422A3E66}" type="presParOf" srcId="{5E760F27-D880-40EB-9880-8B9E057F9290}" destId="{1E4EBFB1-FE30-4F87-BA4C-5DA082245781}" srcOrd="1" destOrd="0" presId="urn:microsoft.com/office/officeart/2005/8/layout/hierarchy5"/>
    <dgm:cxn modelId="{737B3D4E-CAB1-4577-86F5-439D378142C9}" type="presParOf" srcId="{1E4EBFB1-FE30-4F87-BA4C-5DA082245781}" destId="{B3D1CA36-269A-48A2-877D-0BD5DB28C583}" srcOrd="0" destOrd="0" presId="urn:microsoft.com/office/officeart/2005/8/layout/hierarchy5"/>
    <dgm:cxn modelId="{164E44C3-0BFD-4647-AA40-ED6EEE334B23}" type="presParOf" srcId="{1E4EBFB1-FE30-4F87-BA4C-5DA082245781}" destId="{9A32A72A-8559-4F66-96CB-AC4E1BE11041}" srcOrd="1" destOrd="0" presId="urn:microsoft.com/office/officeart/2005/8/layout/hierarchy5"/>
    <dgm:cxn modelId="{6401C29B-4EAC-44B4-901A-E99457C9C970}" type="presParOf" srcId="{9A32A72A-8559-4F66-96CB-AC4E1BE11041}" destId="{76493DDB-A969-4845-9995-2E2CFE5601E2}" srcOrd="0" destOrd="0" presId="urn:microsoft.com/office/officeart/2005/8/layout/hierarchy5"/>
    <dgm:cxn modelId="{D1C5F764-4A3C-41B9-89EF-27A46704A70B}" type="presParOf" srcId="{76493DDB-A969-4845-9995-2E2CFE5601E2}" destId="{8E387D0B-3547-400D-A8F8-B3B077D11DD3}" srcOrd="0" destOrd="0" presId="urn:microsoft.com/office/officeart/2005/8/layout/hierarchy5"/>
    <dgm:cxn modelId="{F86B3EF7-D2FE-4B29-9165-9A2DBB59CDC9}" type="presParOf" srcId="{9A32A72A-8559-4F66-96CB-AC4E1BE11041}" destId="{756DEA4C-E155-4933-86D9-1621611C839B}" srcOrd="1" destOrd="0" presId="urn:microsoft.com/office/officeart/2005/8/layout/hierarchy5"/>
    <dgm:cxn modelId="{F2029EA5-ED9D-4A42-BE7E-E4D08602E138}" type="presParOf" srcId="{756DEA4C-E155-4933-86D9-1621611C839B}" destId="{A854C940-FE6F-4A1E-962A-25C5E1D7C665}" srcOrd="0" destOrd="0" presId="urn:microsoft.com/office/officeart/2005/8/layout/hierarchy5"/>
    <dgm:cxn modelId="{E340AE14-7411-4249-B856-51DB8C178ED1}" type="presParOf" srcId="{756DEA4C-E155-4933-86D9-1621611C839B}" destId="{B611E8FC-4C8A-4882-A057-7B02D1A6C8AB}" srcOrd="1" destOrd="0" presId="urn:microsoft.com/office/officeart/2005/8/layout/hierarchy5"/>
    <dgm:cxn modelId="{45483EBB-FEA3-46FF-98EB-9C8CCD7A99DF}" type="presParOf" srcId="{5E760F27-D880-40EB-9880-8B9E057F9290}" destId="{9DDEA0B4-E8F1-49E2-A875-DEE480995F55}" srcOrd="2" destOrd="0" presId="urn:microsoft.com/office/officeart/2005/8/layout/hierarchy5"/>
    <dgm:cxn modelId="{2D4FEC91-B58B-43FC-B184-7F8D84F7C837}" type="presParOf" srcId="{9DDEA0B4-E8F1-49E2-A875-DEE480995F55}" destId="{84B2F8F6-AEA8-4060-820E-29E34EBD589B}" srcOrd="0" destOrd="0" presId="urn:microsoft.com/office/officeart/2005/8/layout/hierarchy5"/>
    <dgm:cxn modelId="{520B9EE4-6B4A-4F2D-ABB3-2C47A6A968EE}" type="presParOf" srcId="{5E760F27-D880-40EB-9880-8B9E057F9290}" destId="{CD7DB1C2-A1B0-4E5F-AF76-0313974E71D2}" srcOrd="3" destOrd="0" presId="urn:microsoft.com/office/officeart/2005/8/layout/hierarchy5"/>
    <dgm:cxn modelId="{5620477F-0099-403A-A59E-CB00D235FE3D}" type="presParOf" srcId="{CD7DB1C2-A1B0-4E5F-AF76-0313974E71D2}" destId="{211613B4-0639-40EA-BBFB-B35018AD9B2B}" srcOrd="0" destOrd="0" presId="urn:microsoft.com/office/officeart/2005/8/layout/hierarchy5"/>
    <dgm:cxn modelId="{EF028D7E-9D03-4DF0-9E7E-5B78980D0E8B}" type="presParOf" srcId="{CD7DB1C2-A1B0-4E5F-AF76-0313974E71D2}" destId="{A4BC7591-9B67-43EA-8FC1-59F102A04237}" srcOrd="1" destOrd="0" presId="urn:microsoft.com/office/officeart/2005/8/layout/hierarchy5"/>
    <dgm:cxn modelId="{32BC2461-5356-4710-84AA-7756272F7ACD}" type="presParOf" srcId="{A4BC7591-9B67-43EA-8FC1-59F102A04237}" destId="{8D3F5652-C379-4C11-B83B-0816371EA419}" srcOrd="0" destOrd="0" presId="urn:microsoft.com/office/officeart/2005/8/layout/hierarchy5"/>
    <dgm:cxn modelId="{2E8814ED-19FC-4BCF-93B4-B24EA5EAE864}" type="presParOf" srcId="{8D3F5652-C379-4C11-B83B-0816371EA419}" destId="{8520748B-F8AC-4A0F-BCFE-EB66E75D1615}" srcOrd="0" destOrd="0" presId="urn:microsoft.com/office/officeart/2005/8/layout/hierarchy5"/>
    <dgm:cxn modelId="{2D8D07E4-04C6-4EF2-9AD9-AB96EF4357B8}" type="presParOf" srcId="{A4BC7591-9B67-43EA-8FC1-59F102A04237}" destId="{DC7128C8-4EBC-4B4B-B529-0C9A78BF41B8}" srcOrd="1" destOrd="0" presId="urn:microsoft.com/office/officeart/2005/8/layout/hierarchy5"/>
    <dgm:cxn modelId="{3FC0AF7E-0CF4-42BA-BC2B-A2B85F0A054E}" type="presParOf" srcId="{DC7128C8-4EBC-4B4B-B529-0C9A78BF41B8}" destId="{CEBFC3A5-6E55-4B72-B444-5BF0F71838C3}" srcOrd="0" destOrd="0" presId="urn:microsoft.com/office/officeart/2005/8/layout/hierarchy5"/>
    <dgm:cxn modelId="{8CA49243-683B-46DF-B09C-EDAC21F0F3C6}" type="presParOf" srcId="{DC7128C8-4EBC-4B4B-B529-0C9A78BF41B8}" destId="{7221A89B-FD4D-4655-92C7-C27E58359C57}" srcOrd="1" destOrd="0" presId="urn:microsoft.com/office/officeart/2005/8/layout/hierarchy5"/>
    <dgm:cxn modelId="{4A1AEBC3-CFCA-4428-9BFF-7B803679D4CD}" type="presParOf" srcId="{3CFED8E6-7E7C-4B84-B9D9-7ACB1BB0B4AB}" destId="{9DFD7DFE-E8E7-4359-ACFC-1DAAF13312A9}" srcOrd="1" destOrd="0" presId="urn:microsoft.com/office/officeart/2005/8/layout/hierarchy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C2876B-58CF-4A84-A5A5-D50C4E22A510}" type="doc">
      <dgm:prSet loTypeId="urn:microsoft.com/office/officeart/2005/8/layout/hierarchy5" loCatId="hierarchy" qsTypeId="urn:microsoft.com/office/officeart/2005/8/quickstyle/simple5" qsCatId="simple" csTypeId="urn:microsoft.com/office/officeart/2005/8/colors/colorful2" csCatId="colorful" phldr="1"/>
      <dgm:spPr/>
      <dgm:t>
        <a:bodyPr/>
        <a:lstStyle/>
        <a:p>
          <a:endParaRPr lang="en-GB"/>
        </a:p>
      </dgm:t>
    </dgm:pt>
    <dgm:pt modelId="{9226F625-4846-4C37-AA37-ED038F5E0C92}">
      <dgm:prSet phldrT="[Text]"/>
      <dgm:spPr/>
      <dgm:t>
        <a:bodyPr/>
        <a:lstStyle/>
        <a:p>
          <a:r>
            <a:rPr lang="en-GB" dirty="0"/>
            <a:t>York</a:t>
          </a:r>
        </a:p>
      </dgm:t>
    </dgm:pt>
    <dgm:pt modelId="{F3661805-541F-4285-AB71-6A10837A3512}" type="parTrans" cxnId="{C83F9D11-8834-4CD4-9A6E-DD82A4D3D0D0}">
      <dgm:prSet/>
      <dgm:spPr/>
      <dgm:t>
        <a:bodyPr/>
        <a:lstStyle/>
        <a:p>
          <a:endParaRPr lang="en-GB"/>
        </a:p>
      </dgm:t>
    </dgm:pt>
    <dgm:pt modelId="{C37586BF-CDE8-4B2C-BD71-28DB93335FFE}" type="sibTrans" cxnId="{C83F9D11-8834-4CD4-9A6E-DD82A4D3D0D0}">
      <dgm:prSet/>
      <dgm:spPr/>
      <dgm:t>
        <a:bodyPr/>
        <a:lstStyle/>
        <a:p>
          <a:endParaRPr lang="en-GB"/>
        </a:p>
      </dgm:t>
    </dgm:pt>
    <dgm:pt modelId="{09CA3CE1-E2F8-4244-878C-6D2BC2CB25B6}">
      <dgm:prSet phldrT="[Text]"/>
      <dgm:spPr/>
      <dgm:t>
        <a:bodyPr/>
        <a:lstStyle/>
        <a:p>
          <a:r>
            <a:rPr lang="en-GB" dirty="0"/>
            <a:t>SEQF</a:t>
          </a:r>
        </a:p>
      </dgm:t>
    </dgm:pt>
    <dgm:pt modelId="{DF2E9534-4FBE-4AAD-BE04-CAD351A32445}" type="parTrans" cxnId="{39BEBC17-EB66-410B-B911-F1B0A8F77978}">
      <dgm:prSet/>
      <dgm:spPr/>
      <dgm:t>
        <a:bodyPr/>
        <a:lstStyle/>
        <a:p>
          <a:endParaRPr lang="en-GB"/>
        </a:p>
      </dgm:t>
    </dgm:pt>
    <dgm:pt modelId="{A1249C37-A1EE-43E6-8F66-C18CF96ED096}" type="sibTrans" cxnId="{39BEBC17-EB66-410B-B911-F1B0A8F77978}">
      <dgm:prSet/>
      <dgm:spPr/>
      <dgm:t>
        <a:bodyPr/>
        <a:lstStyle/>
        <a:p>
          <a:endParaRPr lang="en-GB"/>
        </a:p>
      </dgm:t>
    </dgm:pt>
    <dgm:pt modelId="{F83BB1F4-2621-4DB2-89A0-53514A9F5E4B}">
      <dgm:prSet phldrT="[Text]"/>
      <dgm:spPr/>
      <dgm:t>
        <a:bodyPr/>
        <a:lstStyle/>
        <a:p>
          <a:r>
            <a:rPr lang="en-GB" dirty="0"/>
            <a:t>North Yorkshire Council </a:t>
          </a:r>
        </a:p>
      </dgm:t>
    </dgm:pt>
    <dgm:pt modelId="{98ED774E-8895-4884-AEEF-3E0489473697}" type="parTrans" cxnId="{08EF22D7-2545-47B7-97DE-9A7A779452E8}">
      <dgm:prSet/>
      <dgm:spPr/>
      <dgm:t>
        <a:bodyPr/>
        <a:lstStyle/>
        <a:p>
          <a:endParaRPr lang="en-GB"/>
        </a:p>
      </dgm:t>
    </dgm:pt>
    <dgm:pt modelId="{395DB708-4AD0-4D31-BBDC-D7C09DF9AB4A}" type="sibTrans" cxnId="{08EF22D7-2545-47B7-97DE-9A7A779452E8}">
      <dgm:prSet/>
      <dgm:spPr/>
      <dgm:t>
        <a:bodyPr/>
        <a:lstStyle/>
        <a:p>
          <a:endParaRPr lang="en-GB"/>
        </a:p>
      </dgm:t>
    </dgm:pt>
    <dgm:pt modelId="{9D0D17C9-F776-4F4C-9D85-16E45B5D4B8C}">
      <dgm:prSet phldrT="[Text]"/>
      <dgm:spPr/>
      <dgm:t>
        <a:bodyPr/>
        <a:lstStyle/>
        <a:p>
          <a:r>
            <a:rPr lang="en-GB" dirty="0"/>
            <a:t>IPS</a:t>
          </a:r>
        </a:p>
      </dgm:t>
    </dgm:pt>
    <dgm:pt modelId="{BF318EE8-A4B0-4E7B-A8B6-66B80C1F3C33}" type="parTrans" cxnId="{07350A18-D7B7-44D5-9702-AEEC7DF4A72E}">
      <dgm:prSet/>
      <dgm:spPr/>
      <dgm:t>
        <a:bodyPr/>
        <a:lstStyle/>
        <a:p>
          <a:endParaRPr lang="en-GB"/>
        </a:p>
      </dgm:t>
    </dgm:pt>
    <dgm:pt modelId="{EA136C8E-B9F6-4BB3-9985-96814AAE0BD1}" type="sibTrans" cxnId="{07350A18-D7B7-44D5-9702-AEEC7DF4A72E}">
      <dgm:prSet/>
      <dgm:spPr/>
      <dgm:t>
        <a:bodyPr/>
        <a:lstStyle/>
        <a:p>
          <a:endParaRPr lang="en-GB"/>
        </a:p>
      </dgm:t>
    </dgm:pt>
    <dgm:pt modelId="{A2AFD93C-1D37-4E47-8F98-805F53296A0E}">
      <dgm:prSet phldrT="[Text]"/>
      <dgm:spPr/>
      <dgm:t>
        <a:bodyPr/>
        <a:lstStyle/>
        <a:p>
          <a:r>
            <a:rPr lang="en-GB" dirty="0"/>
            <a:t>Commissioned Delivery Partner </a:t>
          </a:r>
        </a:p>
      </dgm:t>
    </dgm:pt>
    <dgm:pt modelId="{DA4AEE8A-BB29-4A28-B39A-545FDDF76884}" type="parTrans" cxnId="{773BD227-B392-43C2-B5A0-6D8983EBAFDC}">
      <dgm:prSet/>
      <dgm:spPr/>
      <dgm:t>
        <a:bodyPr/>
        <a:lstStyle/>
        <a:p>
          <a:endParaRPr lang="en-GB"/>
        </a:p>
      </dgm:t>
    </dgm:pt>
    <dgm:pt modelId="{6F72E72D-507B-4139-9021-0522A9736E4F}" type="sibTrans" cxnId="{773BD227-B392-43C2-B5A0-6D8983EBAFDC}">
      <dgm:prSet/>
      <dgm:spPr/>
      <dgm:t>
        <a:bodyPr/>
        <a:lstStyle/>
        <a:p>
          <a:endParaRPr lang="en-GB"/>
        </a:p>
      </dgm:t>
    </dgm:pt>
    <dgm:pt modelId="{D2808C1F-C302-4518-A1BC-FB0BBA05A48D}">
      <dgm:prSet/>
      <dgm:spPr/>
      <dgm:t>
        <a:bodyPr/>
        <a:lstStyle/>
        <a:p>
          <a:r>
            <a:rPr lang="en-GB" dirty="0"/>
            <a:t>City Of York Council </a:t>
          </a:r>
        </a:p>
      </dgm:t>
    </dgm:pt>
    <dgm:pt modelId="{E693CA96-B878-4277-ACC2-FD8BF617957B}" type="parTrans" cxnId="{D840B0F5-23DD-4E58-A2D3-B6141A2E315B}">
      <dgm:prSet/>
      <dgm:spPr/>
      <dgm:t>
        <a:bodyPr/>
        <a:lstStyle/>
        <a:p>
          <a:endParaRPr lang="en-GB"/>
        </a:p>
      </dgm:t>
    </dgm:pt>
    <dgm:pt modelId="{962D008B-7482-4789-B7D5-4AD0F081C4B2}" type="sibTrans" cxnId="{D840B0F5-23DD-4E58-A2D3-B6141A2E315B}">
      <dgm:prSet/>
      <dgm:spPr/>
      <dgm:t>
        <a:bodyPr/>
        <a:lstStyle/>
        <a:p>
          <a:endParaRPr lang="en-GB"/>
        </a:p>
      </dgm:t>
    </dgm:pt>
    <dgm:pt modelId="{3CFED8E6-7E7C-4B84-B9D9-7ACB1BB0B4AB}" type="pres">
      <dgm:prSet presAssocID="{40C2876B-58CF-4A84-A5A5-D50C4E22A510}" presName="mainComposite" presStyleCnt="0">
        <dgm:presLayoutVars>
          <dgm:chPref val="1"/>
          <dgm:dir/>
          <dgm:animOne val="branch"/>
          <dgm:animLvl val="lvl"/>
          <dgm:resizeHandles val="exact"/>
        </dgm:presLayoutVars>
      </dgm:prSet>
      <dgm:spPr/>
    </dgm:pt>
    <dgm:pt modelId="{031DAB33-8782-451C-8481-1D9964A5BD59}" type="pres">
      <dgm:prSet presAssocID="{40C2876B-58CF-4A84-A5A5-D50C4E22A510}" presName="hierFlow" presStyleCnt="0"/>
      <dgm:spPr/>
    </dgm:pt>
    <dgm:pt modelId="{29B514AE-2B3D-4F36-9F6C-17EFCFAEB105}" type="pres">
      <dgm:prSet presAssocID="{40C2876B-58CF-4A84-A5A5-D50C4E22A510}" presName="hierChild1" presStyleCnt="0">
        <dgm:presLayoutVars>
          <dgm:chPref val="1"/>
          <dgm:animOne val="branch"/>
          <dgm:animLvl val="lvl"/>
        </dgm:presLayoutVars>
      </dgm:prSet>
      <dgm:spPr/>
    </dgm:pt>
    <dgm:pt modelId="{21FC1525-D2AF-4452-B992-57CC0F04A122}" type="pres">
      <dgm:prSet presAssocID="{9226F625-4846-4C37-AA37-ED038F5E0C92}" presName="Name17" presStyleCnt="0"/>
      <dgm:spPr/>
    </dgm:pt>
    <dgm:pt modelId="{4B65782C-2ED3-425E-88DE-6DAD6D4C5063}" type="pres">
      <dgm:prSet presAssocID="{9226F625-4846-4C37-AA37-ED038F5E0C92}" presName="level1Shape" presStyleLbl="node0" presStyleIdx="0" presStyleCnt="1">
        <dgm:presLayoutVars>
          <dgm:chPref val="3"/>
        </dgm:presLayoutVars>
      </dgm:prSet>
      <dgm:spPr/>
    </dgm:pt>
    <dgm:pt modelId="{5E760F27-D880-40EB-9880-8B9E057F9290}" type="pres">
      <dgm:prSet presAssocID="{9226F625-4846-4C37-AA37-ED038F5E0C92}" presName="hierChild2" presStyleCnt="0"/>
      <dgm:spPr/>
    </dgm:pt>
    <dgm:pt modelId="{43E0E433-213C-420B-910D-996211EE34C3}" type="pres">
      <dgm:prSet presAssocID="{DF2E9534-4FBE-4AAD-BE04-CAD351A32445}" presName="Name25" presStyleLbl="parChTrans1D2" presStyleIdx="0" presStyleCnt="2"/>
      <dgm:spPr/>
    </dgm:pt>
    <dgm:pt modelId="{D20DED6D-8FBA-420D-A486-FEB9B9B4793D}" type="pres">
      <dgm:prSet presAssocID="{DF2E9534-4FBE-4AAD-BE04-CAD351A32445}" presName="connTx" presStyleLbl="parChTrans1D2" presStyleIdx="0" presStyleCnt="2"/>
      <dgm:spPr/>
    </dgm:pt>
    <dgm:pt modelId="{1E4EBFB1-FE30-4F87-BA4C-5DA082245781}" type="pres">
      <dgm:prSet presAssocID="{09CA3CE1-E2F8-4244-878C-6D2BC2CB25B6}" presName="Name30" presStyleCnt="0"/>
      <dgm:spPr/>
    </dgm:pt>
    <dgm:pt modelId="{B3D1CA36-269A-48A2-877D-0BD5DB28C583}" type="pres">
      <dgm:prSet presAssocID="{09CA3CE1-E2F8-4244-878C-6D2BC2CB25B6}" presName="level2Shape" presStyleLbl="node2" presStyleIdx="0" presStyleCnt="2"/>
      <dgm:spPr/>
    </dgm:pt>
    <dgm:pt modelId="{9A32A72A-8559-4F66-96CB-AC4E1BE11041}" type="pres">
      <dgm:prSet presAssocID="{09CA3CE1-E2F8-4244-878C-6D2BC2CB25B6}" presName="hierChild3" presStyleCnt="0"/>
      <dgm:spPr/>
    </dgm:pt>
    <dgm:pt modelId="{76493DDB-A969-4845-9995-2E2CFE5601E2}" type="pres">
      <dgm:prSet presAssocID="{98ED774E-8895-4884-AEEF-3E0489473697}" presName="Name25" presStyleLbl="parChTrans1D3" presStyleIdx="0" presStyleCnt="3"/>
      <dgm:spPr/>
    </dgm:pt>
    <dgm:pt modelId="{8E387D0B-3547-400D-A8F8-B3B077D11DD3}" type="pres">
      <dgm:prSet presAssocID="{98ED774E-8895-4884-AEEF-3E0489473697}" presName="connTx" presStyleLbl="parChTrans1D3" presStyleIdx="0" presStyleCnt="3"/>
      <dgm:spPr/>
    </dgm:pt>
    <dgm:pt modelId="{756DEA4C-E155-4933-86D9-1621611C839B}" type="pres">
      <dgm:prSet presAssocID="{F83BB1F4-2621-4DB2-89A0-53514A9F5E4B}" presName="Name30" presStyleCnt="0"/>
      <dgm:spPr/>
    </dgm:pt>
    <dgm:pt modelId="{A854C940-FE6F-4A1E-962A-25C5E1D7C665}" type="pres">
      <dgm:prSet presAssocID="{F83BB1F4-2621-4DB2-89A0-53514A9F5E4B}" presName="level2Shape" presStyleLbl="node3" presStyleIdx="0" presStyleCnt="3"/>
      <dgm:spPr/>
    </dgm:pt>
    <dgm:pt modelId="{B611E8FC-4C8A-4882-A057-7B02D1A6C8AB}" type="pres">
      <dgm:prSet presAssocID="{F83BB1F4-2621-4DB2-89A0-53514A9F5E4B}" presName="hierChild3" presStyleCnt="0"/>
      <dgm:spPr/>
    </dgm:pt>
    <dgm:pt modelId="{9DDEA0B4-E8F1-49E2-A875-DEE480995F55}" type="pres">
      <dgm:prSet presAssocID="{BF318EE8-A4B0-4E7B-A8B6-66B80C1F3C33}" presName="Name25" presStyleLbl="parChTrans1D2" presStyleIdx="1" presStyleCnt="2"/>
      <dgm:spPr/>
    </dgm:pt>
    <dgm:pt modelId="{84B2F8F6-AEA8-4060-820E-29E34EBD589B}" type="pres">
      <dgm:prSet presAssocID="{BF318EE8-A4B0-4E7B-A8B6-66B80C1F3C33}" presName="connTx" presStyleLbl="parChTrans1D2" presStyleIdx="1" presStyleCnt="2"/>
      <dgm:spPr/>
    </dgm:pt>
    <dgm:pt modelId="{CD7DB1C2-A1B0-4E5F-AF76-0313974E71D2}" type="pres">
      <dgm:prSet presAssocID="{9D0D17C9-F776-4F4C-9D85-16E45B5D4B8C}" presName="Name30" presStyleCnt="0"/>
      <dgm:spPr/>
    </dgm:pt>
    <dgm:pt modelId="{211613B4-0639-40EA-BBFB-B35018AD9B2B}" type="pres">
      <dgm:prSet presAssocID="{9D0D17C9-F776-4F4C-9D85-16E45B5D4B8C}" presName="level2Shape" presStyleLbl="node2" presStyleIdx="1" presStyleCnt="2"/>
      <dgm:spPr/>
    </dgm:pt>
    <dgm:pt modelId="{A4BC7591-9B67-43EA-8FC1-59F102A04237}" type="pres">
      <dgm:prSet presAssocID="{9D0D17C9-F776-4F4C-9D85-16E45B5D4B8C}" presName="hierChild3" presStyleCnt="0"/>
      <dgm:spPr/>
    </dgm:pt>
    <dgm:pt modelId="{8D3F5652-C379-4C11-B83B-0816371EA419}" type="pres">
      <dgm:prSet presAssocID="{DA4AEE8A-BB29-4A28-B39A-545FDDF76884}" presName="Name25" presStyleLbl="parChTrans1D3" presStyleIdx="1" presStyleCnt="3"/>
      <dgm:spPr/>
    </dgm:pt>
    <dgm:pt modelId="{8520748B-F8AC-4A0F-BCFE-EB66E75D1615}" type="pres">
      <dgm:prSet presAssocID="{DA4AEE8A-BB29-4A28-B39A-545FDDF76884}" presName="connTx" presStyleLbl="parChTrans1D3" presStyleIdx="1" presStyleCnt="3"/>
      <dgm:spPr/>
    </dgm:pt>
    <dgm:pt modelId="{DC7128C8-4EBC-4B4B-B529-0C9A78BF41B8}" type="pres">
      <dgm:prSet presAssocID="{A2AFD93C-1D37-4E47-8F98-805F53296A0E}" presName="Name30" presStyleCnt="0"/>
      <dgm:spPr/>
    </dgm:pt>
    <dgm:pt modelId="{CEBFC3A5-6E55-4B72-B444-5BF0F71838C3}" type="pres">
      <dgm:prSet presAssocID="{A2AFD93C-1D37-4E47-8F98-805F53296A0E}" presName="level2Shape" presStyleLbl="node3" presStyleIdx="1" presStyleCnt="3"/>
      <dgm:spPr/>
    </dgm:pt>
    <dgm:pt modelId="{7221A89B-FD4D-4655-92C7-C27E58359C57}" type="pres">
      <dgm:prSet presAssocID="{A2AFD93C-1D37-4E47-8F98-805F53296A0E}" presName="hierChild3" presStyleCnt="0"/>
      <dgm:spPr/>
    </dgm:pt>
    <dgm:pt modelId="{786A8655-5AAE-4642-9CA8-97BA14E4E45B}" type="pres">
      <dgm:prSet presAssocID="{E693CA96-B878-4277-ACC2-FD8BF617957B}" presName="Name25" presStyleLbl="parChTrans1D3" presStyleIdx="2" presStyleCnt="3"/>
      <dgm:spPr/>
    </dgm:pt>
    <dgm:pt modelId="{E5317F1C-E1C4-48BD-8327-C063FFBE6CDB}" type="pres">
      <dgm:prSet presAssocID="{E693CA96-B878-4277-ACC2-FD8BF617957B}" presName="connTx" presStyleLbl="parChTrans1D3" presStyleIdx="2" presStyleCnt="3"/>
      <dgm:spPr/>
    </dgm:pt>
    <dgm:pt modelId="{8F2248DF-01C2-46FD-ADD3-20B781D02DE4}" type="pres">
      <dgm:prSet presAssocID="{D2808C1F-C302-4518-A1BC-FB0BBA05A48D}" presName="Name30" presStyleCnt="0"/>
      <dgm:spPr/>
    </dgm:pt>
    <dgm:pt modelId="{9CC78DB5-35D2-4456-BCE0-79984B5568F1}" type="pres">
      <dgm:prSet presAssocID="{D2808C1F-C302-4518-A1BC-FB0BBA05A48D}" presName="level2Shape" presStyleLbl="node3" presStyleIdx="2" presStyleCnt="3"/>
      <dgm:spPr/>
    </dgm:pt>
    <dgm:pt modelId="{7B2453BF-E738-4F05-93DB-310C7F7CF358}" type="pres">
      <dgm:prSet presAssocID="{D2808C1F-C302-4518-A1BC-FB0BBA05A48D}" presName="hierChild3" presStyleCnt="0"/>
      <dgm:spPr/>
    </dgm:pt>
    <dgm:pt modelId="{9DFD7DFE-E8E7-4359-ACFC-1DAAF13312A9}" type="pres">
      <dgm:prSet presAssocID="{40C2876B-58CF-4A84-A5A5-D50C4E22A510}" presName="bgShapesFlow" presStyleCnt="0"/>
      <dgm:spPr/>
    </dgm:pt>
  </dgm:ptLst>
  <dgm:cxnLst>
    <dgm:cxn modelId="{9E877A03-047E-4B45-98D6-8A6259A663DF}" type="presOf" srcId="{BF318EE8-A4B0-4E7B-A8B6-66B80C1F3C33}" destId="{9DDEA0B4-E8F1-49E2-A875-DEE480995F55}" srcOrd="0" destOrd="0" presId="urn:microsoft.com/office/officeart/2005/8/layout/hierarchy5"/>
    <dgm:cxn modelId="{E37AAE10-BFB4-4A4E-A21B-18335499421A}" type="presOf" srcId="{F83BB1F4-2621-4DB2-89A0-53514A9F5E4B}" destId="{A854C940-FE6F-4A1E-962A-25C5E1D7C665}" srcOrd="0" destOrd="0" presId="urn:microsoft.com/office/officeart/2005/8/layout/hierarchy5"/>
    <dgm:cxn modelId="{C83F9D11-8834-4CD4-9A6E-DD82A4D3D0D0}" srcId="{40C2876B-58CF-4A84-A5A5-D50C4E22A510}" destId="{9226F625-4846-4C37-AA37-ED038F5E0C92}" srcOrd="0" destOrd="0" parTransId="{F3661805-541F-4285-AB71-6A10837A3512}" sibTransId="{C37586BF-CDE8-4B2C-BD71-28DB93335FFE}"/>
    <dgm:cxn modelId="{B09CEB13-683C-4F86-A708-4029B172C3AB}" type="presOf" srcId="{09CA3CE1-E2F8-4244-878C-6D2BC2CB25B6}" destId="{B3D1CA36-269A-48A2-877D-0BD5DB28C583}" srcOrd="0" destOrd="0" presId="urn:microsoft.com/office/officeart/2005/8/layout/hierarchy5"/>
    <dgm:cxn modelId="{39BEBC17-EB66-410B-B911-F1B0A8F77978}" srcId="{9226F625-4846-4C37-AA37-ED038F5E0C92}" destId="{09CA3CE1-E2F8-4244-878C-6D2BC2CB25B6}" srcOrd="0" destOrd="0" parTransId="{DF2E9534-4FBE-4AAD-BE04-CAD351A32445}" sibTransId="{A1249C37-A1EE-43E6-8F66-C18CF96ED096}"/>
    <dgm:cxn modelId="{07350A18-D7B7-44D5-9702-AEEC7DF4A72E}" srcId="{9226F625-4846-4C37-AA37-ED038F5E0C92}" destId="{9D0D17C9-F776-4F4C-9D85-16E45B5D4B8C}" srcOrd="1" destOrd="0" parTransId="{BF318EE8-A4B0-4E7B-A8B6-66B80C1F3C33}" sibTransId="{EA136C8E-B9F6-4BB3-9985-96814AAE0BD1}"/>
    <dgm:cxn modelId="{773BD227-B392-43C2-B5A0-6D8983EBAFDC}" srcId="{9D0D17C9-F776-4F4C-9D85-16E45B5D4B8C}" destId="{A2AFD93C-1D37-4E47-8F98-805F53296A0E}" srcOrd="0" destOrd="0" parTransId="{DA4AEE8A-BB29-4A28-B39A-545FDDF76884}" sibTransId="{6F72E72D-507B-4139-9021-0522A9736E4F}"/>
    <dgm:cxn modelId="{E841EF2A-6E1A-4701-B57D-D9A6DE467DB9}" type="presOf" srcId="{E693CA96-B878-4277-ACC2-FD8BF617957B}" destId="{786A8655-5AAE-4642-9CA8-97BA14E4E45B}" srcOrd="0" destOrd="0" presId="urn:microsoft.com/office/officeart/2005/8/layout/hierarchy5"/>
    <dgm:cxn modelId="{D241542D-8AA7-42AB-9BA6-ECB2E7A7E474}" type="presOf" srcId="{DF2E9534-4FBE-4AAD-BE04-CAD351A32445}" destId="{D20DED6D-8FBA-420D-A486-FEB9B9B4793D}" srcOrd="1" destOrd="0" presId="urn:microsoft.com/office/officeart/2005/8/layout/hierarchy5"/>
    <dgm:cxn modelId="{D6932D3B-A15E-401A-A3BD-C9478CE1543B}" type="presOf" srcId="{E693CA96-B878-4277-ACC2-FD8BF617957B}" destId="{E5317F1C-E1C4-48BD-8327-C063FFBE6CDB}" srcOrd="1" destOrd="0" presId="urn:microsoft.com/office/officeart/2005/8/layout/hierarchy5"/>
    <dgm:cxn modelId="{A874B845-FC80-4A23-BA85-E876F325D96E}" type="presOf" srcId="{DA4AEE8A-BB29-4A28-B39A-545FDDF76884}" destId="{8520748B-F8AC-4A0F-BCFE-EB66E75D1615}" srcOrd="1" destOrd="0" presId="urn:microsoft.com/office/officeart/2005/8/layout/hierarchy5"/>
    <dgm:cxn modelId="{22746967-C1F8-424F-BFAD-4E6968BE1C56}" type="presOf" srcId="{A2AFD93C-1D37-4E47-8F98-805F53296A0E}" destId="{CEBFC3A5-6E55-4B72-B444-5BF0F71838C3}" srcOrd="0" destOrd="0" presId="urn:microsoft.com/office/officeart/2005/8/layout/hierarchy5"/>
    <dgm:cxn modelId="{0614F34C-F98B-4DF0-B1A8-8E042513C15E}" type="presOf" srcId="{9D0D17C9-F776-4F4C-9D85-16E45B5D4B8C}" destId="{211613B4-0639-40EA-BBFB-B35018AD9B2B}" srcOrd="0" destOrd="0" presId="urn:microsoft.com/office/officeart/2005/8/layout/hierarchy5"/>
    <dgm:cxn modelId="{2B51CE9C-3B32-4959-AE34-37891950B934}" type="presOf" srcId="{40C2876B-58CF-4A84-A5A5-D50C4E22A510}" destId="{3CFED8E6-7E7C-4B84-B9D9-7ACB1BB0B4AB}" srcOrd="0" destOrd="0" presId="urn:microsoft.com/office/officeart/2005/8/layout/hierarchy5"/>
    <dgm:cxn modelId="{A9A46CA1-57F2-453B-8AA0-F6C7076FB3C1}" type="presOf" srcId="{9226F625-4846-4C37-AA37-ED038F5E0C92}" destId="{4B65782C-2ED3-425E-88DE-6DAD6D4C5063}" srcOrd="0" destOrd="0" presId="urn:microsoft.com/office/officeart/2005/8/layout/hierarchy5"/>
    <dgm:cxn modelId="{A8DCD7B3-B8A5-4A28-AF6A-4EAFF1FD1EE5}" type="presOf" srcId="{DF2E9534-4FBE-4AAD-BE04-CAD351A32445}" destId="{43E0E433-213C-420B-910D-996211EE34C3}" srcOrd="0" destOrd="0" presId="urn:microsoft.com/office/officeart/2005/8/layout/hierarchy5"/>
    <dgm:cxn modelId="{E37910B5-CD75-4EC3-A613-36FBB2AD45A8}" type="presOf" srcId="{BF318EE8-A4B0-4E7B-A8B6-66B80C1F3C33}" destId="{84B2F8F6-AEA8-4060-820E-29E34EBD589B}" srcOrd="1" destOrd="0" presId="urn:microsoft.com/office/officeart/2005/8/layout/hierarchy5"/>
    <dgm:cxn modelId="{FAE4DABD-5909-4E76-B6A9-C20E2540D0D2}" type="presOf" srcId="{98ED774E-8895-4884-AEEF-3E0489473697}" destId="{8E387D0B-3547-400D-A8F8-B3B077D11DD3}" srcOrd="1" destOrd="0" presId="urn:microsoft.com/office/officeart/2005/8/layout/hierarchy5"/>
    <dgm:cxn modelId="{BEE127C3-E8A8-445D-86AC-004D4B9492C0}" type="presOf" srcId="{98ED774E-8895-4884-AEEF-3E0489473697}" destId="{76493DDB-A969-4845-9995-2E2CFE5601E2}" srcOrd="0" destOrd="0" presId="urn:microsoft.com/office/officeart/2005/8/layout/hierarchy5"/>
    <dgm:cxn modelId="{9E14A3D2-3E48-48B4-893A-12A5CB45DD5B}" type="presOf" srcId="{D2808C1F-C302-4518-A1BC-FB0BBA05A48D}" destId="{9CC78DB5-35D2-4456-BCE0-79984B5568F1}" srcOrd="0" destOrd="0" presId="urn:microsoft.com/office/officeart/2005/8/layout/hierarchy5"/>
    <dgm:cxn modelId="{08EF22D7-2545-47B7-97DE-9A7A779452E8}" srcId="{09CA3CE1-E2F8-4244-878C-6D2BC2CB25B6}" destId="{F83BB1F4-2621-4DB2-89A0-53514A9F5E4B}" srcOrd="0" destOrd="0" parTransId="{98ED774E-8895-4884-AEEF-3E0489473697}" sibTransId="{395DB708-4AD0-4D31-BBDC-D7C09DF9AB4A}"/>
    <dgm:cxn modelId="{05BF4AE7-A575-4E57-A63A-EB82C9776AE2}" type="presOf" srcId="{DA4AEE8A-BB29-4A28-B39A-545FDDF76884}" destId="{8D3F5652-C379-4C11-B83B-0816371EA419}" srcOrd="0" destOrd="0" presId="urn:microsoft.com/office/officeart/2005/8/layout/hierarchy5"/>
    <dgm:cxn modelId="{D840B0F5-23DD-4E58-A2D3-B6141A2E315B}" srcId="{9D0D17C9-F776-4F4C-9D85-16E45B5D4B8C}" destId="{D2808C1F-C302-4518-A1BC-FB0BBA05A48D}" srcOrd="1" destOrd="0" parTransId="{E693CA96-B878-4277-ACC2-FD8BF617957B}" sibTransId="{962D008B-7482-4789-B7D5-4AD0F081C4B2}"/>
    <dgm:cxn modelId="{96C754C8-9185-4EED-82F2-1AECC996E3C2}" type="presParOf" srcId="{3CFED8E6-7E7C-4B84-B9D9-7ACB1BB0B4AB}" destId="{031DAB33-8782-451C-8481-1D9964A5BD59}" srcOrd="0" destOrd="0" presId="urn:microsoft.com/office/officeart/2005/8/layout/hierarchy5"/>
    <dgm:cxn modelId="{934046F5-A51A-4E9D-9FC4-C4F2F8E809E7}" type="presParOf" srcId="{031DAB33-8782-451C-8481-1D9964A5BD59}" destId="{29B514AE-2B3D-4F36-9F6C-17EFCFAEB105}" srcOrd="0" destOrd="0" presId="urn:microsoft.com/office/officeart/2005/8/layout/hierarchy5"/>
    <dgm:cxn modelId="{2D52D84E-03A1-43E2-8158-BC82885F6A2D}" type="presParOf" srcId="{29B514AE-2B3D-4F36-9F6C-17EFCFAEB105}" destId="{21FC1525-D2AF-4452-B992-57CC0F04A122}" srcOrd="0" destOrd="0" presId="urn:microsoft.com/office/officeart/2005/8/layout/hierarchy5"/>
    <dgm:cxn modelId="{83D78AAF-718A-4D10-A303-51102FFD7B8C}" type="presParOf" srcId="{21FC1525-D2AF-4452-B992-57CC0F04A122}" destId="{4B65782C-2ED3-425E-88DE-6DAD6D4C5063}" srcOrd="0" destOrd="0" presId="urn:microsoft.com/office/officeart/2005/8/layout/hierarchy5"/>
    <dgm:cxn modelId="{C67A5655-D5B5-4ECC-8375-D5FE681DF3A4}" type="presParOf" srcId="{21FC1525-D2AF-4452-B992-57CC0F04A122}" destId="{5E760F27-D880-40EB-9880-8B9E057F9290}" srcOrd="1" destOrd="0" presId="urn:microsoft.com/office/officeart/2005/8/layout/hierarchy5"/>
    <dgm:cxn modelId="{5FAB11F2-8B02-4CE3-82FF-B05A1BD45EE7}" type="presParOf" srcId="{5E760F27-D880-40EB-9880-8B9E057F9290}" destId="{43E0E433-213C-420B-910D-996211EE34C3}" srcOrd="0" destOrd="0" presId="urn:microsoft.com/office/officeart/2005/8/layout/hierarchy5"/>
    <dgm:cxn modelId="{84CA0475-6523-458F-93BD-0D9D3FD98269}" type="presParOf" srcId="{43E0E433-213C-420B-910D-996211EE34C3}" destId="{D20DED6D-8FBA-420D-A486-FEB9B9B4793D}" srcOrd="0" destOrd="0" presId="urn:microsoft.com/office/officeart/2005/8/layout/hierarchy5"/>
    <dgm:cxn modelId="{C47A3D7D-A64A-4330-B044-DED7422A3E66}" type="presParOf" srcId="{5E760F27-D880-40EB-9880-8B9E057F9290}" destId="{1E4EBFB1-FE30-4F87-BA4C-5DA082245781}" srcOrd="1" destOrd="0" presId="urn:microsoft.com/office/officeart/2005/8/layout/hierarchy5"/>
    <dgm:cxn modelId="{737B3D4E-CAB1-4577-86F5-439D378142C9}" type="presParOf" srcId="{1E4EBFB1-FE30-4F87-BA4C-5DA082245781}" destId="{B3D1CA36-269A-48A2-877D-0BD5DB28C583}" srcOrd="0" destOrd="0" presId="urn:microsoft.com/office/officeart/2005/8/layout/hierarchy5"/>
    <dgm:cxn modelId="{164E44C3-0BFD-4647-AA40-ED6EEE334B23}" type="presParOf" srcId="{1E4EBFB1-FE30-4F87-BA4C-5DA082245781}" destId="{9A32A72A-8559-4F66-96CB-AC4E1BE11041}" srcOrd="1" destOrd="0" presId="urn:microsoft.com/office/officeart/2005/8/layout/hierarchy5"/>
    <dgm:cxn modelId="{6401C29B-4EAC-44B4-901A-E99457C9C970}" type="presParOf" srcId="{9A32A72A-8559-4F66-96CB-AC4E1BE11041}" destId="{76493DDB-A969-4845-9995-2E2CFE5601E2}" srcOrd="0" destOrd="0" presId="urn:microsoft.com/office/officeart/2005/8/layout/hierarchy5"/>
    <dgm:cxn modelId="{D1C5F764-4A3C-41B9-89EF-27A46704A70B}" type="presParOf" srcId="{76493DDB-A969-4845-9995-2E2CFE5601E2}" destId="{8E387D0B-3547-400D-A8F8-B3B077D11DD3}" srcOrd="0" destOrd="0" presId="urn:microsoft.com/office/officeart/2005/8/layout/hierarchy5"/>
    <dgm:cxn modelId="{F86B3EF7-D2FE-4B29-9165-9A2DBB59CDC9}" type="presParOf" srcId="{9A32A72A-8559-4F66-96CB-AC4E1BE11041}" destId="{756DEA4C-E155-4933-86D9-1621611C839B}" srcOrd="1" destOrd="0" presId="urn:microsoft.com/office/officeart/2005/8/layout/hierarchy5"/>
    <dgm:cxn modelId="{F2029EA5-ED9D-4A42-BE7E-E4D08602E138}" type="presParOf" srcId="{756DEA4C-E155-4933-86D9-1621611C839B}" destId="{A854C940-FE6F-4A1E-962A-25C5E1D7C665}" srcOrd="0" destOrd="0" presId="urn:microsoft.com/office/officeart/2005/8/layout/hierarchy5"/>
    <dgm:cxn modelId="{E340AE14-7411-4249-B856-51DB8C178ED1}" type="presParOf" srcId="{756DEA4C-E155-4933-86D9-1621611C839B}" destId="{B611E8FC-4C8A-4882-A057-7B02D1A6C8AB}" srcOrd="1" destOrd="0" presId="urn:microsoft.com/office/officeart/2005/8/layout/hierarchy5"/>
    <dgm:cxn modelId="{45483EBB-FEA3-46FF-98EB-9C8CCD7A99DF}" type="presParOf" srcId="{5E760F27-D880-40EB-9880-8B9E057F9290}" destId="{9DDEA0B4-E8F1-49E2-A875-DEE480995F55}" srcOrd="2" destOrd="0" presId="urn:microsoft.com/office/officeart/2005/8/layout/hierarchy5"/>
    <dgm:cxn modelId="{2D4FEC91-B58B-43FC-B184-7F8D84F7C837}" type="presParOf" srcId="{9DDEA0B4-E8F1-49E2-A875-DEE480995F55}" destId="{84B2F8F6-AEA8-4060-820E-29E34EBD589B}" srcOrd="0" destOrd="0" presId="urn:microsoft.com/office/officeart/2005/8/layout/hierarchy5"/>
    <dgm:cxn modelId="{520B9EE4-6B4A-4F2D-ABB3-2C47A6A968EE}" type="presParOf" srcId="{5E760F27-D880-40EB-9880-8B9E057F9290}" destId="{CD7DB1C2-A1B0-4E5F-AF76-0313974E71D2}" srcOrd="3" destOrd="0" presId="urn:microsoft.com/office/officeart/2005/8/layout/hierarchy5"/>
    <dgm:cxn modelId="{5620477F-0099-403A-A59E-CB00D235FE3D}" type="presParOf" srcId="{CD7DB1C2-A1B0-4E5F-AF76-0313974E71D2}" destId="{211613B4-0639-40EA-BBFB-B35018AD9B2B}" srcOrd="0" destOrd="0" presId="urn:microsoft.com/office/officeart/2005/8/layout/hierarchy5"/>
    <dgm:cxn modelId="{EF028D7E-9D03-4DF0-9E7E-5B78980D0E8B}" type="presParOf" srcId="{CD7DB1C2-A1B0-4E5F-AF76-0313974E71D2}" destId="{A4BC7591-9B67-43EA-8FC1-59F102A04237}" srcOrd="1" destOrd="0" presId="urn:microsoft.com/office/officeart/2005/8/layout/hierarchy5"/>
    <dgm:cxn modelId="{32BC2461-5356-4710-84AA-7756272F7ACD}" type="presParOf" srcId="{A4BC7591-9B67-43EA-8FC1-59F102A04237}" destId="{8D3F5652-C379-4C11-B83B-0816371EA419}" srcOrd="0" destOrd="0" presId="urn:microsoft.com/office/officeart/2005/8/layout/hierarchy5"/>
    <dgm:cxn modelId="{2E8814ED-19FC-4BCF-93B4-B24EA5EAE864}" type="presParOf" srcId="{8D3F5652-C379-4C11-B83B-0816371EA419}" destId="{8520748B-F8AC-4A0F-BCFE-EB66E75D1615}" srcOrd="0" destOrd="0" presId="urn:microsoft.com/office/officeart/2005/8/layout/hierarchy5"/>
    <dgm:cxn modelId="{2D8D07E4-04C6-4EF2-9AD9-AB96EF4357B8}" type="presParOf" srcId="{A4BC7591-9B67-43EA-8FC1-59F102A04237}" destId="{DC7128C8-4EBC-4B4B-B529-0C9A78BF41B8}" srcOrd="1" destOrd="0" presId="urn:microsoft.com/office/officeart/2005/8/layout/hierarchy5"/>
    <dgm:cxn modelId="{3FC0AF7E-0CF4-42BA-BC2B-A2B85F0A054E}" type="presParOf" srcId="{DC7128C8-4EBC-4B4B-B529-0C9A78BF41B8}" destId="{CEBFC3A5-6E55-4B72-B444-5BF0F71838C3}" srcOrd="0" destOrd="0" presId="urn:microsoft.com/office/officeart/2005/8/layout/hierarchy5"/>
    <dgm:cxn modelId="{8CA49243-683B-46DF-B09C-EDAC21F0F3C6}" type="presParOf" srcId="{DC7128C8-4EBC-4B4B-B529-0C9A78BF41B8}" destId="{7221A89B-FD4D-4655-92C7-C27E58359C57}" srcOrd="1" destOrd="0" presId="urn:microsoft.com/office/officeart/2005/8/layout/hierarchy5"/>
    <dgm:cxn modelId="{834C20E1-C508-4901-ADC0-6F371DA621B4}" type="presParOf" srcId="{A4BC7591-9B67-43EA-8FC1-59F102A04237}" destId="{786A8655-5AAE-4642-9CA8-97BA14E4E45B}" srcOrd="2" destOrd="0" presId="urn:microsoft.com/office/officeart/2005/8/layout/hierarchy5"/>
    <dgm:cxn modelId="{C52EBC3D-3F16-4538-97E5-B6AF14BEAC69}" type="presParOf" srcId="{786A8655-5AAE-4642-9CA8-97BA14E4E45B}" destId="{E5317F1C-E1C4-48BD-8327-C063FFBE6CDB}" srcOrd="0" destOrd="0" presId="urn:microsoft.com/office/officeart/2005/8/layout/hierarchy5"/>
    <dgm:cxn modelId="{5B7385C9-4FC9-46AB-8C26-655C55BA7134}" type="presParOf" srcId="{A4BC7591-9B67-43EA-8FC1-59F102A04237}" destId="{8F2248DF-01C2-46FD-ADD3-20B781D02DE4}" srcOrd="3" destOrd="0" presId="urn:microsoft.com/office/officeart/2005/8/layout/hierarchy5"/>
    <dgm:cxn modelId="{5B831ADC-7839-460D-BA45-713FA29ED2FC}" type="presParOf" srcId="{8F2248DF-01C2-46FD-ADD3-20B781D02DE4}" destId="{9CC78DB5-35D2-4456-BCE0-79984B5568F1}" srcOrd="0" destOrd="0" presId="urn:microsoft.com/office/officeart/2005/8/layout/hierarchy5"/>
    <dgm:cxn modelId="{197A9262-0576-4534-A555-9E1ABA07BFB9}" type="presParOf" srcId="{8F2248DF-01C2-46FD-ADD3-20B781D02DE4}" destId="{7B2453BF-E738-4F05-93DB-310C7F7CF358}" srcOrd="1" destOrd="0" presId="urn:microsoft.com/office/officeart/2005/8/layout/hierarchy5"/>
    <dgm:cxn modelId="{4A1AEBC3-CFCA-4428-9BFF-7B803679D4CD}" type="presParOf" srcId="{3CFED8E6-7E7C-4B84-B9D9-7ACB1BB0B4AB}" destId="{9DFD7DFE-E8E7-4359-ACFC-1DAAF13312A9}" srcOrd="1" destOrd="0" presId="urn:microsoft.com/office/officeart/2005/8/layout/hierarchy5"/>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9E580A-B3D8-461B-9BE5-285CE33022AB}" type="doc">
      <dgm:prSet loTypeId="urn:microsoft.com/office/officeart/2005/8/layout/radial5" loCatId="relationship" qsTypeId="urn:microsoft.com/office/officeart/2005/8/quickstyle/simple1" qsCatId="simple" csTypeId="urn:microsoft.com/office/officeart/2005/8/colors/colorful1" csCatId="colorful" phldr="1"/>
      <dgm:spPr/>
      <dgm:t>
        <a:bodyPr/>
        <a:lstStyle/>
        <a:p>
          <a:endParaRPr lang="en-GB"/>
        </a:p>
      </dgm:t>
    </dgm:pt>
    <dgm:pt modelId="{B6FCE255-19CC-4983-B1D7-CE25F6C54238}">
      <dgm:prSet phldrT="[Text]"/>
      <dgm:spPr/>
      <dgm:t>
        <a:bodyPr/>
        <a:lstStyle/>
        <a:p>
          <a:r>
            <a:rPr lang="en-GB" dirty="0"/>
            <a:t>Delivery Partners</a:t>
          </a:r>
        </a:p>
      </dgm:t>
    </dgm:pt>
    <dgm:pt modelId="{027C5FBB-2EF2-4C33-9421-842413EBFBFC}" type="parTrans" cxnId="{F8841A52-4B68-4BC5-8866-4200FA11A78F}">
      <dgm:prSet/>
      <dgm:spPr/>
      <dgm:t>
        <a:bodyPr/>
        <a:lstStyle/>
        <a:p>
          <a:endParaRPr lang="en-GB"/>
        </a:p>
      </dgm:t>
    </dgm:pt>
    <dgm:pt modelId="{AD052506-81B1-4CDF-A043-713D8C503A1D}" type="sibTrans" cxnId="{F8841A52-4B68-4BC5-8866-4200FA11A78F}">
      <dgm:prSet/>
      <dgm:spPr/>
      <dgm:t>
        <a:bodyPr/>
        <a:lstStyle/>
        <a:p>
          <a:endParaRPr lang="en-GB"/>
        </a:p>
      </dgm:t>
    </dgm:pt>
    <dgm:pt modelId="{920DF350-EC48-4A25-BD8B-41DF5E79D6E6}">
      <dgm:prSet phldrT="[Text]"/>
      <dgm:spPr/>
      <dgm:t>
        <a:bodyPr/>
        <a:lstStyle/>
        <a:p>
          <a:r>
            <a:rPr lang="en-GB" dirty="0"/>
            <a:t>Domestic abuse refuges</a:t>
          </a:r>
        </a:p>
      </dgm:t>
    </dgm:pt>
    <dgm:pt modelId="{516B0D39-D86C-4F77-82E1-51008A2992FB}" type="parTrans" cxnId="{C73E6191-F6D5-4B5F-8788-1F68E8B9CE92}">
      <dgm:prSet/>
      <dgm:spPr/>
      <dgm:t>
        <a:bodyPr/>
        <a:lstStyle/>
        <a:p>
          <a:endParaRPr lang="en-GB"/>
        </a:p>
      </dgm:t>
    </dgm:pt>
    <dgm:pt modelId="{D4ECEB3B-E437-4308-8EE4-1D012FF9228F}" type="sibTrans" cxnId="{C73E6191-F6D5-4B5F-8788-1F68E8B9CE92}">
      <dgm:prSet/>
      <dgm:spPr/>
      <dgm:t>
        <a:bodyPr/>
        <a:lstStyle/>
        <a:p>
          <a:endParaRPr lang="en-GB"/>
        </a:p>
      </dgm:t>
    </dgm:pt>
    <dgm:pt modelId="{72F45BBA-0464-4197-A895-FC8C4A70521B}">
      <dgm:prSet phldrT="[Text]"/>
      <dgm:spPr/>
      <dgm:t>
        <a:bodyPr/>
        <a:lstStyle/>
        <a:p>
          <a:r>
            <a:rPr lang="en-GB" dirty="0"/>
            <a:t>Local Groups</a:t>
          </a:r>
        </a:p>
      </dgm:t>
    </dgm:pt>
    <dgm:pt modelId="{53463EFB-DDAA-46FD-A3C6-87E1B01AFBC2}" type="parTrans" cxnId="{8B24F22F-52DA-43B0-8851-35A3BBE8F32E}">
      <dgm:prSet/>
      <dgm:spPr/>
      <dgm:t>
        <a:bodyPr/>
        <a:lstStyle/>
        <a:p>
          <a:endParaRPr lang="en-GB"/>
        </a:p>
      </dgm:t>
    </dgm:pt>
    <dgm:pt modelId="{5AA5FC21-7F85-4FF3-95EF-3EEDD37DCB11}" type="sibTrans" cxnId="{8B24F22F-52DA-43B0-8851-35A3BBE8F32E}">
      <dgm:prSet/>
      <dgm:spPr/>
      <dgm:t>
        <a:bodyPr/>
        <a:lstStyle/>
        <a:p>
          <a:endParaRPr lang="en-GB"/>
        </a:p>
      </dgm:t>
    </dgm:pt>
    <dgm:pt modelId="{001F55DF-0E8B-41E8-83A5-A36B2ABE92CF}">
      <dgm:prSet phldrT="[Text]"/>
      <dgm:spPr/>
      <dgm:t>
        <a:bodyPr/>
        <a:lstStyle/>
        <a:p>
          <a:r>
            <a:rPr lang="en-GB" dirty="0"/>
            <a:t>Charities</a:t>
          </a:r>
        </a:p>
      </dgm:t>
    </dgm:pt>
    <dgm:pt modelId="{08965221-8271-4F5F-9124-DB6602B2D7B9}" type="parTrans" cxnId="{6951CF93-9EEE-4AD3-A445-3E87D0379A9B}">
      <dgm:prSet/>
      <dgm:spPr/>
      <dgm:t>
        <a:bodyPr/>
        <a:lstStyle/>
        <a:p>
          <a:endParaRPr lang="en-GB"/>
        </a:p>
      </dgm:t>
    </dgm:pt>
    <dgm:pt modelId="{C1F3F27E-F505-4145-810A-4BEC6B3DAF84}" type="sibTrans" cxnId="{6951CF93-9EEE-4AD3-A445-3E87D0379A9B}">
      <dgm:prSet/>
      <dgm:spPr/>
      <dgm:t>
        <a:bodyPr/>
        <a:lstStyle/>
        <a:p>
          <a:endParaRPr lang="en-GB"/>
        </a:p>
      </dgm:t>
    </dgm:pt>
    <dgm:pt modelId="{EB36ECFF-77CA-4D75-8001-7AC18B588012}">
      <dgm:prSet phldrT="[Text]"/>
      <dgm:spPr/>
      <dgm:t>
        <a:bodyPr/>
        <a:lstStyle/>
        <a:p>
          <a:r>
            <a:rPr lang="en-GB" dirty="0"/>
            <a:t>JCP</a:t>
          </a:r>
        </a:p>
      </dgm:t>
    </dgm:pt>
    <dgm:pt modelId="{2EAA3054-F14D-4AB7-A4D5-C799A324EE0F}" type="parTrans" cxnId="{7B943E3C-3DA3-4602-A434-2DC023093C38}">
      <dgm:prSet/>
      <dgm:spPr/>
      <dgm:t>
        <a:bodyPr/>
        <a:lstStyle/>
        <a:p>
          <a:endParaRPr lang="en-GB"/>
        </a:p>
      </dgm:t>
    </dgm:pt>
    <dgm:pt modelId="{559AB63B-E38F-4037-B178-27E542A1F18B}" type="sibTrans" cxnId="{7B943E3C-3DA3-4602-A434-2DC023093C38}">
      <dgm:prSet/>
      <dgm:spPr/>
      <dgm:t>
        <a:bodyPr/>
        <a:lstStyle/>
        <a:p>
          <a:endParaRPr lang="en-GB"/>
        </a:p>
      </dgm:t>
    </dgm:pt>
    <dgm:pt modelId="{9F1F8F7B-0996-47FA-A09D-FD74A0C69620}">
      <dgm:prSet/>
      <dgm:spPr/>
      <dgm:t>
        <a:bodyPr/>
        <a:lstStyle/>
        <a:p>
          <a:r>
            <a:rPr lang="en-GB" dirty="0"/>
            <a:t>Primary care</a:t>
          </a:r>
        </a:p>
      </dgm:t>
    </dgm:pt>
    <dgm:pt modelId="{B41A2055-2B19-4052-A848-A4F9B6F3A0CD}" type="parTrans" cxnId="{981CC90A-8323-45C7-AA89-1037E54A294C}">
      <dgm:prSet/>
      <dgm:spPr/>
      <dgm:t>
        <a:bodyPr/>
        <a:lstStyle/>
        <a:p>
          <a:endParaRPr lang="en-GB"/>
        </a:p>
      </dgm:t>
    </dgm:pt>
    <dgm:pt modelId="{6C187018-A57C-4F6C-814D-F5694816BA8D}" type="sibTrans" cxnId="{981CC90A-8323-45C7-AA89-1037E54A294C}">
      <dgm:prSet/>
      <dgm:spPr/>
      <dgm:t>
        <a:bodyPr/>
        <a:lstStyle/>
        <a:p>
          <a:endParaRPr lang="en-GB"/>
        </a:p>
      </dgm:t>
    </dgm:pt>
    <dgm:pt modelId="{4BF23154-27D1-496F-9703-27F229362713}">
      <dgm:prSet/>
      <dgm:spPr/>
      <dgm:t>
        <a:bodyPr/>
        <a:lstStyle/>
        <a:p>
          <a:r>
            <a:rPr lang="en-GB" dirty="0"/>
            <a:t>Probation Service </a:t>
          </a:r>
        </a:p>
      </dgm:t>
    </dgm:pt>
    <dgm:pt modelId="{A07165B0-249C-4178-8204-CEF53D2FE6BC}" type="parTrans" cxnId="{5B1B36AE-68DE-4466-9210-F213025F3694}">
      <dgm:prSet/>
      <dgm:spPr/>
      <dgm:t>
        <a:bodyPr/>
        <a:lstStyle/>
        <a:p>
          <a:endParaRPr lang="en-GB"/>
        </a:p>
      </dgm:t>
    </dgm:pt>
    <dgm:pt modelId="{4FC4484D-D607-4A0F-8856-3D950FC5AF1C}" type="sibTrans" cxnId="{5B1B36AE-68DE-4466-9210-F213025F3694}">
      <dgm:prSet/>
      <dgm:spPr/>
      <dgm:t>
        <a:bodyPr/>
        <a:lstStyle/>
        <a:p>
          <a:endParaRPr lang="en-GB"/>
        </a:p>
      </dgm:t>
    </dgm:pt>
    <dgm:pt modelId="{248E6C06-E6D4-454B-8C47-F85F47356337}">
      <dgm:prSet/>
      <dgm:spPr/>
      <dgm:t>
        <a:bodyPr/>
        <a:lstStyle/>
        <a:p>
          <a:r>
            <a:rPr lang="en-GB" dirty="0"/>
            <a:t>Community care</a:t>
          </a:r>
        </a:p>
      </dgm:t>
    </dgm:pt>
    <dgm:pt modelId="{87BCD060-E203-4AD1-B34E-DEA205DA67F2}" type="parTrans" cxnId="{B26A6521-35FD-422F-93AA-6AC59C6F51E0}">
      <dgm:prSet/>
      <dgm:spPr/>
      <dgm:t>
        <a:bodyPr/>
        <a:lstStyle/>
        <a:p>
          <a:endParaRPr lang="en-GB"/>
        </a:p>
      </dgm:t>
    </dgm:pt>
    <dgm:pt modelId="{11A44EDA-F65A-4486-A5AD-5706F1DEFBA9}" type="sibTrans" cxnId="{B26A6521-35FD-422F-93AA-6AC59C6F51E0}">
      <dgm:prSet/>
      <dgm:spPr/>
      <dgm:t>
        <a:bodyPr/>
        <a:lstStyle/>
        <a:p>
          <a:endParaRPr lang="en-GB"/>
        </a:p>
      </dgm:t>
    </dgm:pt>
    <dgm:pt modelId="{6D4D2403-B779-40AA-8363-37CBA38D02F6}">
      <dgm:prSet/>
      <dgm:spPr/>
      <dgm:t>
        <a:bodyPr/>
        <a:lstStyle/>
        <a:p>
          <a:r>
            <a:rPr lang="en-GB" dirty="0"/>
            <a:t>Prison work coaches</a:t>
          </a:r>
        </a:p>
      </dgm:t>
    </dgm:pt>
    <dgm:pt modelId="{47476139-FF9F-4291-8C23-D233DA484F56}" type="parTrans" cxnId="{29892B0E-2ECF-4D76-A085-EAB2CB8ACA13}">
      <dgm:prSet/>
      <dgm:spPr/>
      <dgm:t>
        <a:bodyPr/>
        <a:lstStyle/>
        <a:p>
          <a:endParaRPr lang="en-GB"/>
        </a:p>
      </dgm:t>
    </dgm:pt>
    <dgm:pt modelId="{B2151C6B-6B7B-4A00-AC63-0FD31B295F0D}" type="sibTrans" cxnId="{29892B0E-2ECF-4D76-A085-EAB2CB8ACA13}">
      <dgm:prSet/>
      <dgm:spPr/>
      <dgm:t>
        <a:bodyPr/>
        <a:lstStyle/>
        <a:p>
          <a:endParaRPr lang="en-GB"/>
        </a:p>
      </dgm:t>
    </dgm:pt>
    <dgm:pt modelId="{F322F1D8-6C92-4B9B-B62B-1013084F13B2}">
      <dgm:prSet/>
      <dgm:spPr/>
      <dgm:t>
        <a:bodyPr/>
        <a:lstStyle/>
        <a:p>
          <a:r>
            <a:rPr lang="en-GB" dirty="0"/>
            <a:t>Employers </a:t>
          </a:r>
        </a:p>
      </dgm:t>
    </dgm:pt>
    <dgm:pt modelId="{7E4FCFF7-AA34-45DA-9991-DDD368E03A5A}" type="parTrans" cxnId="{A8DB1210-BC7D-4758-8290-E65BEBFD04B1}">
      <dgm:prSet/>
      <dgm:spPr/>
      <dgm:t>
        <a:bodyPr/>
        <a:lstStyle/>
        <a:p>
          <a:endParaRPr lang="en-GB"/>
        </a:p>
      </dgm:t>
    </dgm:pt>
    <dgm:pt modelId="{BC0D236E-4A32-4B3A-9E68-121133CD623F}" type="sibTrans" cxnId="{A8DB1210-BC7D-4758-8290-E65BEBFD04B1}">
      <dgm:prSet/>
      <dgm:spPr/>
      <dgm:t>
        <a:bodyPr/>
        <a:lstStyle/>
        <a:p>
          <a:endParaRPr lang="en-GB"/>
        </a:p>
      </dgm:t>
    </dgm:pt>
    <dgm:pt modelId="{A23627C8-0DDD-4BDA-B3BB-84AB17D5937A}">
      <dgm:prSet/>
      <dgm:spPr/>
      <dgm:t>
        <a:bodyPr/>
        <a:lstStyle/>
        <a:p>
          <a:r>
            <a:rPr lang="en-GB" dirty="0"/>
            <a:t>Trailblazer delivery organisations</a:t>
          </a:r>
        </a:p>
      </dgm:t>
    </dgm:pt>
    <dgm:pt modelId="{7EC6A0F2-A294-4749-8DE7-07E1C90FCAFD}" type="parTrans" cxnId="{B57D21C3-F836-4EFC-B730-A47EA8738612}">
      <dgm:prSet/>
      <dgm:spPr/>
      <dgm:t>
        <a:bodyPr/>
        <a:lstStyle/>
        <a:p>
          <a:endParaRPr lang="en-GB"/>
        </a:p>
      </dgm:t>
    </dgm:pt>
    <dgm:pt modelId="{A550779D-7076-4604-92A7-BB9403AC9D4C}" type="sibTrans" cxnId="{B57D21C3-F836-4EFC-B730-A47EA8738612}">
      <dgm:prSet/>
      <dgm:spPr/>
    </dgm:pt>
    <dgm:pt modelId="{2DB14D7D-F2F1-4A14-B5FC-34B669C32C73}" type="pres">
      <dgm:prSet presAssocID="{F39E580A-B3D8-461B-9BE5-285CE33022AB}" presName="Name0" presStyleCnt="0">
        <dgm:presLayoutVars>
          <dgm:chMax val="1"/>
          <dgm:dir/>
          <dgm:animLvl val="ctr"/>
          <dgm:resizeHandles val="exact"/>
        </dgm:presLayoutVars>
      </dgm:prSet>
      <dgm:spPr/>
    </dgm:pt>
    <dgm:pt modelId="{A0C60715-EA58-447A-8B6F-83BF7E3E9811}" type="pres">
      <dgm:prSet presAssocID="{B6FCE255-19CC-4983-B1D7-CE25F6C54238}" presName="centerShape" presStyleLbl="node0" presStyleIdx="0" presStyleCnt="1"/>
      <dgm:spPr/>
    </dgm:pt>
    <dgm:pt modelId="{1BF6A530-D7F4-496B-A995-D5FBD31BC678}" type="pres">
      <dgm:prSet presAssocID="{516B0D39-D86C-4F77-82E1-51008A2992FB}" presName="parTrans" presStyleLbl="sibTrans2D1" presStyleIdx="0" presStyleCnt="10" custAng="10990764"/>
      <dgm:spPr/>
    </dgm:pt>
    <dgm:pt modelId="{9B6DAC72-B00D-4727-AF2C-6DC9C3B22AEA}" type="pres">
      <dgm:prSet presAssocID="{516B0D39-D86C-4F77-82E1-51008A2992FB}" presName="connectorText" presStyleLbl="sibTrans2D1" presStyleIdx="0" presStyleCnt="10"/>
      <dgm:spPr/>
    </dgm:pt>
    <dgm:pt modelId="{63A20B1B-56E5-4F6D-B9F4-F928544BE8DC}" type="pres">
      <dgm:prSet presAssocID="{920DF350-EC48-4A25-BD8B-41DF5E79D6E6}" presName="node" presStyleLbl="node1" presStyleIdx="0" presStyleCnt="10">
        <dgm:presLayoutVars>
          <dgm:bulletEnabled val="1"/>
        </dgm:presLayoutVars>
      </dgm:prSet>
      <dgm:spPr/>
    </dgm:pt>
    <dgm:pt modelId="{AE51FBCE-B937-46D6-AA82-CB42737AC98D}" type="pres">
      <dgm:prSet presAssocID="{A07165B0-249C-4178-8204-CEF53D2FE6BC}" presName="parTrans" presStyleLbl="sibTrans2D1" presStyleIdx="1" presStyleCnt="10" custAng="10990764"/>
      <dgm:spPr/>
    </dgm:pt>
    <dgm:pt modelId="{1DB747D1-781F-42F8-B44B-FC4E1CFD9F31}" type="pres">
      <dgm:prSet presAssocID="{A07165B0-249C-4178-8204-CEF53D2FE6BC}" presName="connectorText" presStyleLbl="sibTrans2D1" presStyleIdx="1" presStyleCnt="10"/>
      <dgm:spPr/>
    </dgm:pt>
    <dgm:pt modelId="{759A468E-D2DB-47A8-8033-9A25081657BD}" type="pres">
      <dgm:prSet presAssocID="{4BF23154-27D1-496F-9703-27F229362713}" presName="node" presStyleLbl="node1" presStyleIdx="1" presStyleCnt="10">
        <dgm:presLayoutVars>
          <dgm:bulletEnabled val="1"/>
        </dgm:presLayoutVars>
      </dgm:prSet>
      <dgm:spPr/>
    </dgm:pt>
    <dgm:pt modelId="{75693661-926B-4829-B9CA-DAD7D7A020AE}" type="pres">
      <dgm:prSet presAssocID="{47476139-FF9F-4291-8C23-D233DA484F56}" presName="parTrans" presStyleLbl="sibTrans2D1" presStyleIdx="2" presStyleCnt="10" custAng="10800000"/>
      <dgm:spPr/>
    </dgm:pt>
    <dgm:pt modelId="{E5FC21A8-9ED6-463F-B851-36CB09924E94}" type="pres">
      <dgm:prSet presAssocID="{47476139-FF9F-4291-8C23-D233DA484F56}" presName="connectorText" presStyleLbl="sibTrans2D1" presStyleIdx="2" presStyleCnt="10"/>
      <dgm:spPr/>
    </dgm:pt>
    <dgm:pt modelId="{686B6ADA-4E91-48B3-927F-0328E7A08024}" type="pres">
      <dgm:prSet presAssocID="{6D4D2403-B779-40AA-8363-37CBA38D02F6}" presName="node" presStyleLbl="node1" presStyleIdx="2" presStyleCnt="10">
        <dgm:presLayoutVars>
          <dgm:bulletEnabled val="1"/>
        </dgm:presLayoutVars>
      </dgm:prSet>
      <dgm:spPr/>
    </dgm:pt>
    <dgm:pt modelId="{7FF95039-418C-4918-A716-662410102A14}" type="pres">
      <dgm:prSet presAssocID="{87BCD060-E203-4AD1-B34E-DEA205DA67F2}" presName="parTrans" presStyleLbl="sibTrans2D1" presStyleIdx="3" presStyleCnt="10" custAng="10990764"/>
      <dgm:spPr/>
    </dgm:pt>
    <dgm:pt modelId="{63AC3B21-9F0E-4BF0-8D72-CA5EE026488F}" type="pres">
      <dgm:prSet presAssocID="{87BCD060-E203-4AD1-B34E-DEA205DA67F2}" presName="connectorText" presStyleLbl="sibTrans2D1" presStyleIdx="3" presStyleCnt="10"/>
      <dgm:spPr/>
    </dgm:pt>
    <dgm:pt modelId="{8C96197B-4167-43DB-B374-EC01C6DA0343}" type="pres">
      <dgm:prSet presAssocID="{248E6C06-E6D4-454B-8C47-F85F47356337}" presName="node" presStyleLbl="node1" presStyleIdx="3" presStyleCnt="10">
        <dgm:presLayoutVars>
          <dgm:bulletEnabled val="1"/>
        </dgm:presLayoutVars>
      </dgm:prSet>
      <dgm:spPr/>
    </dgm:pt>
    <dgm:pt modelId="{D1F71CD8-606F-4CF8-BB47-BB2381FB76A4}" type="pres">
      <dgm:prSet presAssocID="{B41A2055-2B19-4052-A848-A4F9B6F3A0CD}" presName="parTrans" presStyleLbl="sibTrans2D1" presStyleIdx="4" presStyleCnt="10" custAng="10990764"/>
      <dgm:spPr/>
    </dgm:pt>
    <dgm:pt modelId="{E37FE919-576E-4C72-A70B-139BDD1C3972}" type="pres">
      <dgm:prSet presAssocID="{B41A2055-2B19-4052-A848-A4F9B6F3A0CD}" presName="connectorText" presStyleLbl="sibTrans2D1" presStyleIdx="4" presStyleCnt="10"/>
      <dgm:spPr/>
    </dgm:pt>
    <dgm:pt modelId="{3E7A1C16-4A66-45EA-88E7-19A6D20C0403}" type="pres">
      <dgm:prSet presAssocID="{9F1F8F7B-0996-47FA-A09D-FD74A0C69620}" presName="node" presStyleLbl="node1" presStyleIdx="4" presStyleCnt="10">
        <dgm:presLayoutVars>
          <dgm:bulletEnabled val="1"/>
        </dgm:presLayoutVars>
      </dgm:prSet>
      <dgm:spPr/>
    </dgm:pt>
    <dgm:pt modelId="{6120C98F-81BA-4A64-9277-10C0E40441A2}" type="pres">
      <dgm:prSet presAssocID="{53463EFB-DDAA-46FD-A3C6-87E1B01AFBC2}" presName="parTrans" presStyleLbl="sibTrans2D1" presStyleIdx="5" presStyleCnt="10" custAng="10990764"/>
      <dgm:spPr/>
    </dgm:pt>
    <dgm:pt modelId="{07AEAE98-8545-4AEE-913C-AB29F1C6638B}" type="pres">
      <dgm:prSet presAssocID="{53463EFB-DDAA-46FD-A3C6-87E1B01AFBC2}" presName="connectorText" presStyleLbl="sibTrans2D1" presStyleIdx="5" presStyleCnt="10"/>
      <dgm:spPr/>
    </dgm:pt>
    <dgm:pt modelId="{F42FC88F-157F-4128-8688-9FA2E0680A4E}" type="pres">
      <dgm:prSet presAssocID="{72F45BBA-0464-4197-A895-FC8C4A70521B}" presName="node" presStyleLbl="node1" presStyleIdx="5" presStyleCnt="10">
        <dgm:presLayoutVars>
          <dgm:bulletEnabled val="1"/>
        </dgm:presLayoutVars>
      </dgm:prSet>
      <dgm:spPr/>
    </dgm:pt>
    <dgm:pt modelId="{A5237EE5-ACDD-41EB-B9C8-64FF3E3BC206}" type="pres">
      <dgm:prSet presAssocID="{08965221-8271-4F5F-9124-DB6602B2D7B9}" presName="parTrans" presStyleLbl="sibTrans2D1" presStyleIdx="6" presStyleCnt="10" custAng="10990764"/>
      <dgm:spPr/>
    </dgm:pt>
    <dgm:pt modelId="{7FFAD2AF-E6B4-4432-AF61-DD633602FE0D}" type="pres">
      <dgm:prSet presAssocID="{08965221-8271-4F5F-9124-DB6602B2D7B9}" presName="connectorText" presStyleLbl="sibTrans2D1" presStyleIdx="6" presStyleCnt="10"/>
      <dgm:spPr/>
    </dgm:pt>
    <dgm:pt modelId="{70C898A9-A856-4567-AD2C-F60A3019CE6A}" type="pres">
      <dgm:prSet presAssocID="{001F55DF-0E8B-41E8-83A5-A36B2ABE92CF}" presName="node" presStyleLbl="node1" presStyleIdx="6" presStyleCnt="10">
        <dgm:presLayoutVars>
          <dgm:bulletEnabled val="1"/>
        </dgm:presLayoutVars>
      </dgm:prSet>
      <dgm:spPr/>
    </dgm:pt>
    <dgm:pt modelId="{0D474316-1FCA-423A-8DCA-24F6F163093F}" type="pres">
      <dgm:prSet presAssocID="{2EAA3054-F14D-4AB7-A4D5-C799A324EE0F}" presName="parTrans" presStyleLbl="sibTrans2D1" presStyleIdx="7" presStyleCnt="10" custAng="10990764"/>
      <dgm:spPr/>
    </dgm:pt>
    <dgm:pt modelId="{3FF4404A-86DE-4581-AE5F-AACF6D6638C7}" type="pres">
      <dgm:prSet presAssocID="{2EAA3054-F14D-4AB7-A4D5-C799A324EE0F}" presName="connectorText" presStyleLbl="sibTrans2D1" presStyleIdx="7" presStyleCnt="10"/>
      <dgm:spPr/>
    </dgm:pt>
    <dgm:pt modelId="{2A0E1513-873C-4BCF-9D2E-BC1E98CFF7D1}" type="pres">
      <dgm:prSet presAssocID="{EB36ECFF-77CA-4D75-8001-7AC18B588012}" presName="node" presStyleLbl="node1" presStyleIdx="7" presStyleCnt="10">
        <dgm:presLayoutVars>
          <dgm:bulletEnabled val="1"/>
        </dgm:presLayoutVars>
      </dgm:prSet>
      <dgm:spPr/>
    </dgm:pt>
    <dgm:pt modelId="{769FB898-6288-4943-880A-0F1A0B9A1376}" type="pres">
      <dgm:prSet presAssocID="{7E4FCFF7-AA34-45DA-9991-DDD368E03A5A}" presName="parTrans" presStyleLbl="sibTrans2D1" presStyleIdx="8" presStyleCnt="10"/>
      <dgm:spPr/>
    </dgm:pt>
    <dgm:pt modelId="{E1830367-B493-4F71-BB3C-63FEB05A3F62}" type="pres">
      <dgm:prSet presAssocID="{7E4FCFF7-AA34-45DA-9991-DDD368E03A5A}" presName="connectorText" presStyleLbl="sibTrans2D1" presStyleIdx="8" presStyleCnt="10"/>
      <dgm:spPr/>
    </dgm:pt>
    <dgm:pt modelId="{11F6686E-9780-469F-A1CA-199BCC560ED1}" type="pres">
      <dgm:prSet presAssocID="{F322F1D8-6C92-4B9B-B62B-1013084F13B2}" presName="node" presStyleLbl="node1" presStyleIdx="8" presStyleCnt="10">
        <dgm:presLayoutVars>
          <dgm:bulletEnabled val="1"/>
        </dgm:presLayoutVars>
      </dgm:prSet>
      <dgm:spPr/>
    </dgm:pt>
    <dgm:pt modelId="{AE6C554D-D352-4622-9C1A-22F6B22D7155}" type="pres">
      <dgm:prSet presAssocID="{7EC6A0F2-A294-4749-8DE7-07E1C90FCAFD}" presName="parTrans" presStyleLbl="sibTrans2D1" presStyleIdx="9" presStyleCnt="10"/>
      <dgm:spPr/>
    </dgm:pt>
    <dgm:pt modelId="{A458431C-5E26-4E27-876F-EE5DDC88FDDA}" type="pres">
      <dgm:prSet presAssocID="{7EC6A0F2-A294-4749-8DE7-07E1C90FCAFD}" presName="connectorText" presStyleLbl="sibTrans2D1" presStyleIdx="9" presStyleCnt="10"/>
      <dgm:spPr/>
    </dgm:pt>
    <dgm:pt modelId="{942AF743-47BB-4255-9AA6-742AC5B76089}" type="pres">
      <dgm:prSet presAssocID="{A23627C8-0DDD-4BDA-B3BB-84AB17D5937A}" presName="node" presStyleLbl="node1" presStyleIdx="9" presStyleCnt="10">
        <dgm:presLayoutVars>
          <dgm:bulletEnabled val="1"/>
        </dgm:presLayoutVars>
      </dgm:prSet>
      <dgm:spPr/>
    </dgm:pt>
  </dgm:ptLst>
  <dgm:cxnLst>
    <dgm:cxn modelId="{1E87C900-3D98-46D9-888D-CAB6D171E93C}" type="presOf" srcId="{001F55DF-0E8B-41E8-83A5-A36B2ABE92CF}" destId="{70C898A9-A856-4567-AD2C-F60A3019CE6A}" srcOrd="0" destOrd="0" presId="urn:microsoft.com/office/officeart/2005/8/layout/radial5"/>
    <dgm:cxn modelId="{981CC90A-8323-45C7-AA89-1037E54A294C}" srcId="{B6FCE255-19CC-4983-B1D7-CE25F6C54238}" destId="{9F1F8F7B-0996-47FA-A09D-FD74A0C69620}" srcOrd="4" destOrd="0" parTransId="{B41A2055-2B19-4052-A848-A4F9B6F3A0CD}" sibTransId="{6C187018-A57C-4F6C-814D-F5694816BA8D}"/>
    <dgm:cxn modelId="{29892B0E-2ECF-4D76-A085-EAB2CB8ACA13}" srcId="{B6FCE255-19CC-4983-B1D7-CE25F6C54238}" destId="{6D4D2403-B779-40AA-8363-37CBA38D02F6}" srcOrd="2" destOrd="0" parTransId="{47476139-FF9F-4291-8C23-D233DA484F56}" sibTransId="{B2151C6B-6B7B-4A00-AC63-0FD31B295F0D}"/>
    <dgm:cxn modelId="{A8DB1210-BC7D-4758-8290-E65BEBFD04B1}" srcId="{B6FCE255-19CC-4983-B1D7-CE25F6C54238}" destId="{F322F1D8-6C92-4B9B-B62B-1013084F13B2}" srcOrd="8" destOrd="0" parTransId="{7E4FCFF7-AA34-45DA-9991-DDD368E03A5A}" sibTransId="{BC0D236E-4A32-4B3A-9E68-121133CD623F}"/>
    <dgm:cxn modelId="{62523B12-CD41-4AB9-9DA5-A0F05C95CC0B}" type="presOf" srcId="{7EC6A0F2-A294-4749-8DE7-07E1C90FCAFD}" destId="{A458431C-5E26-4E27-876F-EE5DDC88FDDA}" srcOrd="1" destOrd="0" presId="urn:microsoft.com/office/officeart/2005/8/layout/radial5"/>
    <dgm:cxn modelId="{1778C01D-9364-4B9F-BDDB-567F7BC16A17}" type="presOf" srcId="{47476139-FF9F-4291-8C23-D233DA484F56}" destId="{75693661-926B-4829-B9CA-DAD7D7A020AE}" srcOrd="0" destOrd="0" presId="urn:microsoft.com/office/officeart/2005/8/layout/radial5"/>
    <dgm:cxn modelId="{6D80031F-6695-4A59-985B-BDE3858F6BB2}" type="presOf" srcId="{53463EFB-DDAA-46FD-A3C6-87E1B01AFBC2}" destId="{07AEAE98-8545-4AEE-913C-AB29F1C6638B}" srcOrd="1" destOrd="0" presId="urn:microsoft.com/office/officeart/2005/8/layout/radial5"/>
    <dgm:cxn modelId="{B28C811F-F6A0-4B84-8049-E565E0A015EB}" type="presOf" srcId="{A07165B0-249C-4178-8204-CEF53D2FE6BC}" destId="{1DB747D1-781F-42F8-B44B-FC4E1CFD9F31}" srcOrd="1" destOrd="0" presId="urn:microsoft.com/office/officeart/2005/8/layout/radial5"/>
    <dgm:cxn modelId="{B26A6521-35FD-422F-93AA-6AC59C6F51E0}" srcId="{B6FCE255-19CC-4983-B1D7-CE25F6C54238}" destId="{248E6C06-E6D4-454B-8C47-F85F47356337}" srcOrd="3" destOrd="0" parTransId="{87BCD060-E203-4AD1-B34E-DEA205DA67F2}" sibTransId="{11A44EDA-F65A-4486-A5AD-5706F1DEFBA9}"/>
    <dgm:cxn modelId="{EFE85229-8EC0-4872-AE08-B5A3FBB65061}" type="presOf" srcId="{53463EFB-DDAA-46FD-A3C6-87E1B01AFBC2}" destId="{6120C98F-81BA-4A64-9277-10C0E40441A2}" srcOrd="0" destOrd="0" presId="urn:microsoft.com/office/officeart/2005/8/layout/radial5"/>
    <dgm:cxn modelId="{B37E442D-6A55-4BB7-80D8-1CDF9F6D512B}" type="presOf" srcId="{B41A2055-2B19-4052-A848-A4F9B6F3A0CD}" destId="{E37FE919-576E-4C72-A70B-139BDD1C3972}" srcOrd="1" destOrd="0" presId="urn:microsoft.com/office/officeart/2005/8/layout/radial5"/>
    <dgm:cxn modelId="{8B24F22F-52DA-43B0-8851-35A3BBE8F32E}" srcId="{B6FCE255-19CC-4983-B1D7-CE25F6C54238}" destId="{72F45BBA-0464-4197-A895-FC8C4A70521B}" srcOrd="5" destOrd="0" parTransId="{53463EFB-DDAA-46FD-A3C6-87E1B01AFBC2}" sibTransId="{5AA5FC21-7F85-4FF3-95EF-3EEDD37DCB11}"/>
    <dgm:cxn modelId="{DEE08631-87B5-4075-B5A9-9AE7B8CB92B3}" type="presOf" srcId="{87BCD060-E203-4AD1-B34E-DEA205DA67F2}" destId="{7FF95039-418C-4918-A716-662410102A14}" srcOrd="0" destOrd="0" presId="urn:microsoft.com/office/officeart/2005/8/layout/radial5"/>
    <dgm:cxn modelId="{FF5C213B-1A3C-4B86-A070-788619431786}" type="presOf" srcId="{F39E580A-B3D8-461B-9BE5-285CE33022AB}" destId="{2DB14D7D-F2F1-4A14-B5FC-34B669C32C73}" srcOrd="0" destOrd="0" presId="urn:microsoft.com/office/officeart/2005/8/layout/radial5"/>
    <dgm:cxn modelId="{7B943E3C-3DA3-4602-A434-2DC023093C38}" srcId="{B6FCE255-19CC-4983-B1D7-CE25F6C54238}" destId="{EB36ECFF-77CA-4D75-8001-7AC18B588012}" srcOrd="7" destOrd="0" parTransId="{2EAA3054-F14D-4AB7-A4D5-C799A324EE0F}" sibTransId="{559AB63B-E38F-4037-B178-27E542A1F18B}"/>
    <dgm:cxn modelId="{16E41E5C-9B1D-4B03-99B4-EE9D141B126F}" type="presOf" srcId="{7EC6A0F2-A294-4749-8DE7-07E1C90FCAFD}" destId="{AE6C554D-D352-4622-9C1A-22F6B22D7155}" srcOrd="0" destOrd="0" presId="urn:microsoft.com/office/officeart/2005/8/layout/radial5"/>
    <dgm:cxn modelId="{8B2A475C-DAB7-4EC4-8BBB-F5C19294A8E4}" type="presOf" srcId="{B41A2055-2B19-4052-A848-A4F9B6F3A0CD}" destId="{D1F71CD8-606F-4CF8-BB47-BB2381FB76A4}" srcOrd="0" destOrd="0" presId="urn:microsoft.com/office/officeart/2005/8/layout/radial5"/>
    <dgm:cxn modelId="{48B3365F-D6D2-4D0C-A5EE-D950E611C78A}" type="presOf" srcId="{2EAA3054-F14D-4AB7-A4D5-C799A324EE0F}" destId="{0D474316-1FCA-423A-8DCA-24F6F163093F}" srcOrd="0" destOrd="0" presId="urn:microsoft.com/office/officeart/2005/8/layout/radial5"/>
    <dgm:cxn modelId="{2380B360-5110-499A-9EE0-DD897F020E64}" type="presOf" srcId="{7E4FCFF7-AA34-45DA-9991-DDD368E03A5A}" destId="{E1830367-B493-4F71-BB3C-63FEB05A3F62}" srcOrd="1" destOrd="0" presId="urn:microsoft.com/office/officeart/2005/8/layout/radial5"/>
    <dgm:cxn modelId="{D16DBB49-C9AC-46D9-BEA6-B9C49E4B736F}" type="presOf" srcId="{F322F1D8-6C92-4B9B-B62B-1013084F13B2}" destId="{11F6686E-9780-469F-A1CA-199BCC560ED1}" srcOrd="0" destOrd="0" presId="urn:microsoft.com/office/officeart/2005/8/layout/radial5"/>
    <dgm:cxn modelId="{AEAF466C-439A-4E71-9236-F5B372B6E282}" type="presOf" srcId="{87BCD060-E203-4AD1-B34E-DEA205DA67F2}" destId="{63AC3B21-9F0E-4BF0-8D72-CA5EE026488F}" srcOrd="1" destOrd="0" presId="urn:microsoft.com/office/officeart/2005/8/layout/radial5"/>
    <dgm:cxn modelId="{5111AC6C-556A-46C5-97B2-8EFD3AA65528}" type="presOf" srcId="{516B0D39-D86C-4F77-82E1-51008A2992FB}" destId="{1BF6A530-D7F4-496B-A995-D5FBD31BC678}" srcOrd="0" destOrd="0" presId="urn:microsoft.com/office/officeart/2005/8/layout/radial5"/>
    <dgm:cxn modelId="{EFAF6251-C45F-40EC-93ED-924FCCA8CABC}" type="presOf" srcId="{920DF350-EC48-4A25-BD8B-41DF5E79D6E6}" destId="{63A20B1B-56E5-4F6D-B9F4-F928544BE8DC}" srcOrd="0" destOrd="0" presId="urn:microsoft.com/office/officeart/2005/8/layout/radial5"/>
    <dgm:cxn modelId="{F8841A52-4B68-4BC5-8866-4200FA11A78F}" srcId="{F39E580A-B3D8-461B-9BE5-285CE33022AB}" destId="{B6FCE255-19CC-4983-B1D7-CE25F6C54238}" srcOrd="0" destOrd="0" parTransId="{027C5FBB-2EF2-4C33-9421-842413EBFBFC}" sibTransId="{AD052506-81B1-4CDF-A043-713D8C503A1D}"/>
    <dgm:cxn modelId="{5BD39A72-0E82-42CD-AB48-8686A1EEC157}" type="presOf" srcId="{08965221-8271-4F5F-9124-DB6602B2D7B9}" destId="{7FFAD2AF-E6B4-4432-AF61-DD633602FE0D}" srcOrd="1" destOrd="0" presId="urn:microsoft.com/office/officeart/2005/8/layout/radial5"/>
    <dgm:cxn modelId="{341FA252-9C66-433B-A6F8-DC99279214DB}" type="presOf" srcId="{248E6C06-E6D4-454B-8C47-F85F47356337}" destId="{8C96197B-4167-43DB-B374-EC01C6DA0343}" srcOrd="0" destOrd="0" presId="urn:microsoft.com/office/officeart/2005/8/layout/radial5"/>
    <dgm:cxn modelId="{AD9CE878-043F-42B0-883F-13AFBFA8C6E6}" type="presOf" srcId="{08965221-8271-4F5F-9124-DB6602B2D7B9}" destId="{A5237EE5-ACDD-41EB-B9C8-64FF3E3BC206}" srcOrd="0" destOrd="0" presId="urn:microsoft.com/office/officeart/2005/8/layout/radial5"/>
    <dgm:cxn modelId="{4286B95A-B2CE-45C4-8921-63E9ADE33142}" type="presOf" srcId="{2EAA3054-F14D-4AB7-A4D5-C799A324EE0F}" destId="{3FF4404A-86DE-4581-AE5F-AACF6D6638C7}" srcOrd="1" destOrd="0" presId="urn:microsoft.com/office/officeart/2005/8/layout/radial5"/>
    <dgm:cxn modelId="{3458E28F-0CD8-449E-8DB4-5C4F837266DF}" type="presOf" srcId="{47476139-FF9F-4291-8C23-D233DA484F56}" destId="{E5FC21A8-9ED6-463F-B851-36CB09924E94}" srcOrd="1" destOrd="0" presId="urn:microsoft.com/office/officeart/2005/8/layout/radial5"/>
    <dgm:cxn modelId="{C73E6191-F6D5-4B5F-8788-1F68E8B9CE92}" srcId="{B6FCE255-19CC-4983-B1D7-CE25F6C54238}" destId="{920DF350-EC48-4A25-BD8B-41DF5E79D6E6}" srcOrd="0" destOrd="0" parTransId="{516B0D39-D86C-4F77-82E1-51008A2992FB}" sibTransId="{D4ECEB3B-E437-4308-8EE4-1D012FF9228F}"/>
    <dgm:cxn modelId="{6951CF93-9EEE-4AD3-A445-3E87D0379A9B}" srcId="{B6FCE255-19CC-4983-B1D7-CE25F6C54238}" destId="{001F55DF-0E8B-41E8-83A5-A36B2ABE92CF}" srcOrd="6" destOrd="0" parTransId="{08965221-8271-4F5F-9124-DB6602B2D7B9}" sibTransId="{C1F3F27E-F505-4145-810A-4BEC6B3DAF84}"/>
    <dgm:cxn modelId="{4AD42F9D-34B0-43D5-9BBD-CFBF9DE4874E}" type="presOf" srcId="{516B0D39-D86C-4F77-82E1-51008A2992FB}" destId="{9B6DAC72-B00D-4727-AF2C-6DC9C3B22AEA}" srcOrd="1" destOrd="0" presId="urn:microsoft.com/office/officeart/2005/8/layout/radial5"/>
    <dgm:cxn modelId="{812D78A2-C6C1-43FD-8AAF-38B418942FE6}" type="presOf" srcId="{9F1F8F7B-0996-47FA-A09D-FD74A0C69620}" destId="{3E7A1C16-4A66-45EA-88E7-19A6D20C0403}" srcOrd="0" destOrd="0" presId="urn:microsoft.com/office/officeart/2005/8/layout/radial5"/>
    <dgm:cxn modelId="{250DD0A5-CEA3-4BF5-9792-1425C83D2DD0}" type="presOf" srcId="{72F45BBA-0464-4197-A895-FC8C4A70521B}" destId="{F42FC88F-157F-4128-8688-9FA2E0680A4E}" srcOrd="0" destOrd="0" presId="urn:microsoft.com/office/officeart/2005/8/layout/radial5"/>
    <dgm:cxn modelId="{C62F6FA7-562F-4E05-A72C-B971C987D13A}" type="presOf" srcId="{A07165B0-249C-4178-8204-CEF53D2FE6BC}" destId="{AE51FBCE-B937-46D6-AA82-CB42737AC98D}" srcOrd="0" destOrd="0" presId="urn:microsoft.com/office/officeart/2005/8/layout/radial5"/>
    <dgm:cxn modelId="{8AE94BAC-D14B-4CB5-AC61-5A69872464AB}" type="presOf" srcId="{EB36ECFF-77CA-4D75-8001-7AC18B588012}" destId="{2A0E1513-873C-4BCF-9D2E-BC1E98CFF7D1}" srcOrd="0" destOrd="0" presId="urn:microsoft.com/office/officeart/2005/8/layout/radial5"/>
    <dgm:cxn modelId="{5B1B36AE-68DE-4466-9210-F213025F3694}" srcId="{B6FCE255-19CC-4983-B1D7-CE25F6C54238}" destId="{4BF23154-27D1-496F-9703-27F229362713}" srcOrd="1" destOrd="0" parTransId="{A07165B0-249C-4178-8204-CEF53D2FE6BC}" sibTransId="{4FC4484D-D607-4A0F-8856-3D950FC5AF1C}"/>
    <dgm:cxn modelId="{F17B6EB5-9F74-4850-81C6-8543C23FF519}" type="presOf" srcId="{7E4FCFF7-AA34-45DA-9991-DDD368E03A5A}" destId="{769FB898-6288-4943-880A-0F1A0B9A1376}" srcOrd="0" destOrd="0" presId="urn:microsoft.com/office/officeart/2005/8/layout/radial5"/>
    <dgm:cxn modelId="{B57D21C3-F836-4EFC-B730-A47EA8738612}" srcId="{B6FCE255-19CC-4983-B1D7-CE25F6C54238}" destId="{A23627C8-0DDD-4BDA-B3BB-84AB17D5937A}" srcOrd="9" destOrd="0" parTransId="{7EC6A0F2-A294-4749-8DE7-07E1C90FCAFD}" sibTransId="{A550779D-7076-4604-92A7-BB9403AC9D4C}"/>
    <dgm:cxn modelId="{72171DDD-3DE5-44D4-9940-8F27D4DA5AAC}" type="presOf" srcId="{B6FCE255-19CC-4983-B1D7-CE25F6C54238}" destId="{A0C60715-EA58-447A-8B6F-83BF7E3E9811}" srcOrd="0" destOrd="0" presId="urn:microsoft.com/office/officeart/2005/8/layout/radial5"/>
    <dgm:cxn modelId="{04180DEC-44BD-4FF6-8DDF-F06B301168FF}" type="presOf" srcId="{6D4D2403-B779-40AA-8363-37CBA38D02F6}" destId="{686B6ADA-4E91-48B3-927F-0328E7A08024}" srcOrd="0" destOrd="0" presId="urn:microsoft.com/office/officeart/2005/8/layout/radial5"/>
    <dgm:cxn modelId="{D9D5FDEE-CF75-4868-8C5C-30C0B6EF6C80}" type="presOf" srcId="{4BF23154-27D1-496F-9703-27F229362713}" destId="{759A468E-D2DB-47A8-8033-9A25081657BD}" srcOrd="0" destOrd="0" presId="urn:microsoft.com/office/officeart/2005/8/layout/radial5"/>
    <dgm:cxn modelId="{9FAE1EF6-2E82-41E4-9D2E-0D7B4F0D7974}" type="presOf" srcId="{A23627C8-0DDD-4BDA-B3BB-84AB17D5937A}" destId="{942AF743-47BB-4255-9AA6-742AC5B76089}" srcOrd="0" destOrd="0" presId="urn:microsoft.com/office/officeart/2005/8/layout/radial5"/>
    <dgm:cxn modelId="{BC920C87-6EFD-4D35-B1D9-ABEB7E87AF99}" type="presParOf" srcId="{2DB14D7D-F2F1-4A14-B5FC-34B669C32C73}" destId="{A0C60715-EA58-447A-8B6F-83BF7E3E9811}" srcOrd="0" destOrd="0" presId="urn:microsoft.com/office/officeart/2005/8/layout/radial5"/>
    <dgm:cxn modelId="{8C477BAA-501F-4BC9-9D53-9B881F7499F3}" type="presParOf" srcId="{2DB14D7D-F2F1-4A14-B5FC-34B669C32C73}" destId="{1BF6A530-D7F4-496B-A995-D5FBD31BC678}" srcOrd="1" destOrd="0" presId="urn:microsoft.com/office/officeart/2005/8/layout/radial5"/>
    <dgm:cxn modelId="{003EA7E7-17E9-4BA0-B5E9-EE1FA50EFF8F}" type="presParOf" srcId="{1BF6A530-D7F4-496B-A995-D5FBD31BC678}" destId="{9B6DAC72-B00D-4727-AF2C-6DC9C3B22AEA}" srcOrd="0" destOrd="0" presId="urn:microsoft.com/office/officeart/2005/8/layout/radial5"/>
    <dgm:cxn modelId="{8E7712D9-D27B-4B15-9FD9-00262F9322C3}" type="presParOf" srcId="{2DB14D7D-F2F1-4A14-B5FC-34B669C32C73}" destId="{63A20B1B-56E5-4F6D-B9F4-F928544BE8DC}" srcOrd="2" destOrd="0" presId="urn:microsoft.com/office/officeart/2005/8/layout/radial5"/>
    <dgm:cxn modelId="{003C85E2-8F97-4F6A-9514-64477D326251}" type="presParOf" srcId="{2DB14D7D-F2F1-4A14-B5FC-34B669C32C73}" destId="{AE51FBCE-B937-46D6-AA82-CB42737AC98D}" srcOrd="3" destOrd="0" presId="urn:microsoft.com/office/officeart/2005/8/layout/radial5"/>
    <dgm:cxn modelId="{068C228E-7924-43D2-A16F-AD5F12B8AF5E}" type="presParOf" srcId="{AE51FBCE-B937-46D6-AA82-CB42737AC98D}" destId="{1DB747D1-781F-42F8-B44B-FC4E1CFD9F31}" srcOrd="0" destOrd="0" presId="urn:microsoft.com/office/officeart/2005/8/layout/radial5"/>
    <dgm:cxn modelId="{A2816AA6-9436-40D1-B5CD-C5C07D1731FF}" type="presParOf" srcId="{2DB14D7D-F2F1-4A14-B5FC-34B669C32C73}" destId="{759A468E-D2DB-47A8-8033-9A25081657BD}" srcOrd="4" destOrd="0" presId="urn:microsoft.com/office/officeart/2005/8/layout/radial5"/>
    <dgm:cxn modelId="{BCEE1808-C886-48CF-892A-CAF1E3A114C6}" type="presParOf" srcId="{2DB14D7D-F2F1-4A14-B5FC-34B669C32C73}" destId="{75693661-926B-4829-B9CA-DAD7D7A020AE}" srcOrd="5" destOrd="0" presId="urn:microsoft.com/office/officeart/2005/8/layout/radial5"/>
    <dgm:cxn modelId="{C9F8547B-51C6-4E1E-A4FC-CBCB583D62D8}" type="presParOf" srcId="{75693661-926B-4829-B9CA-DAD7D7A020AE}" destId="{E5FC21A8-9ED6-463F-B851-36CB09924E94}" srcOrd="0" destOrd="0" presId="urn:microsoft.com/office/officeart/2005/8/layout/radial5"/>
    <dgm:cxn modelId="{62E87FA9-2390-470E-B9A3-D66AE490B98D}" type="presParOf" srcId="{2DB14D7D-F2F1-4A14-B5FC-34B669C32C73}" destId="{686B6ADA-4E91-48B3-927F-0328E7A08024}" srcOrd="6" destOrd="0" presId="urn:microsoft.com/office/officeart/2005/8/layout/radial5"/>
    <dgm:cxn modelId="{574B91A4-FF4B-46C4-880E-ECE01BC7325A}" type="presParOf" srcId="{2DB14D7D-F2F1-4A14-B5FC-34B669C32C73}" destId="{7FF95039-418C-4918-A716-662410102A14}" srcOrd="7" destOrd="0" presId="urn:microsoft.com/office/officeart/2005/8/layout/radial5"/>
    <dgm:cxn modelId="{754BB653-E834-4963-9C04-1C2057913BDC}" type="presParOf" srcId="{7FF95039-418C-4918-A716-662410102A14}" destId="{63AC3B21-9F0E-4BF0-8D72-CA5EE026488F}" srcOrd="0" destOrd="0" presId="urn:microsoft.com/office/officeart/2005/8/layout/radial5"/>
    <dgm:cxn modelId="{F4D36209-F2E9-4F31-81BE-5C546A8BA6D0}" type="presParOf" srcId="{2DB14D7D-F2F1-4A14-B5FC-34B669C32C73}" destId="{8C96197B-4167-43DB-B374-EC01C6DA0343}" srcOrd="8" destOrd="0" presId="urn:microsoft.com/office/officeart/2005/8/layout/radial5"/>
    <dgm:cxn modelId="{388EB4BA-4E11-4D8B-AFA4-2B66AF1D0265}" type="presParOf" srcId="{2DB14D7D-F2F1-4A14-B5FC-34B669C32C73}" destId="{D1F71CD8-606F-4CF8-BB47-BB2381FB76A4}" srcOrd="9" destOrd="0" presId="urn:microsoft.com/office/officeart/2005/8/layout/radial5"/>
    <dgm:cxn modelId="{2244F406-33A3-4F6C-9BA3-B48657A17034}" type="presParOf" srcId="{D1F71CD8-606F-4CF8-BB47-BB2381FB76A4}" destId="{E37FE919-576E-4C72-A70B-139BDD1C3972}" srcOrd="0" destOrd="0" presId="urn:microsoft.com/office/officeart/2005/8/layout/radial5"/>
    <dgm:cxn modelId="{0CA6F550-D42D-43D1-A88A-5FC2FA4BA467}" type="presParOf" srcId="{2DB14D7D-F2F1-4A14-B5FC-34B669C32C73}" destId="{3E7A1C16-4A66-45EA-88E7-19A6D20C0403}" srcOrd="10" destOrd="0" presId="urn:microsoft.com/office/officeart/2005/8/layout/radial5"/>
    <dgm:cxn modelId="{CE9FC292-7CD7-42F9-A15A-7694432FA640}" type="presParOf" srcId="{2DB14D7D-F2F1-4A14-B5FC-34B669C32C73}" destId="{6120C98F-81BA-4A64-9277-10C0E40441A2}" srcOrd="11" destOrd="0" presId="urn:microsoft.com/office/officeart/2005/8/layout/radial5"/>
    <dgm:cxn modelId="{9C0898A6-D903-4B8C-9DB5-8B013B1D9628}" type="presParOf" srcId="{6120C98F-81BA-4A64-9277-10C0E40441A2}" destId="{07AEAE98-8545-4AEE-913C-AB29F1C6638B}" srcOrd="0" destOrd="0" presId="urn:microsoft.com/office/officeart/2005/8/layout/radial5"/>
    <dgm:cxn modelId="{99215C83-62CD-48BE-ADD7-5F40EBE8D99C}" type="presParOf" srcId="{2DB14D7D-F2F1-4A14-B5FC-34B669C32C73}" destId="{F42FC88F-157F-4128-8688-9FA2E0680A4E}" srcOrd="12" destOrd="0" presId="urn:microsoft.com/office/officeart/2005/8/layout/radial5"/>
    <dgm:cxn modelId="{F72E41D7-B5EE-41F4-A537-33A90F732DD4}" type="presParOf" srcId="{2DB14D7D-F2F1-4A14-B5FC-34B669C32C73}" destId="{A5237EE5-ACDD-41EB-B9C8-64FF3E3BC206}" srcOrd="13" destOrd="0" presId="urn:microsoft.com/office/officeart/2005/8/layout/radial5"/>
    <dgm:cxn modelId="{DB85AB84-86D2-460E-8566-858D9838FE1C}" type="presParOf" srcId="{A5237EE5-ACDD-41EB-B9C8-64FF3E3BC206}" destId="{7FFAD2AF-E6B4-4432-AF61-DD633602FE0D}" srcOrd="0" destOrd="0" presId="urn:microsoft.com/office/officeart/2005/8/layout/radial5"/>
    <dgm:cxn modelId="{50BBC29E-C7D6-4D91-95C6-E96D40D2F4D4}" type="presParOf" srcId="{2DB14D7D-F2F1-4A14-B5FC-34B669C32C73}" destId="{70C898A9-A856-4567-AD2C-F60A3019CE6A}" srcOrd="14" destOrd="0" presId="urn:microsoft.com/office/officeart/2005/8/layout/radial5"/>
    <dgm:cxn modelId="{8CEDEB5A-CDCE-4E64-8703-FAE21B53CA99}" type="presParOf" srcId="{2DB14D7D-F2F1-4A14-B5FC-34B669C32C73}" destId="{0D474316-1FCA-423A-8DCA-24F6F163093F}" srcOrd="15" destOrd="0" presId="urn:microsoft.com/office/officeart/2005/8/layout/radial5"/>
    <dgm:cxn modelId="{B3FAF41C-5438-461E-A17F-54B9BFCD6214}" type="presParOf" srcId="{0D474316-1FCA-423A-8DCA-24F6F163093F}" destId="{3FF4404A-86DE-4581-AE5F-AACF6D6638C7}" srcOrd="0" destOrd="0" presId="urn:microsoft.com/office/officeart/2005/8/layout/radial5"/>
    <dgm:cxn modelId="{CD3293D6-BE32-4C1A-9963-B37A4E7949AF}" type="presParOf" srcId="{2DB14D7D-F2F1-4A14-B5FC-34B669C32C73}" destId="{2A0E1513-873C-4BCF-9D2E-BC1E98CFF7D1}" srcOrd="16" destOrd="0" presId="urn:microsoft.com/office/officeart/2005/8/layout/radial5"/>
    <dgm:cxn modelId="{205BE565-BF7F-4395-BD65-3E7DBBB67FEE}" type="presParOf" srcId="{2DB14D7D-F2F1-4A14-B5FC-34B669C32C73}" destId="{769FB898-6288-4943-880A-0F1A0B9A1376}" srcOrd="17" destOrd="0" presId="urn:microsoft.com/office/officeart/2005/8/layout/radial5"/>
    <dgm:cxn modelId="{3D251F71-DE7D-497A-8A46-A56E1DFE3897}" type="presParOf" srcId="{769FB898-6288-4943-880A-0F1A0B9A1376}" destId="{E1830367-B493-4F71-BB3C-63FEB05A3F62}" srcOrd="0" destOrd="0" presId="urn:microsoft.com/office/officeart/2005/8/layout/radial5"/>
    <dgm:cxn modelId="{50FD0070-4CBE-451B-816D-0E2004220F5F}" type="presParOf" srcId="{2DB14D7D-F2F1-4A14-B5FC-34B669C32C73}" destId="{11F6686E-9780-469F-A1CA-199BCC560ED1}" srcOrd="18" destOrd="0" presId="urn:microsoft.com/office/officeart/2005/8/layout/radial5"/>
    <dgm:cxn modelId="{AAAF8377-52C9-4C4C-80FA-91B5681A974F}" type="presParOf" srcId="{2DB14D7D-F2F1-4A14-B5FC-34B669C32C73}" destId="{AE6C554D-D352-4622-9C1A-22F6B22D7155}" srcOrd="19" destOrd="0" presId="urn:microsoft.com/office/officeart/2005/8/layout/radial5"/>
    <dgm:cxn modelId="{BBB44ACB-EC61-4D1F-A12A-934E855B1D41}" type="presParOf" srcId="{AE6C554D-D352-4622-9C1A-22F6B22D7155}" destId="{A458431C-5E26-4E27-876F-EE5DDC88FDDA}" srcOrd="0" destOrd="0" presId="urn:microsoft.com/office/officeart/2005/8/layout/radial5"/>
    <dgm:cxn modelId="{7A9F44D8-77B2-472C-AD02-2DAEE7A00F85}" type="presParOf" srcId="{2DB14D7D-F2F1-4A14-B5FC-34B669C32C73}" destId="{942AF743-47BB-4255-9AA6-742AC5B76089}" srcOrd="20" destOrd="0" presId="urn:microsoft.com/office/officeart/2005/8/layout/radial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05283C-FA6E-4272-9249-C25DD6663FC1}" type="doc">
      <dgm:prSet loTypeId="urn:microsoft.com/office/officeart/2005/8/layout/hProcess9" loCatId="process" qsTypeId="urn:microsoft.com/office/officeart/2005/8/quickstyle/simple1" qsCatId="simple" csTypeId="urn:microsoft.com/office/officeart/2005/8/colors/colorful3" csCatId="colorful" phldr="1"/>
      <dgm:spPr/>
    </dgm:pt>
    <dgm:pt modelId="{369B0671-9D06-45A6-A357-D3696F34FD41}">
      <dgm:prSet phldrT="[Text]"/>
      <dgm:spPr/>
      <dgm:t>
        <a:bodyPr/>
        <a:lstStyle/>
        <a:p>
          <a:r>
            <a:rPr lang="en-GB" dirty="0"/>
            <a:t>January 2026</a:t>
          </a:r>
        </a:p>
        <a:p>
          <a:r>
            <a:rPr lang="en-GB" dirty="0"/>
            <a:t>All delivery partners in place </a:t>
          </a:r>
        </a:p>
      </dgm:t>
    </dgm:pt>
    <dgm:pt modelId="{1A7812D3-DE05-4DE9-9756-9636A505E567}" type="parTrans" cxnId="{774EFADF-7E60-4F35-8342-6952E179ADB5}">
      <dgm:prSet/>
      <dgm:spPr/>
      <dgm:t>
        <a:bodyPr/>
        <a:lstStyle/>
        <a:p>
          <a:endParaRPr lang="en-GB"/>
        </a:p>
      </dgm:t>
    </dgm:pt>
    <dgm:pt modelId="{031AC0F7-151C-432F-91D8-3BE9F6E88849}" type="sibTrans" cxnId="{774EFADF-7E60-4F35-8342-6952E179ADB5}">
      <dgm:prSet/>
      <dgm:spPr/>
      <dgm:t>
        <a:bodyPr/>
        <a:lstStyle/>
        <a:p>
          <a:endParaRPr lang="en-GB"/>
        </a:p>
      </dgm:t>
    </dgm:pt>
    <dgm:pt modelId="{3EB9AEE8-C3A2-482B-B76D-1BE376DD2582}">
      <dgm:prSet phldrT="[Text]"/>
      <dgm:spPr/>
      <dgm:t>
        <a:bodyPr/>
        <a:lstStyle/>
        <a:p>
          <a:r>
            <a:rPr lang="en-GB" dirty="0"/>
            <a:t>Mid January 2026</a:t>
          </a:r>
        </a:p>
        <a:p>
          <a:r>
            <a:rPr lang="en-GB" dirty="0"/>
            <a:t>Delivery partners start to receive people on programme </a:t>
          </a:r>
        </a:p>
      </dgm:t>
    </dgm:pt>
    <dgm:pt modelId="{5C0F9210-9575-45D1-B390-FC3A2C7334A9}" type="parTrans" cxnId="{EF60C1D7-0388-406A-8E5C-D73F05FC966B}">
      <dgm:prSet/>
      <dgm:spPr/>
      <dgm:t>
        <a:bodyPr/>
        <a:lstStyle/>
        <a:p>
          <a:endParaRPr lang="en-GB"/>
        </a:p>
      </dgm:t>
    </dgm:pt>
    <dgm:pt modelId="{50C00856-2942-47EB-979D-7DC8FA5F888D}" type="sibTrans" cxnId="{EF60C1D7-0388-406A-8E5C-D73F05FC966B}">
      <dgm:prSet/>
      <dgm:spPr/>
      <dgm:t>
        <a:bodyPr/>
        <a:lstStyle/>
        <a:p>
          <a:endParaRPr lang="en-GB"/>
        </a:p>
      </dgm:t>
    </dgm:pt>
    <dgm:pt modelId="{AE5DADDC-3AC2-496D-B559-AEDD691CAE78}">
      <dgm:prSet phldrT="[Text]"/>
      <dgm:spPr/>
      <dgm:t>
        <a:bodyPr/>
        <a:lstStyle/>
        <a:p>
          <a:r>
            <a:rPr lang="en-GB" dirty="0"/>
            <a:t>April onwards</a:t>
          </a:r>
        </a:p>
        <a:p>
          <a:r>
            <a:rPr lang="en-GB" dirty="0"/>
            <a:t>Programme</a:t>
          </a:r>
          <a:r>
            <a:rPr lang="en-GB" baseline="0" dirty="0"/>
            <a:t> builds and able to receive increased numbers of referrals and people on programme</a:t>
          </a:r>
          <a:endParaRPr lang="en-GB" dirty="0"/>
        </a:p>
      </dgm:t>
    </dgm:pt>
    <dgm:pt modelId="{15CBC914-B31F-4272-A693-CFBFE55FF85F}" type="parTrans" cxnId="{C7B39C40-1CB2-426B-8D82-79DDEE5CF999}">
      <dgm:prSet/>
      <dgm:spPr/>
      <dgm:t>
        <a:bodyPr/>
        <a:lstStyle/>
        <a:p>
          <a:endParaRPr lang="en-GB"/>
        </a:p>
      </dgm:t>
    </dgm:pt>
    <dgm:pt modelId="{0BC06A9B-255B-4C64-ABDD-CCE77E325959}" type="sibTrans" cxnId="{C7B39C40-1CB2-426B-8D82-79DDEE5CF999}">
      <dgm:prSet/>
      <dgm:spPr/>
      <dgm:t>
        <a:bodyPr/>
        <a:lstStyle/>
        <a:p>
          <a:endParaRPr lang="en-GB"/>
        </a:p>
      </dgm:t>
    </dgm:pt>
    <dgm:pt modelId="{726EF8AD-29D0-4E9C-B9DE-DCC22ED1D82A}" type="pres">
      <dgm:prSet presAssocID="{9205283C-FA6E-4272-9249-C25DD6663FC1}" presName="CompostProcess" presStyleCnt="0">
        <dgm:presLayoutVars>
          <dgm:dir/>
          <dgm:resizeHandles val="exact"/>
        </dgm:presLayoutVars>
      </dgm:prSet>
      <dgm:spPr/>
    </dgm:pt>
    <dgm:pt modelId="{CD3DDAB0-FA00-4258-8AE0-229C7817D608}" type="pres">
      <dgm:prSet presAssocID="{9205283C-FA6E-4272-9249-C25DD6663FC1}" presName="arrow" presStyleLbl="bgShp" presStyleIdx="0" presStyleCnt="1"/>
      <dgm:spPr/>
    </dgm:pt>
    <dgm:pt modelId="{48DC4C13-ED5F-4D71-AD9C-94CE4AFCB531}" type="pres">
      <dgm:prSet presAssocID="{9205283C-FA6E-4272-9249-C25DD6663FC1}" presName="linearProcess" presStyleCnt="0"/>
      <dgm:spPr/>
    </dgm:pt>
    <dgm:pt modelId="{6AEEEF5A-CE01-461B-AC15-EE550ADC3255}" type="pres">
      <dgm:prSet presAssocID="{369B0671-9D06-45A6-A357-D3696F34FD41}" presName="textNode" presStyleLbl="node1" presStyleIdx="0" presStyleCnt="3">
        <dgm:presLayoutVars>
          <dgm:bulletEnabled val="1"/>
        </dgm:presLayoutVars>
      </dgm:prSet>
      <dgm:spPr/>
    </dgm:pt>
    <dgm:pt modelId="{DC98F512-7B53-4824-BA76-2F1D02E0204E}" type="pres">
      <dgm:prSet presAssocID="{031AC0F7-151C-432F-91D8-3BE9F6E88849}" presName="sibTrans" presStyleCnt="0"/>
      <dgm:spPr/>
    </dgm:pt>
    <dgm:pt modelId="{FA6DDDF2-91D6-4548-912D-8A4B048ADAB0}" type="pres">
      <dgm:prSet presAssocID="{3EB9AEE8-C3A2-482B-B76D-1BE376DD2582}" presName="textNode" presStyleLbl="node1" presStyleIdx="1" presStyleCnt="3">
        <dgm:presLayoutVars>
          <dgm:bulletEnabled val="1"/>
        </dgm:presLayoutVars>
      </dgm:prSet>
      <dgm:spPr/>
    </dgm:pt>
    <dgm:pt modelId="{9D42C4A4-8EC8-4FCF-817D-B9C35CBAC923}" type="pres">
      <dgm:prSet presAssocID="{50C00856-2942-47EB-979D-7DC8FA5F888D}" presName="sibTrans" presStyleCnt="0"/>
      <dgm:spPr/>
    </dgm:pt>
    <dgm:pt modelId="{1EE0FDFC-5F2A-42EB-B234-067644E359D9}" type="pres">
      <dgm:prSet presAssocID="{AE5DADDC-3AC2-496D-B559-AEDD691CAE78}" presName="textNode" presStyleLbl="node1" presStyleIdx="2" presStyleCnt="3">
        <dgm:presLayoutVars>
          <dgm:bulletEnabled val="1"/>
        </dgm:presLayoutVars>
      </dgm:prSet>
      <dgm:spPr/>
    </dgm:pt>
  </dgm:ptLst>
  <dgm:cxnLst>
    <dgm:cxn modelId="{8F503D1E-6C78-44B7-A754-05373A931C01}" type="presOf" srcId="{3EB9AEE8-C3A2-482B-B76D-1BE376DD2582}" destId="{FA6DDDF2-91D6-4548-912D-8A4B048ADAB0}" srcOrd="0" destOrd="0" presId="urn:microsoft.com/office/officeart/2005/8/layout/hProcess9"/>
    <dgm:cxn modelId="{C7B39C40-1CB2-426B-8D82-79DDEE5CF999}" srcId="{9205283C-FA6E-4272-9249-C25DD6663FC1}" destId="{AE5DADDC-3AC2-496D-B559-AEDD691CAE78}" srcOrd="2" destOrd="0" parTransId="{15CBC914-B31F-4272-A693-CFBFE55FF85F}" sibTransId="{0BC06A9B-255B-4C64-ABDD-CCE77E325959}"/>
    <dgm:cxn modelId="{4B997143-673C-48C6-9B3B-E6BD8B856E47}" type="presOf" srcId="{9205283C-FA6E-4272-9249-C25DD6663FC1}" destId="{726EF8AD-29D0-4E9C-B9DE-DCC22ED1D82A}" srcOrd="0" destOrd="0" presId="urn:microsoft.com/office/officeart/2005/8/layout/hProcess9"/>
    <dgm:cxn modelId="{BF1A2EBE-5017-4449-813C-B85E4B5C4A74}" type="presOf" srcId="{AE5DADDC-3AC2-496D-B559-AEDD691CAE78}" destId="{1EE0FDFC-5F2A-42EB-B234-067644E359D9}" srcOrd="0" destOrd="0" presId="urn:microsoft.com/office/officeart/2005/8/layout/hProcess9"/>
    <dgm:cxn modelId="{1C397FC5-D3CE-4452-B31C-AC42046250C5}" type="presOf" srcId="{369B0671-9D06-45A6-A357-D3696F34FD41}" destId="{6AEEEF5A-CE01-461B-AC15-EE550ADC3255}" srcOrd="0" destOrd="0" presId="urn:microsoft.com/office/officeart/2005/8/layout/hProcess9"/>
    <dgm:cxn modelId="{EF60C1D7-0388-406A-8E5C-D73F05FC966B}" srcId="{9205283C-FA6E-4272-9249-C25DD6663FC1}" destId="{3EB9AEE8-C3A2-482B-B76D-1BE376DD2582}" srcOrd="1" destOrd="0" parTransId="{5C0F9210-9575-45D1-B390-FC3A2C7334A9}" sibTransId="{50C00856-2942-47EB-979D-7DC8FA5F888D}"/>
    <dgm:cxn modelId="{774EFADF-7E60-4F35-8342-6952E179ADB5}" srcId="{9205283C-FA6E-4272-9249-C25DD6663FC1}" destId="{369B0671-9D06-45A6-A357-D3696F34FD41}" srcOrd="0" destOrd="0" parTransId="{1A7812D3-DE05-4DE9-9756-9636A505E567}" sibTransId="{031AC0F7-151C-432F-91D8-3BE9F6E88849}"/>
    <dgm:cxn modelId="{18E05D14-7911-4E30-BA0C-BCBA6D4DAFBC}" type="presParOf" srcId="{726EF8AD-29D0-4E9C-B9DE-DCC22ED1D82A}" destId="{CD3DDAB0-FA00-4258-8AE0-229C7817D608}" srcOrd="0" destOrd="0" presId="urn:microsoft.com/office/officeart/2005/8/layout/hProcess9"/>
    <dgm:cxn modelId="{AF795A95-F600-4388-9685-FE05124C7576}" type="presParOf" srcId="{726EF8AD-29D0-4E9C-B9DE-DCC22ED1D82A}" destId="{48DC4C13-ED5F-4D71-AD9C-94CE4AFCB531}" srcOrd="1" destOrd="0" presId="urn:microsoft.com/office/officeart/2005/8/layout/hProcess9"/>
    <dgm:cxn modelId="{6148EB3C-B8CE-4F37-9E9B-ADAE9FCFB001}" type="presParOf" srcId="{48DC4C13-ED5F-4D71-AD9C-94CE4AFCB531}" destId="{6AEEEF5A-CE01-461B-AC15-EE550ADC3255}" srcOrd="0" destOrd="0" presId="urn:microsoft.com/office/officeart/2005/8/layout/hProcess9"/>
    <dgm:cxn modelId="{3FB9AF94-4DD2-446D-95D6-14B48DB3CB14}" type="presParOf" srcId="{48DC4C13-ED5F-4D71-AD9C-94CE4AFCB531}" destId="{DC98F512-7B53-4824-BA76-2F1D02E0204E}" srcOrd="1" destOrd="0" presId="urn:microsoft.com/office/officeart/2005/8/layout/hProcess9"/>
    <dgm:cxn modelId="{BB19C840-3DEB-4280-B0E3-6D86D9FB97CB}" type="presParOf" srcId="{48DC4C13-ED5F-4D71-AD9C-94CE4AFCB531}" destId="{FA6DDDF2-91D6-4548-912D-8A4B048ADAB0}" srcOrd="2" destOrd="0" presId="urn:microsoft.com/office/officeart/2005/8/layout/hProcess9"/>
    <dgm:cxn modelId="{92937F17-C47D-4D84-AF05-E7EB7E378359}" type="presParOf" srcId="{48DC4C13-ED5F-4D71-AD9C-94CE4AFCB531}" destId="{9D42C4A4-8EC8-4FCF-817D-B9C35CBAC923}" srcOrd="3" destOrd="0" presId="urn:microsoft.com/office/officeart/2005/8/layout/hProcess9"/>
    <dgm:cxn modelId="{C6C9EC47-CA4A-4EA5-9347-B64C222FAC0A}" type="presParOf" srcId="{48DC4C13-ED5F-4D71-AD9C-94CE4AFCB531}" destId="{1EE0FDFC-5F2A-42EB-B234-067644E359D9}"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EEC66-5CEC-47EC-86A5-E165F42E5D2F}">
      <dsp:nvSpPr>
        <dsp:cNvPr id="0" name=""/>
        <dsp:cNvSpPr/>
      </dsp:nvSpPr>
      <dsp:spPr>
        <a:xfrm>
          <a:off x="39" y="120367"/>
          <a:ext cx="3798093" cy="799657"/>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GB" sz="2200" kern="1200" dirty="0"/>
            <a:t>Individual Placement Support</a:t>
          </a:r>
        </a:p>
      </dsp:txBody>
      <dsp:txXfrm>
        <a:off x="39" y="120367"/>
        <a:ext cx="3798093" cy="799657"/>
      </dsp:txXfrm>
    </dsp:sp>
    <dsp:sp modelId="{710D5734-DDFD-44AF-BD3B-4AF5644DA4F6}">
      <dsp:nvSpPr>
        <dsp:cNvPr id="0" name=""/>
        <dsp:cNvSpPr/>
      </dsp:nvSpPr>
      <dsp:spPr>
        <a:xfrm>
          <a:off x="39" y="920024"/>
          <a:ext cx="3798093" cy="4378275"/>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lrTx/>
            <a:buSzTx/>
            <a:buChar char="•"/>
          </a:pPr>
          <a:r>
            <a:rPr kumimoji="0" lang="en-GB" sz="2200" b="1" i="0" u="none" strike="noStrike" kern="1200" cap="none" spc="0" normalizeH="0" baseline="0" noProof="0" dirty="0">
              <a:ln/>
              <a:effectLst/>
              <a:uLnTx/>
              <a:uFillTx/>
              <a:latin typeface="Arial"/>
              <a:ea typeface="Times New Roman" panose="02020603050405020304" pitchFamily="18" charset="0"/>
              <a:cs typeface="+mn-cs"/>
            </a:rPr>
            <a:t>IPS</a:t>
          </a:r>
          <a:r>
            <a:rPr kumimoji="0" lang="en-GB" sz="2200" i="0" u="none" strike="noStrike" kern="1200" cap="none" spc="0" normalizeH="0" baseline="0" noProof="0" dirty="0">
              <a:ln/>
              <a:effectLst/>
              <a:uLnTx/>
              <a:uFillTx/>
              <a:latin typeface="Arial"/>
              <a:ea typeface="Times New Roman" panose="02020603050405020304" pitchFamily="18" charset="0"/>
              <a:cs typeface="+mn-cs"/>
            </a:rPr>
            <a:t> integrates employment support into primary and secondary health services, and other support services and aims to embed work as a health outcome within the health system. This integration ideally occurs at a physical level. Caseloads 25 people </a:t>
          </a:r>
          <a:endParaRPr lang="en-GB" sz="2200" kern="1200" dirty="0"/>
        </a:p>
      </dsp:txBody>
      <dsp:txXfrm>
        <a:off x="39" y="920024"/>
        <a:ext cx="3798093" cy="4378275"/>
      </dsp:txXfrm>
    </dsp:sp>
    <dsp:sp modelId="{FC1D31F9-5A58-447D-8D76-5C22906265AE}">
      <dsp:nvSpPr>
        <dsp:cNvPr id="0" name=""/>
        <dsp:cNvSpPr/>
      </dsp:nvSpPr>
      <dsp:spPr>
        <a:xfrm>
          <a:off x="4329866" y="120367"/>
          <a:ext cx="3798093" cy="799657"/>
        </a:xfrm>
        <a:prstGeom prst="rect">
          <a:avLst/>
        </a:prstGeom>
        <a:solidFill>
          <a:schemeClr val="accent3">
            <a:hueOff val="4117163"/>
            <a:satOff val="24712"/>
            <a:lumOff val="18825"/>
            <a:alphaOff val="0"/>
          </a:schemeClr>
        </a:solidFill>
        <a:ln w="19050" cap="flat" cmpd="sng" algn="ctr">
          <a:solidFill>
            <a:schemeClr val="accent3">
              <a:hueOff val="4117163"/>
              <a:satOff val="24712"/>
              <a:lumOff val="1882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GB" sz="2200" kern="1200" dirty="0"/>
            <a:t>Supported Employment Quality Framework</a:t>
          </a:r>
        </a:p>
      </dsp:txBody>
      <dsp:txXfrm>
        <a:off x="4329866" y="120367"/>
        <a:ext cx="3798093" cy="799657"/>
      </dsp:txXfrm>
    </dsp:sp>
    <dsp:sp modelId="{7BAF6A9E-2F88-4DCF-8D5C-131244E7C3DC}">
      <dsp:nvSpPr>
        <dsp:cNvPr id="0" name=""/>
        <dsp:cNvSpPr/>
      </dsp:nvSpPr>
      <dsp:spPr>
        <a:xfrm>
          <a:off x="4329866" y="920024"/>
          <a:ext cx="3798093" cy="4378275"/>
        </a:xfrm>
        <a:prstGeom prst="rect">
          <a:avLst/>
        </a:prstGeom>
        <a:solidFill>
          <a:schemeClr val="accent3">
            <a:tint val="40000"/>
            <a:alpha val="90000"/>
            <a:hueOff val="5055155"/>
            <a:satOff val="44705"/>
            <a:lumOff val="5295"/>
            <a:alphaOff val="0"/>
          </a:schemeClr>
        </a:solidFill>
        <a:ln w="19050" cap="flat" cmpd="sng" algn="ctr">
          <a:solidFill>
            <a:schemeClr val="accent3">
              <a:tint val="40000"/>
              <a:alpha val="90000"/>
              <a:hueOff val="5055155"/>
              <a:satOff val="44705"/>
              <a:lumOff val="529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lrTx/>
            <a:buSzTx/>
            <a:buChar char="•"/>
          </a:pPr>
          <a:r>
            <a:rPr kumimoji="0" lang="en-GB" sz="2200" b="1" i="0" u="none" strike="noStrike" kern="1200" cap="none" spc="0" normalizeH="0" baseline="0" noProof="0" dirty="0">
              <a:ln/>
              <a:effectLst/>
              <a:uLnTx/>
              <a:uFillTx/>
              <a:latin typeface="Arial"/>
              <a:ea typeface="Times New Roman" panose="02020603050405020304" pitchFamily="18" charset="0"/>
              <a:cs typeface="+mn-cs"/>
            </a:rPr>
            <a:t>SEQF </a:t>
          </a:r>
          <a:r>
            <a:rPr kumimoji="0" lang="en-GB" sz="2200" i="0" u="none" strike="noStrike" kern="1200" cap="none" spc="0" normalizeH="0" baseline="0" noProof="0" dirty="0">
              <a:ln/>
              <a:effectLst/>
              <a:uLnTx/>
              <a:uFillTx/>
              <a:latin typeface="Arial"/>
              <a:ea typeface="Times New Roman" panose="02020603050405020304" pitchFamily="18" charset="0"/>
              <a:cs typeface="+mn-cs"/>
            </a:rPr>
            <a:t>offers a deeper level of support to both the participant and employer due to the more complex needs of the participant group. In delivery terms, this may mean that a participant will receive more contact and support from their Employment Specialist; particularly in work support for both employer and employee. Caseloads 20 people.</a:t>
          </a:r>
          <a:endParaRPr lang="en-GB" sz="2200" kern="1200" dirty="0"/>
        </a:p>
      </dsp:txBody>
      <dsp:txXfrm>
        <a:off x="4329866" y="920024"/>
        <a:ext cx="3798093" cy="43782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5782C-2ED3-425E-88DE-6DAD6D4C5063}">
      <dsp:nvSpPr>
        <dsp:cNvPr id="0" name=""/>
        <dsp:cNvSpPr/>
      </dsp:nvSpPr>
      <dsp:spPr>
        <a:xfrm>
          <a:off x="1088175" y="455305"/>
          <a:ext cx="1581936" cy="79096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North Yorkshire</a:t>
          </a:r>
        </a:p>
      </dsp:txBody>
      <dsp:txXfrm>
        <a:off x="1111342" y="478472"/>
        <a:ext cx="1535602" cy="744634"/>
      </dsp:txXfrm>
    </dsp:sp>
    <dsp:sp modelId="{43E0E433-213C-420B-910D-996211EE34C3}">
      <dsp:nvSpPr>
        <dsp:cNvPr id="0" name=""/>
        <dsp:cNvSpPr/>
      </dsp:nvSpPr>
      <dsp:spPr>
        <a:xfrm rot="19457599">
          <a:off x="2596867" y="581550"/>
          <a:ext cx="779264" cy="83671"/>
        </a:xfrm>
        <a:custGeom>
          <a:avLst/>
          <a:gdLst/>
          <a:ahLst/>
          <a:cxnLst/>
          <a:rect l="0" t="0" r="0" b="0"/>
          <a:pathLst>
            <a:path>
              <a:moveTo>
                <a:pt x="0" y="41835"/>
              </a:moveTo>
              <a:lnTo>
                <a:pt x="779264" y="41835"/>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967017" y="603904"/>
        <a:ext cx="38963" cy="38963"/>
      </dsp:txXfrm>
    </dsp:sp>
    <dsp:sp modelId="{B3D1CA36-269A-48A2-877D-0BD5DB28C583}">
      <dsp:nvSpPr>
        <dsp:cNvPr id="0" name=""/>
        <dsp:cNvSpPr/>
      </dsp:nvSpPr>
      <dsp:spPr>
        <a:xfrm>
          <a:off x="3302886" y="498"/>
          <a:ext cx="1581936" cy="79096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SEQF</a:t>
          </a:r>
        </a:p>
      </dsp:txBody>
      <dsp:txXfrm>
        <a:off x="3326053" y="23665"/>
        <a:ext cx="1535602" cy="744634"/>
      </dsp:txXfrm>
    </dsp:sp>
    <dsp:sp modelId="{76493DDB-A969-4845-9995-2E2CFE5601E2}">
      <dsp:nvSpPr>
        <dsp:cNvPr id="0" name=""/>
        <dsp:cNvSpPr/>
      </dsp:nvSpPr>
      <dsp:spPr>
        <a:xfrm>
          <a:off x="4884823" y="354146"/>
          <a:ext cx="632774" cy="83671"/>
        </a:xfrm>
        <a:custGeom>
          <a:avLst/>
          <a:gdLst/>
          <a:ahLst/>
          <a:cxnLst/>
          <a:rect l="0" t="0" r="0" b="0"/>
          <a:pathLst>
            <a:path>
              <a:moveTo>
                <a:pt x="0" y="41835"/>
              </a:moveTo>
              <a:lnTo>
                <a:pt x="632774" y="41835"/>
              </a:lnTo>
            </a:path>
          </a:pathLst>
        </a:custGeom>
        <a:noFill/>
        <a:ln w="1905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185391" y="380163"/>
        <a:ext cx="31638" cy="31638"/>
      </dsp:txXfrm>
    </dsp:sp>
    <dsp:sp modelId="{A854C940-FE6F-4A1E-962A-25C5E1D7C665}">
      <dsp:nvSpPr>
        <dsp:cNvPr id="0" name=""/>
        <dsp:cNvSpPr/>
      </dsp:nvSpPr>
      <dsp:spPr>
        <a:xfrm>
          <a:off x="5517598" y="498"/>
          <a:ext cx="1581936" cy="790968"/>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North Yorkshire Council </a:t>
          </a:r>
        </a:p>
      </dsp:txBody>
      <dsp:txXfrm>
        <a:off x="5540765" y="23665"/>
        <a:ext cx="1535602" cy="744634"/>
      </dsp:txXfrm>
    </dsp:sp>
    <dsp:sp modelId="{9DDEA0B4-E8F1-49E2-A875-DEE480995F55}">
      <dsp:nvSpPr>
        <dsp:cNvPr id="0" name=""/>
        <dsp:cNvSpPr/>
      </dsp:nvSpPr>
      <dsp:spPr>
        <a:xfrm rot="2142401">
          <a:off x="2596867" y="1036356"/>
          <a:ext cx="779264" cy="83671"/>
        </a:xfrm>
        <a:custGeom>
          <a:avLst/>
          <a:gdLst/>
          <a:ahLst/>
          <a:cxnLst/>
          <a:rect l="0" t="0" r="0" b="0"/>
          <a:pathLst>
            <a:path>
              <a:moveTo>
                <a:pt x="0" y="41835"/>
              </a:moveTo>
              <a:lnTo>
                <a:pt x="779264" y="41835"/>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967017" y="1058711"/>
        <a:ext cx="38963" cy="38963"/>
      </dsp:txXfrm>
    </dsp:sp>
    <dsp:sp modelId="{211613B4-0639-40EA-BBFB-B35018AD9B2B}">
      <dsp:nvSpPr>
        <dsp:cNvPr id="0" name=""/>
        <dsp:cNvSpPr/>
      </dsp:nvSpPr>
      <dsp:spPr>
        <a:xfrm>
          <a:off x="3302886" y="910112"/>
          <a:ext cx="1581936" cy="79096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IPS</a:t>
          </a:r>
        </a:p>
      </dsp:txBody>
      <dsp:txXfrm>
        <a:off x="3326053" y="933279"/>
        <a:ext cx="1535602" cy="744634"/>
      </dsp:txXfrm>
    </dsp:sp>
    <dsp:sp modelId="{8D3F5652-C379-4C11-B83B-0816371EA419}">
      <dsp:nvSpPr>
        <dsp:cNvPr id="0" name=""/>
        <dsp:cNvSpPr/>
      </dsp:nvSpPr>
      <dsp:spPr>
        <a:xfrm>
          <a:off x="4884823" y="1263760"/>
          <a:ext cx="632774" cy="83671"/>
        </a:xfrm>
        <a:custGeom>
          <a:avLst/>
          <a:gdLst/>
          <a:ahLst/>
          <a:cxnLst/>
          <a:rect l="0" t="0" r="0" b="0"/>
          <a:pathLst>
            <a:path>
              <a:moveTo>
                <a:pt x="0" y="41835"/>
              </a:moveTo>
              <a:lnTo>
                <a:pt x="632774" y="41835"/>
              </a:lnTo>
            </a:path>
          </a:pathLst>
        </a:custGeom>
        <a:noFill/>
        <a:ln w="1905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185391" y="1289776"/>
        <a:ext cx="31638" cy="31638"/>
      </dsp:txXfrm>
    </dsp:sp>
    <dsp:sp modelId="{CEBFC3A5-6E55-4B72-B444-5BF0F71838C3}">
      <dsp:nvSpPr>
        <dsp:cNvPr id="0" name=""/>
        <dsp:cNvSpPr/>
      </dsp:nvSpPr>
      <dsp:spPr>
        <a:xfrm>
          <a:off x="5517598" y="910112"/>
          <a:ext cx="1581936" cy="790968"/>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Commissioned Delivery Partner </a:t>
          </a:r>
        </a:p>
      </dsp:txBody>
      <dsp:txXfrm>
        <a:off x="5540765" y="933279"/>
        <a:ext cx="1535602" cy="744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5782C-2ED3-425E-88DE-6DAD6D4C5063}">
      <dsp:nvSpPr>
        <dsp:cNvPr id="0" name=""/>
        <dsp:cNvSpPr/>
      </dsp:nvSpPr>
      <dsp:spPr>
        <a:xfrm>
          <a:off x="275538" y="692610"/>
          <a:ext cx="1603056" cy="80152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York</a:t>
          </a:r>
        </a:p>
      </dsp:txBody>
      <dsp:txXfrm>
        <a:off x="299014" y="716086"/>
        <a:ext cx="1556104" cy="754576"/>
      </dsp:txXfrm>
    </dsp:sp>
    <dsp:sp modelId="{43E0E433-213C-420B-910D-996211EE34C3}">
      <dsp:nvSpPr>
        <dsp:cNvPr id="0" name=""/>
        <dsp:cNvSpPr/>
      </dsp:nvSpPr>
      <dsp:spPr>
        <a:xfrm rot="18770822">
          <a:off x="1727749" y="720469"/>
          <a:ext cx="942914" cy="54492"/>
        </a:xfrm>
        <a:custGeom>
          <a:avLst/>
          <a:gdLst/>
          <a:ahLst/>
          <a:cxnLst/>
          <a:rect l="0" t="0" r="0" b="0"/>
          <a:pathLst>
            <a:path>
              <a:moveTo>
                <a:pt x="0" y="27246"/>
              </a:moveTo>
              <a:lnTo>
                <a:pt x="942914" y="27246"/>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175633" y="724143"/>
        <a:ext cx="47145" cy="47145"/>
      </dsp:txXfrm>
    </dsp:sp>
    <dsp:sp modelId="{B3D1CA36-269A-48A2-877D-0BD5DB28C583}">
      <dsp:nvSpPr>
        <dsp:cNvPr id="0" name=""/>
        <dsp:cNvSpPr/>
      </dsp:nvSpPr>
      <dsp:spPr>
        <a:xfrm>
          <a:off x="2519817" y="1292"/>
          <a:ext cx="1603056" cy="80152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SEQF</a:t>
          </a:r>
        </a:p>
      </dsp:txBody>
      <dsp:txXfrm>
        <a:off x="2543293" y="24768"/>
        <a:ext cx="1556104" cy="754576"/>
      </dsp:txXfrm>
    </dsp:sp>
    <dsp:sp modelId="{76493DDB-A969-4845-9995-2E2CFE5601E2}">
      <dsp:nvSpPr>
        <dsp:cNvPr id="0" name=""/>
        <dsp:cNvSpPr/>
      </dsp:nvSpPr>
      <dsp:spPr>
        <a:xfrm>
          <a:off x="4122874" y="374810"/>
          <a:ext cx="641222" cy="54492"/>
        </a:xfrm>
        <a:custGeom>
          <a:avLst/>
          <a:gdLst/>
          <a:ahLst/>
          <a:cxnLst/>
          <a:rect l="0" t="0" r="0" b="0"/>
          <a:pathLst>
            <a:path>
              <a:moveTo>
                <a:pt x="0" y="27246"/>
              </a:moveTo>
              <a:lnTo>
                <a:pt x="641222" y="27246"/>
              </a:lnTo>
            </a:path>
          </a:pathLst>
        </a:custGeom>
        <a:noFill/>
        <a:ln w="1905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427455" y="386026"/>
        <a:ext cx="32061" cy="32061"/>
      </dsp:txXfrm>
    </dsp:sp>
    <dsp:sp modelId="{A854C940-FE6F-4A1E-962A-25C5E1D7C665}">
      <dsp:nvSpPr>
        <dsp:cNvPr id="0" name=""/>
        <dsp:cNvSpPr/>
      </dsp:nvSpPr>
      <dsp:spPr>
        <a:xfrm>
          <a:off x="4764096" y="1292"/>
          <a:ext cx="1603056" cy="801528"/>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North Yorkshire Council </a:t>
          </a:r>
        </a:p>
      </dsp:txBody>
      <dsp:txXfrm>
        <a:off x="4787572" y="24768"/>
        <a:ext cx="1556104" cy="754576"/>
      </dsp:txXfrm>
    </dsp:sp>
    <dsp:sp modelId="{9DDEA0B4-E8F1-49E2-A875-DEE480995F55}">
      <dsp:nvSpPr>
        <dsp:cNvPr id="0" name=""/>
        <dsp:cNvSpPr/>
      </dsp:nvSpPr>
      <dsp:spPr>
        <a:xfrm rot="2829178">
          <a:off x="1727749" y="1411788"/>
          <a:ext cx="942914" cy="54492"/>
        </a:xfrm>
        <a:custGeom>
          <a:avLst/>
          <a:gdLst/>
          <a:ahLst/>
          <a:cxnLst/>
          <a:rect l="0" t="0" r="0" b="0"/>
          <a:pathLst>
            <a:path>
              <a:moveTo>
                <a:pt x="0" y="27246"/>
              </a:moveTo>
              <a:lnTo>
                <a:pt x="942914" y="27246"/>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175633" y="1415461"/>
        <a:ext cx="47145" cy="47145"/>
      </dsp:txXfrm>
    </dsp:sp>
    <dsp:sp modelId="{211613B4-0639-40EA-BBFB-B35018AD9B2B}">
      <dsp:nvSpPr>
        <dsp:cNvPr id="0" name=""/>
        <dsp:cNvSpPr/>
      </dsp:nvSpPr>
      <dsp:spPr>
        <a:xfrm>
          <a:off x="2519817" y="1383929"/>
          <a:ext cx="1603056" cy="80152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IPS</a:t>
          </a:r>
        </a:p>
      </dsp:txBody>
      <dsp:txXfrm>
        <a:off x="2543293" y="1407405"/>
        <a:ext cx="1556104" cy="754576"/>
      </dsp:txXfrm>
    </dsp:sp>
    <dsp:sp modelId="{8D3F5652-C379-4C11-B83B-0816371EA419}">
      <dsp:nvSpPr>
        <dsp:cNvPr id="0" name=""/>
        <dsp:cNvSpPr/>
      </dsp:nvSpPr>
      <dsp:spPr>
        <a:xfrm rot="19457599">
          <a:off x="4048651" y="1527007"/>
          <a:ext cx="789668" cy="54492"/>
        </a:xfrm>
        <a:custGeom>
          <a:avLst/>
          <a:gdLst/>
          <a:ahLst/>
          <a:cxnLst/>
          <a:rect l="0" t="0" r="0" b="0"/>
          <a:pathLst>
            <a:path>
              <a:moveTo>
                <a:pt x="0" y="27246"/>
              </a:moveTo>
              <a:lnTo>
                <a:pt x="789668" y="27246"/>
              </a:lnTo>
            </a:path>
          </a:pathLst>
        </a:custGeom>
        <a:noFill/>
        <a:ln w="1905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423743" y="1534512"/>
        <a:ext cx="39483" cy="39483"/>
      </dsp:txXfrm>
    </dsp:sp>
    <dsp:sp modelId="{CEBFC3A5-6E55-4B72-B444-5BF0F71838C3}">
      <dsp:nvSpPr>
        <dsp:cNvPr id="0" name=""/>
        <dsp:cNvSpPr/>
      </dsp:nvSpPr>
      <dsp:spPr>
        <a:xfrm>
          <a:off x="4764096" y="923050"/>
          <a:ext cx="1603056" cy="801528"/>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Commissioned Delivery Partner </a:t>
          </a:r>
        </a:p>
      </dsp:txBody>
      <dsp:txXfrm>
        <a:off x="4787572" y="946526"/>
        <a:ext cx="1556104" cy="754576"/>
      </dsp:txXfrm>
    </dsp:sp>
    <dsp:sp modelId="{786A8655-5AAE-4642-9CA8-97BA14E4E45B}">
      <dsp:nvSpPr>
        <dsp:cNvPr id="0" name=""/>
        <dsp:cNvSpPr/>
      </dsp:nvSpPr>
      <dsp:spPr>
        <a:xfrm rot="2142401">
          <a:off x="4048651" y="1987886"/>
          <a:ext cx="789668" cy="54492"/>
        </a:xfrm>
        <a:custGeom>
          <a:avLst/>
          <a:gdLst/>
          <a:ahLst/>
          <a:cxnLst/>
          <a:rect l="0" t="0" r="0" b="0"/>
          <a:pathLst>
            <a:path>
              <a:moveTo>
                <a:pt x="0" y="27246"/>
              </a:moveTo>
              <a:lnTo>
                <a:pt x="789668" y="27246"/>
              </a:lnTo>
            </a:path>
          </a:pathLst>
        </a:custGeom>
        <a:noFill/>
        <a:ln w="1905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423743" y="1995390"/>
        <a:ext cx="39483" cy="39483"/>
      </dsp:txXfrm>
    </dsp:sp>
    <dsp:sp modelId="{9CC78DB5-35D2-4456-BCE0-79984B5568F1}">
      <dsp:nvSpPr>
        <dsp:cNvPr id="0" name=""/>
        <dsp:cNvSpPr/>
      </dsp:nvSpPr>
      <dsp:spPr>
        <a:xfrm>
          <a:off x="4764096" y="1844807"/>
          <a:ext cx="1603056" cy="801528"/>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City Of York Council </a:t>
          </a:r>
        </a:p>
      </dsp:txBody>
      <dsp:txXfrm>
        <a:off x="4787572" y="1868283"/>
        <a:ext cx="1556104" cy="7545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60715-EA58-447A-8B6F-83BF7E3E9811}">
      <dsp:nvSpPr>
        <dsp:cNvPr id="0" name=""/>
        <dsp:cNvSpPr/>
      </dsp:nvSpPr>
      <dsp:spPr>
        <a:xfrm>
          <a:off x="3633194" y="2278528"/>
          <a:ext cx="861610" cy="86161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Delivery Partners</a:t>
          </a:r>
        </a:p>
      </dsp:txBody>
      <dsp:txXfrm>
        <a:off x="3759374" y="2404708"/>
        <a:ext cx="609250" cy="609250"/>
      </dsp:txXfrm>
    </dsp:sp>
    <dsp:sp modelId="{1BF6A530-D7F4-496B-A995-D5FBD31BC678}">
      <dsp:nvSpPr>
        <dsp:cNvPr id="0" name=""/>
        <dsp:cNvSpPr/>
      </dsp:nvSpPr>
      <dsp:spPr>
        <a:xfrm rot="5590764">
          <a:off x="3744625" y="1547538"/>
          <a:ext cx="638749" cy="29294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3791004" y="1562253"/>
        <a:ext cx="550865" cy="175769"/>
      </dsp:txXfrm>
    </dsp:sp>
    <dsp:sp modelId="{63A20B1B-56E5-4F6D-B9F4-F928544BE8DC}">
      <dsp:nvSpPr>
        <dsp:cNvPr id="0" name=""/>
        <dsp:cNvSpPr/>
      </dsp:nvSpPr>
      <dsp:spPr>
        <a:xfrm>
          <a:off x="3531551" y="8444"/>
          <a:ext cx="1064896" cy="1064896"/>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Domestic abuse refuges</a:t>
          </a:r>
        </a:p>
      </dsp:txBody>
      <dsp:txXfrm>
        <a:off x="3687501" y="164394"/>
        <a:ext cx="752996" cy="752996"/>
      </dsp:txXfrm>
    </dsp:sp>
    <dsp:sp modelId="{AE51FBCE-B937-46D6-AA82-CB42737AC98D}">
      <dsp:nvSpPr>
        <dsp:cNvPr id="0" name=""/>
        <dsp:cNvSpPr/>
      </dsp:nvSpPr>
      <dsp:spPr>
        <a:xfrm rot="7750764">
          <a:off x="4341416" y="1741447"/>
          <a:ext cx="638749" cy="29294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4413118" y="1765973"/>
        <a:ext cx="550865" cy="175769"/>
      </dsp:txXfrm>
    </dsp:sp>
    <dsp:sp modelId="{759A468E-D2DB-47A8-8033-9A25081657BD}">
      <dsp:nvSpPr>
        <dsp:cNvPr id="0" name=""/>
        <dsp:cNvSpPr/>
      </dsp:nvSpPr>
      <dsp:spPr>
        <a:xfrm>
          <a:off x="4806128" y="422579"/>
          <a:ext cx="1064896" cy="1064896"/>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Probation Service </a:t>
          </a:r>
        </a:p>
      </dsp:txBody>
      <dsp:txXfrm>
        <a:off x="4962078" y="578529"/>
        <a:ext cx="752996" cy="752996"/>
      </dsp:txXfrm>
    </dsp:sp>
    <dsp:sp modelId="{75693661-926B-4829-B9CA-DAD7D7A020AE}">
      <dsp:nvSpPr>
        <dsp:cNvPr id="0" name=""/>
        <dsp:cNvSpPr/>
      </dsp:nvSpPr>
      <dsp:spPr>
        <a:xfrm rot="9720000">
          <a:off x="4710253" y="2249108"/>
          <a:ext cx="638749" cy="29294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4795986" y="2294118"/>
        <a:ext cx="550865" cy="175769"/>
      </dsp:txXfrm>
    </dsp:sp>
    <dsp:sp modelId="{686B6ADA-4E91-48B3-927F-0328E7A08024}">
      <dsp:nvSpPr>
        <dsp:cNvPr id="0" name=""/>
        <dsp:cNvSpPr/>
      </dsp:nvSpPr>
      <dsp:spPr>
        <a:xfrm>
          <a:off x="5593861" y="1506800"/>
          <a:ext cx="1064896" cy="1064896"/>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Prison work coaches</a:t>
          </a:r>
        </a:p>
      </dsp:txBody>
      <dsp:txXfrm>
        <a:off x="5749811" y="1662750"/>
        <a:ext cx="752996" cy="752996"/>
      </dsp:txXfrm>
    </dsp:sp>
    <dsp:sp modelId="{7FF95039-418C-4918-A716-662410102A14}">
      <dsp:nvSpPr>
        <dsp:cNvPr id="0" name=""/>
        <dsp:cNvSpPr/>
      </dsp:nvSpPr>
      <dsp:spPr>
        <a:xfrm rot="12070764">
          <a:off x="4710253" y="2876611"/>
          <a:ext cx="638749" cy="29294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4795169" y="2951076"/>
        <a:ext cx="550865" cy="175769"/>
      </dsp:txXfrm>
    </dsp:sp>
    <dsp:sp modelId="{8C96197B-4167-43DB-B374-EC01C6DA0343}">
      <dsp:nvSpPr>
        <dsp:cNvPr id="0" name=""/>
        <dsp:cNvSpPr/>
      </dsp:nvSpPr>
      <dsp:spPr>
        <a:xfrm>
          <a:off x="5593861" y="2846970"/>
          <a:ext cx="1064896" cy="1064896"/>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Community care</a:t>
          </a:r>
        </a:p>
      </dsp:txBody>
      <dsp:txXfrm>
        <a:off x="5749811" y="3002920"/>
        <a:ext cx="752996" cy="752996"/>
      </dsp:txXfrm>
    </dsp:sp>
    <dsp:sp modelId="{D1F71CD8-606F-4CF8-BB47-BB2381FB76A4}">
      <dsp:nvSpPr>
        <dsp:cNvPr id="0" name=""/>
        <dsp:cNvSpPr/>
      </dsp:nvSpPr>
      <dsp:spPr>
        <a:xfrm rot="14230764">
          <a:off x="4341416" y="3384271"/>
          <a:ext cx="638749" cy="292947"/>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4409175" y="3479788"/>
        <a:ext cx="550865" cy="175769"/>
      </dsp:txXfrm>
    </dsp:sp>
    <dsp:sp modelId="{3E7A1C16-4A66-45EA-88E7-19A6D20C0403}">
      <dsp:nvSpPr>
        <dsp:cNvPr id="0" name=""/>
        <dsp:cNvSpPr/>
      </dsp:nvSpPr>
      <dsp:spPr>
        <a:xfrm>
          <a:off x="4806128" y="3931190"/>
          <a:ext cx="1064896" cy="1064896"/>
        </a:xfrm>
        <a:prstGeom prst="ellipse">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Primary care</a:t>
          </a:r>
        </a:p>
      </dsp:txBody>
      <dsp:txXfrm>
        <a:off x="4962078" y="4087140"/>
        <a:ext cx="752996" cy="752996"/>
      </dsp:txXfrm>
    </dsp:sp>
    <dsp:sp modelId="{6120C98F-81BA-4A64-9277-10C0E40441A2}">
      <dsp:nvSpPr>
        <dsp:cNvPr id="0" name=""/>
        <dsp:cNvSpPr/>
      </dsp:nvSpPr>
      <dsp:spPr>
        <a:xfrm rot="16390764">
          <a:off x="3744625" y="3578180"/>
          <a:ext cx="638749" cy="29294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3786130" y="3680643"/>
        <a:ext cx="550865" cy="175769"/>
      </dsp:txXfrm>
    </dsp:sp>
    <dsp:sp modelId="{F42FC88F-157F-4128-8688-9FA2E0680A4E}">
      <dsp:nvSpPr>
        <dsp:cNvPr id="0" name=""/>
        <dsp:cNvSpPr/>
      </dsp:nvSpPr>
      <dsp:spPr>
        <a:xfrm>
          <a:off x="3531551" y="4345325"/>
          <a:ext cx="1064896" cy="1064896"/>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Local Groups</a:t>
          </a:r>
        </a:p>
      </dsp:txBody>
      <dsp:txXfrm>
        <a:off x="3687501" y="4501275"/>
        <a:ext cx="752996" cy="752996"/>
      </dsp:txXfrm>
    </dsp:sp>
    <dsp:sp modelId="{A5237EE5-ACDD-41EB-B9C8-64FF3E3BC206}">
      <dsp:nvSpPr>
        <dsp:cNvPr id="0" name=""/>
        <dsp:cNvSpPr/>
      </dsp:nvSpPr>
      <dsp:spPr>
        <a:xfrm rot="18550764">
          <a:off x="3147834" y="3384271"/>
          <a:ext cx="638749" cy="29294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rot="10800000">
        <a:off x="3164016" y="3476923"/>
        <a:ext cx="550865" cy="175769"/>
      </dsp:txXfrm>
    </dsp:sp>
    <dsp:sp modelId="{70C898A9-A856-4567-AD2C-F60A3019CE6A}">
      <dsp:nvSpPr>
        <dsp:cNvPr id="0" name=""/>
        <dsp:cNvSpPr/>
      </dsp:nvSpPr>
      <dsp:spPr>
        <a:xfrm>
          <a:off x="2256974" y="3931190"/>
          <a:ext cx="1064896" cy="1064896"/>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Charities</a:t>
          </a:r>
        </a:p>
      </dsp:txBody>
      <dsp:txXfrm>
        <a:off x="2412924" y="4087140"/>
        <a:ext cx="752996" cy="752996"/>
      </dsp:txXfrm>
    </dsp:sp>
    <dsp:sp modelId="{0D474316-1FCA-423A-8DCA-24F6F163093F}">
      <dsp:nvSpPr>
        <dsp:cNvPr id="0" name=""/>
        <dsp:cNvSpPr/>
      </dsp:nvSpPr>
      <dsp:spPr>
        <a:xfrm rot="20710764">
          <a:off x="2778997" y="2876611"/>
          <a:ext cx="638749" cy="29294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rot="10800000">
        <a:off x="2780459" y="2946440"/>
        <a:ext cx="550865" cy="175769"/>
      </dsp:txXfrm>
    </dsp:sp>
    <dsp:sp modelId="{2A0E1513-873C-4BCF-9D2E-BC1E98CFF7D1}">
      <dsp:nvSpPr>
        <dsp:cNvPr id="0" name=""/>
        <dsp:cNvSpPr/>
      </dsp:nvSpPr>
      <dsp:spPr>
        <a:xfrm>
          <a:off x="1469241" y="2846970"/>
          <a:ext cx="1064896" cy="1064896"/>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JCP</a:t>
          </a:r>
        </a:p>
      </dsp:txBody>
      <dsp:txXfrm>
        <a:off x="1625191" y="3002920"/>
        <a:ext cx="752996" cy="752996"/>
      </dsp:txXfrm>
    </dsp:sp>
    <dsp:sp modelId="{769FB898-6288-4943-880A-0F1A0B9A1376}">
      <dsp:nvSpPr>
        <dsp:cNvPr id="0" name=""/>
        <dsp:cNvSpPr/>
      </dsp:nvSpPr>
      <dsp:spPr>
        <a:xfrm rot="11880000">
          <a:off x="2778997" y="2249108"/>
          <a:ext cx="638749" cy="29294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rot="10800000">
        <a:off x="2864730" y="2321276"/>
        <a:ext cx="550865" cy="175769"/>
      </dsp:txXfrm>
    </dsp:sp>
    <dsp:sp modelId="{11F6686E-9780-469F-A1CA-199BCC560ED1}">
      <dsp:nvSpPr>
        <dsp:cNvPr id="0" name=""/>
        <dsp:cNvSpPr/>
      </dsp:nvSpPr>
      <dsp:spPr>
        <a:xfrm>
          <a:off x="1469241" y="1506800"/>
          <a:ext cx="1064896" cy="1064896"/>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Employers </a:t>
          </a:r>
        </a:p>
      </dsp:txBody>
      <dsp:txXfrm>
        <a:off x="1625191" y="1662750"/>
        <a:ext cx="752996" cy="752996"/>
      </dsp:txXfrm>
    </dsp:sp>
    <dsp:sp modelId="{AE6C554D-D352-4622-9C1A-22F6B22D7155}">
      <dsp:nvSpPr>
        <dsp:cNvPr id="0" name=""/>
        <dsp:cNvSpPr/>
      </dsp:nvSpPr>
      <dsp:spPr>
        <a:xfrm rot="14040000">
          <a:off x="3147834" y="1741447"/>
          <a:ext cx="638749" cy="292947"/>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rot="10800000">
        <a:off x="3217604" y="1835586"/>
        <a:ext cx="550865" cy="175769"/>
      </dsp:txXfrm>
    </dsp:sp>
    <dsp:sp modelId="{942AF743-47BB-4255-9AA6-742AC5B76089}">
      <dsp:nvSpPr>
        <dsp:cNvPr id="0" name=""/>
        <dsp:cNvSpPr/>
      </dsp:nvSpPr>
      <dsp:spPr>
        <a:xfrm>
          <a:off x="2256974" y="422579"/>
          <a:ext cx="1064896" cy="1064896"/>
        </a:xfrm>
        <a:prstGeom prst="ellipse">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Trailblazer delivery organisations</a:t>
          </a:r>
        </a:p>
      </dsp:txBody>
      <dsp:txXfrm>
        <a:off x="2412924" y="578529"/>
        <a:ext cx="752996" cy="7529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DDAB0-FA00-4258-8AE0-229C7817D608}">
      <dsp:nvSpPr>
        <dsp:cNvPr id="0" name=""/>
        <dsp:cNvSpPr/>
      </dsp:nvSpPr>
      <dsp:spPr>
        <a:xfrm>
          <a:off x="609599" y="0"/>
          <a:ext cx="6908800" cy="2709332"/>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EEEF5A-CE01-461B-AC15-EE550ADC3255}">
      <dsp:nvSpPr>
        <dsp:cNvPr id="0" name=""/>
        <dsp:cNvSpPr/>
      </dsp:nvSpPr>
      <dsp:spPr>
        <a:xfrm>
          <a:off x="8731" y="812799"/>
          <a:ext cx="2616200" cy="1083733"/>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January 2026</a:t>
          </a:r>
        </a:p>
        <a:p>
          <a:pPr marL="0" lvl="0" indent="0" algn="ctr" defTabSz="577850">
            <a:lnSpc>
              <a:spcPct val="90000"/>
            </a:lnSpc>
            <a:spcBef>
              <a:spcPct val="0"/>
            </a:spcBef>
            <a:spcAft>
              <a:spcPct val="35000"/>
            </a:spcAft>
            <a:buNone/>
          </a:pPr>
          <a:r>
            <a:rPr lang="en-GB" sz="1300" kern="1200" dirty="0"/>
            <a:t>All delivery partners in place </a:t>
          </a:r>
        </a:p>
      </dsp:txBody>
      <dsp:txXfrm>
        <a:off x="61634" y="865702"/>
        <a:ext cx="2510394" cy="977927"/>
      </dsp:txXfrm>
    </dsp:sp>
    <dsp:sp modelId="{FA6DDDF2-91D6-4548-912D-8A4B048ADAB0}">
      <dsp:nvSpPr>
        <dsp:cNvPr id="0" name=""/>
        <dsp:cNvSpPr/>
      </dsp:nvSpPr>
      <dsp:spPr>
        <a:xfrm>
          <a:off x="2755899" y="812799"/>
          <a:ext cx="2616200" cy="1083733"/>
        </a:xfrm>
        <a:prstGeom prst="roundRect">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Mid January 2026</a:t>
          </a:r>
        </a:p>
        <a:p>
          <a:pPr marL="0" lvl="0" indent="0" algn="ctr" defTabSz="577850">
            <a:lnSpc>
              <a:spcPct val="90000"/>
            </a:lnSpc>
            <a:spcBef>
              <a:spcPct val="0"/>
            </a:spcBef>
            <a:spcAft>
              <a:spcPct val="35000"/>
            </a:spcAft>
            <a:buNone/>
          </a:pPr>
          <a:r>
            <a:rPr lang="en-GB" sz="1300" kern="1200" dirty="0"/>
            <a:t>Delivery partners start to receive people on programme </a:t>
          </a:r>
        </a:p>
      </dsp:txBody>
      <dsp:txXfrm>
        <a:off x="2808802" y="865702"/>
        <a:ext cx="2510394" cy="977927"/>
      </dsp:txXfrm>
    </dsp:sp>
    <dsp:sp modelId="{1EE0FDFC-5F2A-42EB-B234-067644E359D9}">
      <dsp:nvSpPr>
        <dsp:cNvPr id="0" name=""/>
        <dsp:cNvSpPr/>
      </dsp:nvSpPr>
      <dsp:spPr>
        <a:xfrm>
          <a:off x="5503068" y="812799"/>
          <a:ext cx="2616200" cy="1083733"/>
        </a:xfrm>
        <a:prstGeom prst="round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April onwards</a:t>
          </a:r>
        </a:p>
        <a:p>
          <a:pPr marL="0" lvl="0" indent="0" algn="ctr" defTabSz="577850">
            <a:lnSpc>
              <a:spcPct val="90000"/>
            </a:lnSpc>
            <a:spcBef>
              <a:spcPct val="0"/>
            </a:spcBef>
            <a:spcAft>
              <a:spcPct val="35000"/>
            </a:spcAft>
            <a:buNone/>
          </a:pPr>
          <a:r>
            <a:rPr lang="en-GB" sz="1300" kern="1200" dirty="0"/>
            <a:t>Programme</a:t>
          </a:r>
          <a:r>
            <a:rPr lang="en-GB" sz="1300" kern="1200" baseline="0" dirty="0"/>
            <a:t> builds and able to receive increased numbers of referrals and people on programme</a:t>
          </a:r>
          <a:endParaRPr lang="en-GB" sz="1300" kern="1200" dirty="0"/>
        </a:p>
      </dsp:txBody>
      <dsp:txXfrm>
        <a:off x="5555971" y="865702"/>
        <a:ext cx="2510394" cy="97792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96D35-CAC8-4E52-9874-BDB3437F99CE}" type="datetimeFigureOut">
              <a:rPr lang="en-GB" smtClean="0"/>
              <a:t>05/12/2025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A44807-9B4C-41C5-A16D-CD9E7693C3D7}" type="slidenum">
              <a:rPr lang="en-GB" smtClean="0"/>
              <a:t>‹#›</a:t>
            </a:fld>
            <a:endParaRPr lang="en-GB"/>
          </a:p>
        </p:txBody>
      </p:sp>
    </p:spTree>
    <p:extLst>
      <p:ext uri="{BB962C8B-B14F-4D97-AF65-F5344CB8AC3E}">
        <p14:creationId xmlns:p14="http://schemas.microsoft.com/office/powerpoint/2010/main" val="546104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DACEA-27DF-4D35-99F7-5A9C16F7A6C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662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D8864-DA55-4184-B9B7-B166033002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597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62737" indent="0" algn="ctr">
              <a:buNone/>
              <a:defRPr/>
            </a:lvl2pPr>
            <a:lvl3pPr marL="1125472" indent="0" algn="ctr">
              <a:buNone/>
              <a:defRPr/>
            </a:lvl3pPr>
            <a:lvl4pPr marL="1688207" indent="0" algn="ctr">
              <a:buNone/>
              <a:defRPr/>
            </a:lvl4pPr>
            <a:lvl5pPr marL="2250944" indent="0" algn="ctr">
              <a:buNone/>
              <a:defRPr/>
            </a:lvl5pPr>
            <a:lvl6pPr marL="2813679" indent="0" algn="ctr">
              <a:buNone/>
              <a:defRPr/>
            </a:lvl6pPr>
            <a:lvl7pPr marL="3376415" indent="0" algn="ctr">
              <a:buNone/>
              <a:defRPr/>
            </a:lvl7pPr>
            <a:lvl8pPr marL="3939151" indent="0" algn="ctr">
              <a:buNone/>
              <a:defRPr/>
            </a:lvl8pPr>
            <a:lvl9pPr marL="4501886"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715431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87345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38167" y="414343"/>
            <a:ext cx="2743200" cy="57118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08567" y="414343"/>
            <a:ext cx="8026400" cy="5711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615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A84A0-3939-48EC-8980-D2643D89F47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49818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asic bullets">
    <p:spTree>
      <p:nvGrpSpPr>
        <p:cNvPr id="1" name=""/>
        <p:cNvGrpSpPr/>
        <p:nvPr/>
      </p:nvGrpSpPr>
      <p:grpSpPr>
        <a:xfrm>
          <a:off x="0" y="0"/>
          <a:ext cx="0" cy="0"/>
          <a:chOff x="0" y="0"/>
          <a:chExt cx="0" cy="0"/>
        </a:xfrm>
      </p:grpSpPr>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pic>
        <p:nvPicPr>
          <p:cNvPr id="6" name="powerpoint_basics_v2_Final Designcorner.png">
            <a:extLst>
              <a:ext uri="{FF2B5EF4-FFF2-40B4-BE49-F238E27FC236}">
                <a16:creationId xmlns:a16="http://schemas.microsoft.com/office/drawing/2014/main" id="{74955D49-63DC-AB49-9057-018E8BD5F7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94" y="4459372"/>
            <a:ext cx="2785451" cy="2402865"/>
          </a:xfrm>
          <a:prstGeom prst="rect">
            <a:avLst/>
          </a:prstGeom>
          <a:ln w="12700">
            <a:miter lim="400000"/>
          </a:ln>
        </p:spPr>
      </p:pic>
      <p:sp>
        <p:nvSpPr>
          <p:cNvPr id="2" name="Title 1">
            <a:extLst>
              <a:ext uri="{FF2B5EF4-FFF2-40B4-BE49-F238E27FC236}">
                <a16:creationId xmlns:a16="http://schemas.microsoft.com/office/drawing/2014/main" id="{50EC3F9F-771A-4047-8FBD-FE558D6A6878}"/>
              </a:ext>
            </a:extLst>
          </p:cNvPr>
          <p:cNvSpPr>
            <a:spLocks noGrp="1"/>
          </p:cNvSpPr>
          <p:nvPr>
            <p:ph type="title" hasCustomPrompt="1"/>
          </p:nvPr>
        </p:nvSpPr>
        <p:spPr>
          <a:xfrm>
            <a:off x="720872" y="905674"/>
            <a:ext cx="10838670" cy="347400"/>
          </a:xfrm>
        </p:spPr>
        <p:txBody>
          <a:bodyPr>
            <a:noAutofit/>
          </a:bodyPr>
          <a:lstStyle>
            <a:lvl1pPr algn="l">
              <a:defRPr sz="2400" b="1"/>
            </a:lvl1pPr>
          </a:lstStyle>
          <a:p>
            <a:r>
              <a:rPr lang="en-US"/>
              <a:t>Bulleted </a:t>
            </a:r>
            <a:endParaRPr lang="en-GB"/>
          </a:p>
        </p:txBody>
      </p:sp>
      <p:sp>
        <p:nvSpPr>
          <p:cNvPr id="7" name="Text Placeholder 7">
            <a:extLst>
              <a:ext uri="{FF2B5EF4-FFF2-40B4-BE49-F238E27FC236}">
                <a16:creationId xmlns:a16="http://schemas.microsoft.com/office/drawing/2014/main" id="{D519AD22-8AE8-BF41-B6DD-2B9D2979E473}"/>
              </a:ext>
            </a:extLst>
          </p:cNvPr>
          <p:cNvSpPr>
            <a:spLocks noGrp="1"/>
          </p:cNvSpPr>
          <p:nvPr>
            <p:ph type="body" sz="quarter" idx="10"/>
          </p:nvPr>
        </p:nvSpPr>
        <p:spPr>
          <a:xfrm>
            <a:off x="720872" y="1565489"/>
            <a:ext cx="10838670" cy="4502805"/>
          </a:xfrm>
          <a:prstGeom prst="rect">
            <a:avLst/>
          </a:prstGeom>
        </p:spPr>
        <p:txBody>
          <a:bodyPr anchor="t" anchorCtr="0">
            <a:normAutofit/>
          </a:bodyPr>
          <a:lstStyle>
            <a:lvl1pPr marL="285799" indent="-285799" algn="l">
              <a:lnSpc>
                <a:spcPct val="100000"/>
              </a:lnSpc>
              <a:spcBef>
                <a:spcPts val="300"/>
              </a:spcBef>
              <a:spcAft>
                <a:spcPts val="601"/>
              </a:spcAft>
              <a:buClr>
                <a:srgbClr val="378FC2"/>
              </a:buClr>
              <a:buSzPct val="150000"/>
              <a:buFont typeface="Arial" panose="020B0604020202020204" pitchFamily="34" charset="0"/>
              <a:buChar char="•"/>
              <a:defRPr sz="2400"/>
            </a:lvl1pPr>
            <a:lvl2pPr marL="622408" indent="-285799" algn="l">
              <a:lnSpc>
                <a:spcPct val="100000"/>
              </a:lnSpc>
              <a:spcBef>
                <a:spcPts val="300"/>
              </a:spcBef>
              <a:spcAft>
                <a:spcPts val="601"/>
              </a:spcAft>
              <a:buClr>
                <a:srgbClr val="378FC2"/>
              </a:buClr>
              <a:buSzPct val="150000"/>
              <a:buFont typeface="Arial" panose="020B0604020202020204" pitchFamily="34" charset="0"/>
              <a:buChar char="•"/>
              <a:defRPr sz="2400"/>
            </a:lvl2pPr>
            <a:lvl3pPr marL="990772" indent="-285799" algn="l">
              <a:lnSpc>
                <a:spcPct val="100000"/>
              </a:lnSpc>
              <a:spcBef>
                <a:spcPts val="300"/>
              </a:spcBef>
              <a:spcAft>
                <a:spcPts val="601"/>
              </a:spcAft>
              <a:buClr>
                <a:srgbClr val="378FC2"/>
              </a:buClr>
              <a:buSzPct val="150000"/>
              <a:buFont typeface="Arial" panose="020B0604020202020204" pitchFamily="34" charset="0"/>
              <a:buChar char="•"/>
              <a:defRPr sz="2400"/>
            </a:lvl3pPr>
            <a:lvl4pPr marL="1346432" indent="-285799" algn="l">
              <a:lnSpc>
                <a:spcPct val="100000"/>
              </a:lnSpc>
              <a:spcBef>
                <a:spcPts val="300"/>
              </a:spcBef>
              <a:spcAft>
                <a:spcPts val="601"/>
              </a:spcAft>
              <a:buClr>
                <a:srgbClr val="378FC2"/>
              </a:buClr>
              <a:buSzPct val="150000"/>
              <a:buFont typeface="Arial" panose="020B0604020202020204" pitchFamily="34" charset="0"/>
              <a:buChar char="•"/>
              <a:defRPr sz="2400"/>
            </a:lvl4pPr>
            <a:lvl5pPr marL="1702094" indent="-285799" algn="l">
              <a:lnSpc>
                <a:spcPct val="100000"/>
              </a:lnSpc>
              <a:spcBef>
                <a:spcPts val="300"/>
              </a:spcBef>
              <a:spcAft>
                <a:spcPts val="601"/>
              </a:spcAft>
              <a:buClr>
                <a:srgbClr val="378FC2"/>
              </a:buClr>
              <a:buSzPct val="1500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hape 37">
            <a:extLst>
              <a:ext uri="{FF2B5EF4-FFF2-40B4-BE49-F238E27FC236}">
                <a16:creationId xmlns:a16="http://schemas.microsoft.com/office/drawing/2014/main" id="{6AA1071D-630D-8141-8F25-0D9A902CE581}"/>
              </a:ext>
            </a:extLst>
          </p:cNvPr>
          <p:cNvSpPr>
            <a:spLocks noGrp="1"/>
          </p:cNvSpPr>
          <p:nvPr>
            <p:ph type="body" sz="quarter" idx="13" hasCustomPrompt="1"/>
          </p:nvPr>
        </p:nvSpPr>
        <p:spPr>
          <a:xfrm>
            <a:off x="720870" y="285895"/>
            <a:ext cx="10937730" cy="600293"/>
          </a:xfrm>
          <a:prstGeom prst="rect">
            <a:avLst/>
          </a:prstGeom>
        </p:spPr>
        <p:txBody>
          <a:bodyPr wrap="square">
            <a:spAutoFit/>
          </a:bodyPr>
          <a:lstStyle>
            <a:lvl1pPr marL="0" indent="0" algn="l">
              <a:spcBef>
                <a:spcPts val="0"/>
              </a:spcBef>
              <a:buSzTx/>
              <a:buNone/>
              <a:defRPr sz="3301" b="1">
                <a:solidFill>
                  <a:srgbClr val="EFA731"/>
                </a:solidFill>
              </a:defRPr>
            </a:lvl1pPr>
          </a:lstStyle>
          <a:p>
            <a:pPr lvl="0"/>
            <a:r>
              <a:rPr lang="en-US"/>
              <a:t>Title sample</a:t>
            </a:r>
          </a:p>
        </p:txBody>
      </p:sp>
      <p:pic>
        <p:nvPicPr>
          <p:cNvPr id="3" name="Picture 2" descr="Logo&#10;&#10;Description automatically generated with medium confidence">
            <a:extLst>
              <a:ext uri="{FF2B5EF4-FFF2-40B4-BE49-F238E27FC236}">
                <a16:creationId xmlns:a16="http://schemas.microsoft.com/office/drawing/2014/main" id="{DE9EC087-B983-2B4F-F7F8-2A6FCFCA8B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6420" y="6256979"/>
            <a:ext cx="2415580" cy="558851"/>
          </a:xfrm>
          <a:prstGeom prst="rect">
            <a:avLst/>
          </a:prstGeom>
        </p:spPr>
      </p:pic>
    </p:spTree>
    <p:extLst>
      <p:ext uri="{BB962C8B-B14F-4D97-AF65-F5344CB8AC3E}">
        <p14:creationId xmlns:p14="http://schemas.microsoft.com/office/powerpoint/2010/main" val="160654752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Box 2"/>
          <p:cNvSpPr txBox="1"/>
          <p:nvPr/>
        </p:nvSpPr>
        <p:spPr>
          <a:xfrm>
            <a:off x="4367810" y="6581004"/>
            <a:ext cx="3072341" cy="262829"/>
          </a:xfrm>
          <a:prstGeom prst="rect">
            <a:avLst/>
          </a:prstGeom>
          <a:noFill/>
        </p:spPr>
        <p:txBody>
          <a:bodyPr wrap="square" rtlCol="0">
            <a:spAutoFit/>
          </a:bodyPr>
          <a:lstStyle/>
          <a:p>
            <a:r>
              <a:rPr lang="en-GB" sz="1108"/>
              <a:t>Official</a:t>
            </a:r>
            <a:r>
              <a:rPr lang="en-GB" sz="1108" baseline="0"/>
              <a:t> Sensitive </a:t>
            </a:r>
            <a:endParaRPr lang="en-GB" sz="1108"/>
          </a:p>
        </p:txBody>
      </p:sp>
      <p:sp>
        <p:nvSpPr>
          <p:cNvPr id="4" name="Text Box 9">
            <a:extLst>
              <a:ext uri="{FF2B5EF4-FFF2-40B4-BE49-F238E27FC236}">
                <a16:creationId xmlns:a16="http://schemas.microsoft.com/office/drawing/2014/main" id="{C1EED773-2035-4F29-A9FA-66DD12CBF422}"/>
              </a:ext>
            </a:extLst>
          </p:cNvPr>
          <p:cNvSpPr txBox="1">
            <a:spLocks noChangeArrowheads="1"/>
          </p:cNvSpPr>
          <p:nvPr/>
        </p:nvSpPr>
        <p:spPr bwMode="auto">
          <a:xfrm>
            <a:off x="395818" y="6526213"/>
            <a:ext cx="1870171" cy="142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844104" eaLnBrk="1" hangingPunct="1">
              <a:defRPr/>
            </a:pPr>
            <a:r>
              <a:rPr lang="en-GB" sz="923"/>
              <a:t>Department for Work &amp; Pensions</a:t>
            </a:r>
          </a:p>
        </p:txBody>
      </p:sp>
    </p:spTree>
    <p:extLst>
      <p:ext uri="{BB962C8B-B14F-4D97-AF65-F5344CB8AC3E}">
        <p14:creationId xmlns:p14="http://schemas.microsoft.com/office/powerpoint/2010/main" val="147356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Slide-Text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1243EA-7D84-EA5D-139C-880E7FBC7839}"/>
              </a:ext>
            </a:extLst>
          </p:cNvPr>
          <p:cNvSpPr/>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Title 1">
            <a:extLst>
              <a:ext uri="{FF2B5EF4-FFF2-40B4-BE49-F238E27FC236}">
                <a16:creationId xmlns:a16="http://schemas.microsoft.com/office/drawing/2014/main" id="{1A0B2F27-5299-F536-8608-7A35FDE42E6E}"/>
              </a:ext>
            </a:extLst>
          </p:cNvPr>
          <p:cNvSpPr>
            <a:spLocks noGrp="1"/>
          </p:cNvSpPr>
          <p:nvPr>
            <p:ph type="ctrTitle"/>
          </p:nvPr>
        </p:nvSpPr>
        <p:spPr>
          <a:xfrm>
            <a:off x="838200" y="1121273"/>
            <a:ext cx="9144000" cy="2387600"/>
          </a:xfrm>
        </p:spPr>
        <p:txBody>
          <a:bodyPr anchor="b">
            <a:normAutofit/>
          </a:bodyPr>
          <a:lstStyle>
            <a:lvl1pPr algn="l">
              <a:defRPr sz="55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11" name="Subtitle 2">
            <a:extLst>
              <a:ext uri="{FF2B5EF4-FFF2-40B4-BE49-F238E27FC236}">
                <a16:creationId xmlns:a16="http://schemas.microsoft.com/office/drawing/2014/main" id="{14B1B7CD-E3A8-8ABD-97CE-6FF51D7DDC7D}"/>
              </a:ext>
            </a:extLst>
          </p:cNvPr>
          <p:cNvSpPr>
            <a:spLocks noGrp="1"/>
          </p:cNvSpPr>
          <p:nvPr>
            <p:ph type="subTitle" idx="1"/>
          </p:nvPr>
        </p:nvSpPr>
        <p:spPr>
          <a:xfrm>
            <a:off x="838200" y="3645581"/>
            <a:ext cx="9144000" cy="1655762"/>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729310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mp;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506" y="414337"/>
            <a:ext cx="10972800" cy="5762175"/>
          </a:xfrm>
        </p:spPr>
        <p:txBody>
          <a:bodyPr/>
          <a:lstStyle>
            <a:lvl1pPr algn="ctr">
              <a:defRPr sz="9600"/>
            </a:lvl1pPr>
          </a:lstStyle>
          <a:p>
            <a:br>
              <a:rPr lang="en-US"/>
            </a:br>
            <a:br>
              <a:rPr lang="en-US"/>
            </a:br>
            <a:endParaRPr lang="en-GB"/>
          </a:p>
        </p:txBody>
      </p:sp>
    </p:spTree>
    <p:extLst>
      <p:ext uri="{BB962C8B-B14F-4D97-AF65-F5344CB8AC3E}">
        <p14:creationId xmlns:p14="http://schemas.microsoft.com/office/powerpoint/2010/main" val="3782183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2978434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24324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01270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19533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08567"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96567"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11581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84964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110446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09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4" y="273053"/>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77972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36462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79417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38167" y="414341"/>
            <a:ext cx="2743200" cy="57118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08567" y="414341"/>
            <a:ext cx="8026400" cy="5711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24472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A84A0-3939-48EC-8980-D2643D89F47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93756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asic bullets">
    <p:spTree>
      <p:nvGrpSpPr>
        <p:cNvPr id="1" name=""/>
        <p:cNvGrpSpPr/>
        <p:nvPr/>
      </p:nvGrpSpPr>
      <p:grpSpPr>
        <a:xfrm>
          <a:off x="0" y="0"/>
          <a:ext cx="0" cy="0"/>
          <a:chOff x="0" y="0"/>
          <a:chExt cx="0" cy="0"/>
        </a:xfrm>
      </p:grpSpPr>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pic>
        <p:nvPicPr>
          <p:cNvPr id="6" name="powerpoint_basics_v2_Final Designcorner.png">
            <a:extLst>
              <a:ext uri="{FF2B5EF4-FFF2-40B4-BE49-F238E27FC236}">
                <a16:creationId xmlns:a16="http://schemas.microsoft.com/office/drawing/2014/main" id="{74955D49-63DC-AB49-9057-018E8BD5F7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94" y="4459370"/>
            <a:ext cx="2785451" cy="2402865"/>
          </a:xfrm>
          <a:prstGeom prst="rect">
            <a:avLst/>
          </a:prstGeom>
          <a:ln w="12700">
            <a:miter lim="400000"/>
          </a:ln>
        </p:spPr>
      </p:pic>
      <p:sp>
        <p:nvSpPr>
          <p:cNvPr id="2" name="Title 1">
            <a:extLst>
              <a:ext uri="{FF2B5EF4-FFF2-40B4-BE49-F238E27FC236}">
                <a16:creationId xmlns:a16="http://schemas.microsoft.com/office/drawing/2014/main" id="{50EC3F9F-771A-4047-8FBD-FE558D6A6878}"/>
              </a:ext>
            </a:extLst>
          </p:cNvPr>
          <p:cNvSpPr>
            <a:spLocks noGrp="1"/>
          </p:cNvSpPr>
          <p:nvPr>
            <p:ph type="title" hasCustomPrompt="1"/>
          </p:nvPr>
        </p:nvSpPr>
        <p:spPr>
          <a:xfrm>
            <a:off x="720871" y="905674"/>
            <a:ext cx="10838670" cy="347400"/>
          </a:xfrm>
        </p:spPr>
        <p:txBody>
          <a:bodyPr>
            <a:noAutofit/>
          </a:bodyPr>
          <a:lstStyle>
            <a:lvl1pPr algn="l">
              <a:defRPr sz="1950" b="1"/>
            </a:lvl1pPr>
          </a:lstStyle>
          <a:p>
            <a:r>
              <a:rPr lang="en-US"/>
              <a:t>Bulleted </a:t>
            </a:r>
            <a:endParaRPr lang="en-GB"/>
          </a:p>
        </p:txBody>
      </p:sp>
      <p:sp>
        <p:nvSpPr>
          <p:cNvPr id="7" name="Text Placeholder 7">
            <a:extLst>
              <a:ext uri="{FF2B5EF4-FFF2-40B4-BE49-F238E27FC236}">
                <a16:creationId xmlns:a16="http://schemas.microsoft.com/office/drawing/2014/main" id="{D519AD22-8AE8-BF41-B6DD-2B9D2979E473}"/>
              </a:ext>
            </a:extLst>
          </p:cNvPr>
          <p:cNvSpPr>
            <a:spLocks noGrp="1"/>
          </p:cNvSpPr>
          <p:nvPr>
            <p:ph type="body" sz="quarter" idx="10"/>
          </p:nvPr>
        </p:nvSpPr>
        <p:spPr>
          <a:xfrm>
            <a:off x="720871" y="1565487"/>
            <a:ext cx="10838670" cy="4502805"/>
          </a:xfrm>
          <a:prstGeom prst="rect">
            <a:avLst/>
          </a:prstGeom>
        </p:spPr>
        <p:txBody>
          <a:bodyPr anchor="t" anchorCtr="0">
            <a:normAutofit/>
          </a:bodyPr>
          <a:lstStyle>
            <a:lvl1pPr marL="232200" indent="-232200" algn="l">
              <a:lnSpc>
                <a:spcPct val="100000"/>
              </a:lnSpc>
              <a:spcBef>
                <a:spcPts val="244"/>
              </a:spcBef>
              <a:spcAft>
                <a:spcPts val="488"/>
              </a:spcAft>
              <a:buClr>
                <a:srgbClr val="378FC2"/>
              </a:buClr>
              <a:buSzPct val="150000"/>
              <a:buFont typeface="Arial" panose="020B0604020202020204" pitchFamily="34" charset="0"/>
              <a:buChar char="•"/>
              <a:defRPr sz="1950"/>
            </a:lvl1pPr>
            <a:lvl2pPr marL="505681" indent="-232200" algn="l">
              <a:lnSpc>
                <a:spcPct val="100000"/>
              </a:lnSpc>
              <a:spcBef>
                <a:spcPts val="244"/>
              </a:spcBef>
              <a:spcAft>
                <a:spcPts val="488"/>
              </a:spcAft>
              <a:buClr>
                <a:srgbClr val="378FC2"/>
              </a:buClr>
              <a:buSzPct val="150000"/>
              <a:buFont typeface="Arial" panose="020B0604020202020204" pitchFamily="34" charset="0"/>
              <a:buChar char="•"/>
              <a:defRPr sz="1950"/>
            </a:lvl2pPr>
            <a:lvl3pPr marL="804962" indent="-232200" algn="l">
              <a:lnSpc>
                <a:spcPct val="100000"/>
              </a:lnSpc>
              <a:spcBef>
                <a:spcPts val="244"/>
              </a:spcBef>
              <a:spcAft>
                <a:spcPts val="488"/>
              </a:spcAft>
              <a:buClr>
                <a:srgbClr val="378FC2"/>
              </a:buClr>
              <a:buSzPct val="150000"/>
              <a:buFont typeface="Arial" panose="020B0604020202020204" pitchFamily="34" charset="0"/>
              <a:buChar char="•"/>
              <a:defRPr sz="1950"/>
            </a:lvl3pPr>
            <a:lvl4pPr marL="1093922" indent="-232200" algn="l">
              <a:lnSpc>
                <a:spcPct val="100000"/>
              </a:lnSpc>
              <a:spcBef>
                <a:spcPts val="244"/>
              </a:spcBef>
              <a:spcAft>
                <a:spcPts val="488"/>
              </a:spcAft>
              <a:buClr>
                <a:srgbClr val="378FC2"/>
              </a:buClr>
              <a:buSzPct val="150000"/>
              <a:buFont typeface="Arial" panose="020B0604020202020204" pitchFamily="34" charset="0"/>
              <a:buChar char="•"/>
              <a:defRPr sz="1950"/>
            </a:lvl4pPr>
            <a:lvl5pPr marL="1382883" indent="-232200" algn="l">
              <a:lnSpc>
                <a:spcPct val="100000"/>
              </a:lnSpc>
              <a:spcBef>
                <a:spcPts val="244"/>
              </a:spcBef>
              <a:spcAft>
                <a:spcPts val="488"/>
              </a:spcAft>
              <a:buClr>
                <a:srgbClr val="378FC2"/>
              </a:buClr>
              <a:buSzPct val="150000"/>
              <a:buFont typeface="Arial" panose="020B0604020202020204" pitchFamily="34" charset="0"/>
              <a:buChar char="•"/>
              <a:defRPr sz="19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hape 37">
            <a:extLst>
              <a:ext uri="{FF2B5EF4-FFF2-40B4-BE49-F238E27FC236}">
                <a16:creationId xmlns:a16="http://schemas.microsoft.com/office/drawing/2014/main" id="{6AA1071D-630D-8141-8F25-0D9A902CE581}"/>
              </a:ext>
            </a:extLst>
          </p:cNvPr>
          <p:cNvSpPr>
            <a:spLocks noGrp="1"/>
          </p:cNvSpPr>
          <p:nvPr>
            <p:ph type="body" sz="quarter" idx="13" hasCustomPrompt="1"/>
          </p:nvPr>
        </p:nvSpPr>
        <p:spPr>
          <a:xfrm>
            <a:off x="720870" y="285893"/>
            <a:ext cx="10937730" cy="515334"/>
          </a:xfrm>
          <a:prstGeom prst="rect">
            <a:avLst/>
          </a:prstGeom>
        </p:spPr>
        <p:txBody>
          <a:bodyPr wrap="square">
            <a:spAutoFit/>
          </a:bodyPr>
          <a:lstStyle>
            <a:lvl1pPr marL="0" indent="0" algn="l">
              <a:spcBef>
                <a:spcPts val="0"/>
              </a:spcBef>
              <a:buSzTx/>
              <a:buNone/>
              <a:defRPr sz="2682" b="1">
                <a:solidFill>
                  <a:srgbClr val="EFA731"/>
                </a:solidFill>
              </a:defRPr>
            </a:lvl1pPr>
          </a:lstStyle>
          <a:p>
            <a:pPr lvl="0"/>
            <a:r>
              <a:rPr lang="en-US"/>
              <a:t>Title sample</a:t>
            </a:r>
          </a:p>
        </p:txBody>
      </p:sp>
      <p:pic>
        <p:nvPicPr>
          <p:cNvPr id="3" name="Picture 2" descr="Logo&#10;&#10;Description automatically generated with medium confidence">
            <a:extLst>
              <a:ext uri="{FF2B5EF4-FFF2-40B4-BE49-F238E27FC236}">
                <a16:creationId xmlns:a16="http://schemas.microsoft.com/office/drawing/2014/main" id="{DE9EC087-B983-2B4F-F7F8-2A6FCFCA8B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6420" y="6256977"/>
            <a:ext cx="2415580" cy="558851"/>
          </a:xfrm>
          <a:prstGeom prst="rect">
            <a:avLst/>
          </a:prstGeom>
        </p:spPr>
      </p:pic>
    </p:spTree>
    <p:extLst>
      <p:ext uri="{BB962C8B-B14F-4D97-AF65-F5344CB8AC3E}">
        <p14:creationId xmlns:p14="http://schemas.microsoft.com/office/powerpoint/2010/main" val="125887857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lstStyle>
            <a:lvl1pPr algn="l">
              <a:defRPr sz="4923"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62"/>
            </a:lvl1pPr>
            <a:lvl2pPr marL="562737" indent="0">
              <a:buNone/>
              <a:defRPr sz="2215"/>
            </a:lvl2pPr>
            <a:lvl3pPr marL="1125472" indent="0">
              <a:buNone/>
              <a:defRPr sz="1969"/>
            </a:lvl3pPr>
            <a:lvl4pPr marL="1688207" indent="0">
              <a:buNone/>
              <a:defRPr sz="1723"/>
            </a:lvl4pPr>
            <a:lvl5pPr marL="2250944" indent="0">
              <a:buNone/>
              <a:defRPr sz="1723"/>
            </a:lvl5pPr>
            <a:lvl6pPr marL="2813679" indent="0">
              <a:buNone/>
              <a:defRPr sz="1723"/>
            </a:lvl6pPr>
            <a:lvl7pPr marL="3376415" indent="0">
              <a:buNone/>
              <a:defRPr sz="1723"/>
            </a:lvl7pPr>
            <a:lvl8pPr marL="3939151" indent="0">
              <a:buNone/>
              <a:defRPr sz="1723"/>
            </a:lvl8pPr>
            <a:lvl9pPr marL="4501886" indent="0">
              <a:buNone/>
              <a:defRPr sz="1723"/>
            </a:lvl9pPr>
          </a:lstStyle>
          <a:p>
            <a:pPr lvl="0"/>
            <a:r>
              <a:rPr lang="en-US"/>
              <a:t>Click to edit Master text styles</a:t>
            </a:r>
          </a:p>
        </p:txBody>
      </p:sp>
    </p:spTree>
    <p:extLst>
      <p:ext uri="{BB962C8B-B14F-4D97-AF65-F5344CB8AC3E}">
        <p14:creationId xmlns:p14="http://schemas.microsoft.com/office/powerpoint/2010/main" val="22493166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Box 2"/>
          <p:cNvSpPr txBox="1"/>
          <p:nvPr userDrawn="1"/>
        </p:nvSpPr>
        <p:spPr>
          <a:xfrm>
            <a:off x="4367809" y="6581002"/>
            <a:ext cx="3072341" cy="230832"/>
          </a:xfrm>
          <a:prstGeom prst="rect">
            <a:avLst/>
          </a:prstGeom>
          <a:noFill/>
        </p:spPr>
        <p:txBody>
          <a:bodyPr wrap="square" rtlCol="0">
            <a:spAutoFit/>
          </a:bodyPr>
          <a:lstStyle/>
          <a:p>
            <a:r>
              <a:rPr lang="en-GB" sz="900"/>
              <a:t>Official</a:t>
            </a:r>
            <a:r>
              <a:rPr lang="en-GB" sz="900" baseline="0"/>
              <a:t> Sensitive </a:t>
            </a:r>
            <a:endParaRPr lang="en-GB" sz="900"/>
          </a:p>
        </p:txBody>
      </p:sp>
      <p:sp>
        <p:nvSpPr>
          <p:cNvPr id="4" name="Text Box 9">
            <a:extLst>
              <a:ext uri="{FF2B5EF4-FFF2-40B4-BE49-F238E27FC236}">
                <a16:creationId xmlns:a16="http://schemas.microsoft.com/office/drawing/2014/main" id="{C1EED773-2035-4F29-A9FA-66DD12CBF422}"/>
              </a:ext>
            </a:extLst>
          </p:cNvPr>
          <p:cNvSpPr txBox="1">
            <a:spLocks noChangeArrowheads="1"/>
          </p:cNvSpPr>
          <p:nvPr userDrawn="1"/>
        </p:nvSpPr>
        <p:spPr bwMode="auto">
          <a:xfrm>
            <a:off x="395817" y="6526213"/>
            <a:ext cx="1870171" cy="11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685800" eaLnBrk="1" hangingPunct="1">
              <a:defRPr/>
            </a:pPr>
            <a:r>
              <a:rPr lang="en-GB" sz="750"/>
              <a:t>Department for Work &amp; Pensions</a:t>
            </a:r>
          </a:p>
        </p:txBody>
      </p:sp>
    </p:spTree>
    <p:extLst>
      <p:ext uri="{BB962C8B-B14F-4D97-AF65-F5344CB8AC3E}">
        <p14:creationId xmlns:p14="http://schemas.microsoft.com/office/powerpoint/2010/main" val="1362935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Box 2"/>
          <p:cNvSpPr txBox="1"/>
          <p:nvPr/>
        </p:nvSpPr>
        <p:spPr>
          <a:xfrm>
            <a:off x="4367810" y="6581002"/>
            <a:ext cx="3072341" cy="204800"/>
          </a:xfrm>
          <a:prstGeom prst="rect">
            <a:avLst/>
          </a:prstGeom>
          <a:noFill/>
        </p:spPr>
        <p:txBody>
          <a:bodyPr wrap="square" rtlCol="0">
            <a:spAutoFit/>
          </a:bodyPr>
          <a:lstStyle/>
          <a:p>
            <a:r>
              <a:rPr lang="en-GB" sz="731"/>
              <a:t>Official</a:t>
            </a:r>
            <a:r>
              <a:rPr lang="en-GB" sz="731" baseline="0"/>
              <a:t> Sensitive </a:t>
            </a:r>
            <a:endParaRPr lang="en-GB" sz="731"/>
          </a:p>
        </p:txBody>
      </p:sp>
      <p:sp>
        <p:nvSpPr>
          <p:cNvPr id="4" name="Text Box 9">
            <a:extLst>
              <a:ext uri="{FF2B5EF4-FFF2-40B4-BE49-F238E27FC236}">
                <a16:creationId xmlns:a16="http://schemas.microsoft.com/office/drawing/2014/main" id="{C1EED773-2035-4F29-A9FA-66DD12CBF422}"/>
              </a:ext>
            </a:extLst>
          </p:cNvPr>
          <p:cNvSpPr txBox="1">
            <a:spLocks noChangeArrowheads="1"/>
          </p:cNvSpPr>
          <p:nvPr/>
        </p:nvSpPr>
        <p:spPr bwMode="auto">
          <a:xfrm>
            <a:off x="395818" y="6526213"/>
            <a:ext cx="1870171" cy="9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557213" eaLnBrk="1" hangingPunct="1">
              <a:defRPr/>
            </a:pPr>
            <a:r>
              <a:rPr lang="en-GB" sz="609"/>
              <a:t>Department for Work &amp; Pensions</a:t>
            </a:r>
          </a:p>
        </p:txBody>
      </p:sp>
    </p:spTree>
    <p:extLst>
      <p:ext uri="{BB962C8B-B14F-4D97-AF65-F5344CB8AC3E}">
        <p14:creationId xmlns:p14="http://schemas.microsoft.com/office/powerpoint/2010/main" val="2465516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Main Body Whit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E54E374-DBCE-47FF-B396-A3D45EBEDCF1}"/>
              </a:ext>
            </a:extLst>
          </p:cNvPr>
          <p:cNvSpPr>
            <a:spLocks noGrp="1"/>
          </p:cNvSpPr>
          <p:nvPr>
            <p:ph type="body" sz="quarter" idx="11"/>
          </p:nvPr>
        </p:nvSpPr>
        <p:spPr>
          <a:xfrm>
            <a:off x="300039" y="915996"/>
            <a:ext cx="10681388" cy="287338"/>
          </a:xfrm>
          <a:prstGeom prst="rect">
            <a:avLst/>
          </a:prstGeom>
        </p:spPr>
        <p:txBody>
          <a:bodyPr lIns="0" rIns="0"/>
          <a:lstStyle>
            <a:lvl1pPr marL="0" indent="0">
              <a:buNone/>
              <a:defRPr lang="en-US" sz="1600" b="0" kern="1200" spc="0" baseline="0" dirty="0" smtClean="0">
                <a:solidFill>
                  <a:prstClr val="black"/>
                </a:solidFill>
                <a:latin typeface="Arial" panose="020B0604020202020204" pitchFamily="34" charset="0"/>
                <a:ea typeface="+mn-ea"/>
                <a:cs typeface="Arial" panose="020B0604020202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Master text styles</a:t>
            </a:r>
          </a:p>
        </p:txBody>
      </p:sp>
      <p:sp>
        <p:nvSpPr>
          <p:cNvPr id="17" name="Text Placeholder 16">
            <a:extLst>
              <a:ext uri="{FF2B5EF4-FFF2-40B4-BE49-F238E27FC236}">
                <a16:creationId xmlns:a16="http://schemas.microsoft.com/office/drawing/2014/main" id="{4B3FBE97-7F31-4606-9617-2FB67533969E}"/>
              </a:ext>
            </a:extLst>
          </p:cNvPr>
          <p:cNvSpPr>
            <a:spLocks noGrp="1"/>
          </p:cNvSpPr>
          <p:nvPr>
            <p:ph type="body" sz="quarter" idx="10"/>
          </p:nvPr>
        </p:nvSpPr>
        <p:spPr>
          <a:xfrm>
            <a:off x="300039" y="368302"/>
            <a:ext cx="10681388" cy="443431"/>
          </a:xfrm>
          <a:prstGeom prst="rect">
            <a:avLst/>
          </a:prstGeom>
        </p:spPr>
        <p:txBody>
          <a:bodyPr lIns="0" rIns="0"/>
          <a:lstStyle>
            <a:lvl1pPr marL="0" indent="0">
              <a:buNone/>
              <a:defRPr kumimoji="0" lang="en-US" sz="2800" b="1" i="0" u="none" strike="noStrike" kern="1200" cap="none" spc="-80" normalizeH="0" baseline="0" dirty="0" smtClean="0">
                <a:ln>
                  <a:noFill/>
                </a:ln>
                <a:solidFill>
                  <a:prstClr val="black"/>
                </a:solidFill>
                <a:effectLst/>
                <a:uLnTx/>
                <a:uFillTx/>
                <a:latin typeface="Arial" panose="020B0604020202020204" pitchFamily="34" charset="0"/>
                <a:ea typeface="+mn-ea"/>
                <a:cs typeface="Arial" panose="020B0604020202020204" pitchFamily="34" charset="0"/>
              </a:defRPr>
            </a:lvl1pPr>
          </a:lstStyle>
          <a:p>
            <a:pPr lvl="0"/>
            <a:r>
              <a:rPr lang="en-US"/>
              <a:t>Edit Master text styles</a:t>
            </a:r>
          </a:p>
        </p:txBody>
      </p:sp>
      <p:sp>
        <p:nvSpPr>
          <p:cNvPr id="22" name="Text Placeholder 21">
            <a:extLst>
              <a:ext uri="{FF2B5EF4-FFF2-40B4-BE49-F238E27FC236}">
                <a16:creationId xmlns:a16="http://schemas.microsoft.com/office/drawing/2014/main" id="{1781419D-48F4-49DA-9EB0-232339E9248B}"/>
              </a:ext>
            </a:extLst>
          </p:cNvPr>
          <p:cNvSpPr>
            <a:spLocks noGrp="1"/>
          </p:cNvSpPr>
          <p:nvPr>
            <p:ph type="body" sz="quarter" idx="12"/>
          </p:nvPr>
        </p:nvSpPr>
        <p:spPr>
          <a:xfrm>
            <a:off x="300039" y="1307600"/>
            <a:ext cx="11591924" cy="5249513"/>
          </a:xfrm>
          <a:prstGeom prst="rect">
            <a:avLst/>
          </a:prstGeom>
        </p:spPr>
        <p:txBody>
          <a:bodyPr lIns="0" rIns="0"/>
          <a:lstStyle>
            <a:lvl1pPr marL="0" indent="0">
              <a:buNone/>
              <a:defRPr sz="120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Edit Master text styles</a:t>
            </a:r>
          </a:p>
        </p:txBody>
      </p:sp>
      <p:sp>
        <p:nvSpPr>
          <p:cNvPr id="8" name="Text Placeholder 21">
            <a:extLst>
              <a:ext uri="{FF2B5EF4-FFF2-40B4-BE49-F238E27FC236}">
                <a16:creationId xmlns:a16="http://schemas.microsoft.com/office/drawing/2014/main" id="{2DE34F59-24E1-431F-89FE-E1F6DEBD28A2}"/>
              </a:ext>
            </a:extLst>
          </p:cNvPr>
          <p:cNvSpPr>
            <a:spLocks noGrp="1"/>
          </p:cNvSpPr>
          <p:nvPr>
            <p:ph type="body" sz="quarter" idx="13" hasCustomPrompt="1"/>
          </p:nvPr>
        </p:nvSpPr>
        <p:spPr>
          <a:xfrm>
            <a:off x="300038" y="6615325"/>
            <a:ext cx="11591925" cy="158463"/>
          </a:xfrm>
          <a:prstGeom prst="rect">
            <a:avLst/>
          </a:prstGeom>
        </p:spPr>
        <p:txBody>
          <a:bodyPr lIns="0" rIns="0"/>
          <a:lstStyle>
            <a:lvl1pPr marL="0" indent="0" algn="ctr">
              <a:buNone/>
              <a:defRPr sz="800" baseline="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OFFICIAL SENSITIVE - NOT FOR CASCADE</a:t>
            </a:r>
          </a:p>
        </p:txBody>
      </p:sp>
    </p:spTree>
    <p:extLst>
      <p:ext uri="{BB962C8B-B14F-4D97-AF65-F5344CB8AC3E}">
        <p14:creationId xmlns:p14="http://schemas.microsoft.com/office/powerpoint/2010/main" val="163849980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CA95A-CCA4-605A-F9E1-D06BEFB801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31C08B9-AC36-6A4C-244B-32CD0FBC81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48C87E4-893B-A434-D497-DBF004168CD3}"/>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5" name="Footer Placeholder 4">
            <a:extLst>
              <a:ext uri="{FF2B5EF4-FFF2-40B4-BE49-F238E27FC236}">
                <a16:creationId xmlns:a16="http://schemas.microsoft.com/office/drawing/2014/main" id="{A48C5B34-57CE-1127-DF43-D79BEA7F0C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C391AB-BA39-4A23-CB0C-8F08CB1092E1}"/>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2241064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F3393-CA5D-7A6B-166B-1DA368426306}"/>
              </a:ext>
            </a:extLst>
          </p:cNvPr>
          <p:cNvSpPr>
            <a:spLocks noGrp="1"/>
          </p:cNvSpPr>
          <p:nvPr>
            <p:ph type="title"/>
          </p:nvPr>
        </p:nvSpPr>
        <p:spPr/>
        <p:txBody>
          <a:bodyPr/>
          <a:lstStyle>
            <a:lvl1pPr>
              <a:defRPr>
                <a:solidFill>
                  <a:srgbClr val="004C48"/>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2B1DF7-3D82-A79F-9C8C-CC707950FA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EDE847-F1A8-2B9A-8870-1B584AC924BD}"/>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5" name="Footer Placeholder 4">
            <a:extLst>
              <a:ext uri="{FF2B5EF4-FFF2-40B4-BE49-F238E27FC236}">
                <a16:creationId xmlns:a16="http://schemas.microsoft.com/office/drawing/2014/main" id="{3D638AB2-F9F3-4E5B-A515-B5030EE724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6428E4-EACA-D45D-FB96-BFE9DA3397E1}"/>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1928417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9EC5-873D-5434-1222-243100A0E2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18A73EF-EC74-CDE5-2953-F4BF11D9C6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61691C-C9A7-9B2B-0845-AF81F27EBC96}"/>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5" name="Footer Placeholder 4">
            <a:extLst>
              <a:ext uri="{FF2B5EF4-FFF2-40B4-BE49-F238E27FC236}">
                <a16:creationId xmlns:a16="http://schemas.microsoft.com/office/drawing/2014/main" id="{9CE8BDE3-F13E-E7C6-308C-2FAB33C4FF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2D5425-6B4D-C0AA-7426-629496A8BC9F}"/>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2857832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A55F-7202-70CA-0164-924B177CB6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59D0CB-49C2-AFBE-E228-D37769A8F5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6A0743C-1B0F-2621-5BCD-E636C197BD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9CA4D93-B695-D9D2-1470-BCB2EEBD6F2C}"/>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6" name="Footer Placeholder 5">
            <a:extLst>
              <a:ext uri="{FF2B5EF4-FFF2-40B4-BE49-F238E27FC236}">
                <a16:creationId xmlns:a16="http://schemas.microsoft.com/office/drawing/2014/main" id="{E04EDABE-8A53-86A7-1FBF-249677E824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04570F-6575-22F9-36A5-01CEDBE757FF}"/>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3353681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C7D9-E9DA-645E-8EB5-4E62D59D7F2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895E4D-18BB-E775-9005-7BFBB40243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9E9F3C-8031-FD7F-656D-78E5C61D5E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FFF9035-BD82-22F8-08FE-F7D9E44806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4361EE-7044-3723-7324-96B81CACF2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A49DA83-93ED-28FE-70E2-A0FBF36EBE36}"/>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8" name="Footer Placeholder 7">
            <a:extLst>
              <a:ext uri="{FF2B5EF4-FFF2-40B4-BE49-F238E27FC236}">
                <a16:creationId xmlns:a16="http://schemas.microsoft.com/office/drawing/2014/main" id="{B15FE80E-568D-5531-7027-B580C7FC08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560E182-4775-A6F0-0126-33289FB37380}"/>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11974390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966DA-09D6-BD5D-3DC2-C8464C57165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3C83C3C-FD4C-563E-23CE-32D5DB77EC42}"/>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4" name="Footer Placeholder 3">
            <a:extLst>
              <a:ext uri="{FF2B5EF4-FFF2-40B4-BE49-F238E27FC236}">
                <a16:creationId xmlns:a16="http://schemas.microsoft.com/office/drawing/2014/main" id="{E4DC927A-AE83-EA40-003A-6A04864854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2D2E0C-5E9C-5710-39FD-96728C739B22}"/>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37782927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D1551F-40AE-56D1-1AD4-EC7BAE0694C5}"/>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3" name="Footer Placeholder 2">
            <a:extLst>
              <a:ext uri="{FF2B5EF4-FFF2-40B4-BE49-F238E27FC236}">
                <a16:creationId xmlns:a16="http://schemas.microsoft.com/office/drawing/2014/main" id="{FC671B62-B45B-00E5-BE5B-0183E87D3E6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4F9C57B-E00D-651A-36BE-206B7343E1E9}"/>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815213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08567" y="1600205"/>
            <a:ext cx="5384800" cy="4525963"/>
          </a:xfrm>
        </p:spPr>
        <p:txBody>
          <a:bodyPr/>
          <a:lstStyle>
            <a:lvl1pPr>
              <a:defRPr sz="3446"/>
            </a:lvl1pPr>
            <a:lvl2pPr>
              <a:defRPr sz="2954"/>
            </a:lvl2pPr>
            <a:lvl3pPr>
              <a:defRPr sz="2462"/>
            </a:lvl3pPr>
            <a:lvl4pPr>
              <a:defRPr sz="2215"/>
            </a:lvl4pPr>
            <a:lvl5pPr>
              <a:defRPr sz="2215"/>
            </a:lvl5pPr>
            <a:lvl6pPr>
              <a:defRPr sz="2215"/>
            </a:lvl6pPr>
            <a:lvl7pPr>
              <a:defRPr sz="2215"/>
            </a:lvl7pPr>
            <a:lvl8pPr>
              <a:defRPr sz="2215"/>
            </a:lvl8pPr>
            <a:lvl9pPr>
              <a:defRPr sz="22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96567" y="1600205"/>
            <a:ext cx="5384800" cy="4525963"/>
          </a:xfrm>
        </p:spPr>
        <p:txBody>
          <a:bodyPr/>
          <a:lstStyle>
            <a:lvl1pPr>
              <a:defRPr sz="3446"/>
            </a:lvl1pPr>
            <a:lvl2pPr>
              <a:defRPr sz="2954"/>
            </a:lvl2pPr>
            <a:lvl3pPr>
              <a:defRPr sz="2462"/>
            </a:lvl3pPr>
            <a:lvl4pPr>
              <a:defRPr sz="2215"/>
            </a:lvl4pPr>
            <a:lvl5pPr>
              <a:defRPr sz="2215"/>
            </a:lvl5pPr>
            <a:lvl6pPr>
              <a:defRPr sz="2215"/>
            </a:lvl6pPr>
            <a:lvl7pPr>
              <a:defRPr sz="2215"/>
            </a:lvl7pPr>
            <a:lvl8pPr>
              <a:defRPr sz="2215"/>
            </a:lvl8pPr>
            <a:lvl9pPr>
              <a:defRPr sz="22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56821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D1E44-6504-1F13-CDF4-D49760DA92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08F16C5-4687-E154-1B58-226BE8E3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C30F9B-9B46-8591-B2E1-4AEA16F77C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660222-B4E2-9B8B-2B05-4280085778C9}"/>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6" name="Footer Placeholder 5">
            <a:extLst>
              <a:ext uri="{FF2B5EF4-FFF2-40B4-BE49-F238E27FC236}">
                <a16:creationId xmlns:a16="http://schemas.microsoft.com/office/drawing/2014/main" id="{7E1B1BCA-1239-A9CC-F7E2-7F4D17A059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79DB6D-13AC-3357-9B2B-9DBE08FD2DB7}"/>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2346296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0894F-F4D5-A8AB-1CC2-04151784FB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D4C1CE1-D20B-13BA-4954-4BBF955F96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8101571-C9AC-B8DC-ECCA-DA7E8E5BBD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E5F0A9-59EF-944B-CA3F-563D16F8CC62}"/>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6" name="Footer Placeholder 5">
            <a:extLst>
              <a:ext uri="{FF2B5EF4-FFF2-40B4-BE49-F238E27FC236}">
                <a16:creationId xmlns:a16="http://schemas.microsoft.com/office/drawing/2014/main" id="{A83C35D3-612C-AD39-45D7-6E50F2095F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576BC8-9D2B-D1BF-D8B6-CAD0057C6D22}"/>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1220279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A0C3D-DD8B-361A-6573-BFEBC122B05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2C0FA68-8A45-B718-BD36-C0422F4445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8DDD46-F26B-6FD9-88D5-FD88C15E3852}"/>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5" name="Footer Placeholder 4">
            <a:extLst>
              <a:ext uri="{FF2B5EF4-FFF2-40B4-BE49-F238E27FC236}">
                <a16:creationId xmlns:a16="http://schemas.microsoft.com/office/drawing/2014/main" id="{13A3C758-A847-B9A0-C65C-C76FF155B0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F52E12-8708-CB5E-B8DD-9F8DE2F81C36}"/>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33747155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9040D9-DD70-86D1-84C1-50C2A6FE10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F82A81-90C1-4796-F361-3E3CD80D6C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966111-3101-435B-3260-A8A1CAAE0F38}"/>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5" name="Footer Placeholder 4">
            <a:extLst>
              <a:ext uri="{FF2B5EF4-FFF2-40B4-BE49-F238E27FC236}">
                <a16:creationId xmlns:a16="http://schemas.microsoft.com/office/drawing/2014/main" id="{DDD75538-29F2-253C-87F2-18A17016BD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DA2259-0DBC-DB9B-1358-088B1CA1B981}"/>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6965047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18207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56611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13400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925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80558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1614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954" b="1"/>
            </a:lvl1pPr>
            <a:lvl2pPr marL="562737" indent="0">
              <a:buNone/>
              <a:defRPr sz="2462" b="1"/>
            </a:lvl2pPr>
            <a:lvl3pPr marL="1125472" indent="0">
              <a:buNone/>
              <a:defRPr sz="2215" b="1"/>
            </a:lvl3pPr>
            <a:lvl4pPr marL="1688207" indent="0">
              <a:buNone/>
              <a:defRPr sz="1969" b="1"/>
            </a:lvl4pPr>
            <a:lvl5pPr marL="2250944" indent="0">
              <a:buNone/>
              <a:defRPr sz="1969" b="1"/>
            </a:lvl5pPr>
            <a:lvl6pPr marL="2813679" indent="0">
              <a:buNone/>
              <a:defRPr sz="1969" b="1"/>
            </a:lvl6pPr>
            <a:lvl7pPr marL="3376415" indent="0">
              <a:buNone/>
              <a:defRPr sz="1969" b="1"/>
            </a:lvl7pPr>
            <a:lvl8pPr marL="3939151" indent="0">
              <a:buNone/>
              <a:defRPr sz="1969" b="1"/>
            </a:lvl8pPr>
            <a:lvl9pPr marL="4501886" indent="0">
              <a:buNone/>
              <a:defRPr sz="1969"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54"/>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954" b="1"/>
            </a:lvl1pPr>
            <a:lvl2pPr marL="562737" indent="0">
              <a:buNone/>
              <a:defRPr sz="2462" b="1"/>
            </a:lvl2pPr>
            <a:lvl3pPr marL="1125472" indent="0">
              <a:buNone/>
              <a:defRPr sz="2215" b="1"/>
            </a:lvl3pPr>
            <a:lvl4pPr marL="1688207" indent="0">
              <a:buNone/>
              <a:defRPr sz="1969" b="1"/>
            </a:lvl4pPr>
            <a:lvl5pPr marL="2250944" indent="0">
              <a:buNone/>
              <a:defRPr sz="1969" b="1"/>
            </a:lvl5pPr>
            <a:lvl6pPr marL="2813679" indent="0">
              <a:buNone/>
              <a:defRPr sz="1969" b="1"/>
            </a:lvl6pPr>
            <a:lvl7pPr marL="3376415" indent="0">
              <a:buNone/>
              <a:defRPr sz="1969" b="1"/>
            </a:lvl7pPr>
            <a:lvl8pPr marL="3939151" indent="0">
              <a:buNone/>
              <a:defRPr sz="1969" b="1"/>
            </a:lvl8pPr>
            <a:lvl9pPr marL="4501886" indent="0">
              <a:buNone/>
              <a:defRPr sz="1969"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954"/>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188136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1445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7544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8973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55256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6552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415600" y="593367"/>
            <a:ext cx="11360800" cy="763600"/>
          </a:xfrm>
          <a:prstGeom prst="rect">
            <a:avLst/>
          </a:prstGeom>
        </p:spPr>
        <p:txBody>
          <a:bodyPr spcFirstLastPara="1" wrap="square" lIns="92475" tIns="92475" rIns="92475" bIns="92475" anchor="t" anchorCtr="0">
            <a:normAutofit/>
          </a:bodyPr>
          <a:lstStyle>
            <a:lvl1pPr lvl="0" rtl="0">
              <a:spcBef>
                <a:spcPts val="0"/>
              </a:spcBef>
              <a:spcAft>
                <a:spcPts val="0"/>
              </a:spcAft>
              <a:buSzPts val="2900"/>
              <a:buNone/>
              <a:defRPr/>
            </a:lvl1pPr>
            <a:lvl2pPr lvl="1" rtl="0">
              <a:spcBef>
                <a:spcPts val="0"/>
              </a:spcBef>
              <a:spcAft>
                <a:spcPts val="0"/>
              </a:spcAft>
              <a:buSzPts val="2900"/>
              <a:buNone/>
              <a:defRPr/>
            </a:lvl2pPr>
            <a:lvl3pPr lvl="2" rtl="0">
              <a:spcBef>
                <a:spcPts val="0"/>
              </a:spcBef>
              <a:spcAft>
                <a:spcPts val="0"/>
              </a:spcAft>
              <a:buSzPts val="2900"/>
              <a:buNone/>
              <a:defRPr/>
            </a:lvl3pPr>
            <a:lvl4pPr lvl="3" rtl="0">
              <a:spcBef>
                <a:spcPts val="0"/>
              </a:spcBef>
              <a:spcAft>
                <a:spcPts val="0"/>
              </a:spcAft>
              <a:buSzPts val="2900"/>
              <a:buNone/>
              <a:defRPr/>
            </a:lvl4pPr>
            <a:lvl5pPr lvl="4" rtl="0">
              <a:spcBef>
                <a:spcPts val="0"/>
              </a:spcBef>
              <a:spcAft>
                <a:spcPts val="0"/>
              </a:spcAft>
              <a:buSzPts val="2900"/>
              <a:buNone/>
              <a:defRPr/>
            </a:lvl5pPr>
            <a:lvl6pPr lvl="5" rtl="0">
              <a:spcBef>
                <a:spcPts val="0"/>
              </a:spcBef>
              <a:spcAft>
                <a:spcPts val="0"/>
              </a:spcAft>
              <a:buSzPts val="2900"/>
              <a:buNone/>
              <a:defRPr/>
            </a:lvl6pPr>
            <a:lvl7pPr lvl="6" rtl="0">
              <a:spcBef>
                <a:spcPts val="0"/>
              </a:spcBef>
              <a:spcAft>
                <a:spcPts val="0"/>
              </a:spcAft>
              <a:buSzPts val="2900"/>
              <a:buNone/>
              <a:defRPr/>
            </a:lvl7pPr>
            <a:lvl8pPr lvl="7" rtl="0">
              <a:spcBef>
                <a:spcPts val="0"/>
              </a:spcBef>
              <a:spcAft>
                <a:spcPts val="0"/>
              </a:spcAft>
              <a:buSzPts val="2900"/>
              <a:buNone/>
              <a:defRPr/>
            </a:lvl8pPr>
            <a:lvl9pPr lvl="8" rtl="0">
              <a:spcBef>
                <a:spcPts val="0"/>
              </a:spcBef>
              <a:spcAft>
                <a:spcPts val="0"/>
              </a:spcAft>
              <a:buSzPts val="2900"/>
              <a:buNone/>
              <a:defRPr/>
            </a:lvl9pPr>
          </a:lstStyle>
          <a:p>
            <a:endParaRPr/>
          </a:p>
        </p:txBody>
      </p:sp>
      <p:sp>
        <p:nvSpPr>
          <p:cNvPr id="91" name="Google Shape;91;p20"/>
          <p:cNvSpPr txBox="1">
            <a:spLocks noGrp="1"/>
          </p:cNvSpPr>
          <p:nvPr>
            <p:ph type="body" idx="1"/>
          </p:nvPr>
        </p:nvSpPr>
        <p:spPr>
          <a:xfrm>
            <a:off x="415600" y="1536633"/>
            <a:ext cx="11360800" cy="4555200"/>
          </a:xfrm>
          <a:prstGeom prst="rect">
            <a:avLst/>
          </a:prstGeom>
        </p:spPr>
        <p:txBody>
          <a:bodyPr spcFirstLastPara="1" wrap="square" lIns="92475" tIns="92475" rIns="92475" bIns="92475" anchor="t" anchorCtr="0">
            <a:normAutofit/>
          </a:bodyPr>
          <a:lstStyle>
            <a:lvl1pPr marL="609616" lvl="0" indent="-457212" rtl="0">
              <a:spcBef>
                <a:spcPts val="0"/>
              </a:spcBef>
              <a:spcAft>
                <a:spcPts val="0"/>
              </a:spcAft>
              <a:buSzPts val="1800"/>
              <a:buChar char="●"/>
              <a:defRPr/>
            </a:lvl1pPr>
            <a:lvl2pPr marL="1219231" lvl="1" indent="-423344" rtl="0">
              <a:spcBef>
                <a:spcPts val="1067"/>
              </a:spcBef>
              <a:spcAft>
                <a:spcPts val="0"/>
              </a:spcAft>
              <a:buSzPts val="1400"/>
              <a:buChar char="○"/>
              <a:defRPr/>
            </a:lvl2pPr>
            <a:lvl3pPr marL="1828845" lvl="2" indent="-423344" rtl="0">
              <a:spcBef>
                <a:spcPts val="1067"/>
              </a:spcBef>
              <a:spcAft>
                <a:spcPts val="0"/>
              </a:spcAft>
              <a:buSzPts val="1400"/>
              <a:buChar char="■"/>
              <a:defRPr/>
            </a:lvl3pPr>
            <a:lvl4pPr marL="2438461" lvl="3" indent="-423344" rtl="0">
              <a:spcBef>
                <a:spcPts val="1067"/>
              </a:spcBef>
              <a:spcAft>
                <a:spcPts val="0"/>
              </a:spcAft>
              <a:buSzPts val="1400"/>
              <a:buChar char="●"/>
              <a:defRPr/>
            </a:lvl4pPr>
            <a:lvl5pPr marL="3048076" lvl="4" indent="-423344" rtl="0">
              <a:spcBef>
                <a:spcPts val="1067"/>
              </a:spcBef>
              <a:spcAft>
                <a:spcPts val="0"/>
              </a:spcAft>
              <a:buSzPts val="1400"/>
              <a:buChar char="○"/>
              <a:defRPr/>
            </a:lvl5pPr>
            <a:lvl6pPr marL="3657692" lvl="5" indent="-423344" rtl="0">
              <a:spcBef>
                <a:spcPts val="1067"/>
              </a:spcBef>
              <a:spcAft>
                <a:spcPts val="0"/>
              </a:spcAft>
              <a:buSzPts val="1400"/>
              <a:buChar char="■"/>
              <a:defRPr/>
            </a:lvl6pPr>
            <a:lvl7pPr marL="4267307" lvl="6" indent="-423344" rtl="0">
              <a:spcBef>
                <a:spcPts val="1067"/>
              </a:spcBef>
              <a:spcAft>
                <a:spcPts val="0"/>
              </a:spcAft>
              <a:buSzPts val="1400"/>
              <a:buChar char="●"/>
              <a:defRPr/>
            </a:lvl7pPr>
            <a:lvl8pPr marL="4876922" lvl="7" indent="-423344" rtl="0">
              <a:spcBef>
                <a:spcPts val="1067"/>
              </a:spcBef>
              <a:spcAft>
                <a:spcPts val="0"/>
              </a:spcAft>
              <a:buSzPts val="1400"/>
              <a:buChar char="○"/>
              <a:defRPr/>
            </a:lvl8pPr>
            <a:lvl9pPr marL="5486538" lvl="8" indent="-423344" rtl="0">
              <a:spcBef>
                <a:spcPts val="1067"/>
              </a:spcBef>
              <a:spcAft>
                <a:spcPts val="1067"/>
              </a:spcAft>
              <a:buSzPts val="1400"/>
              <a:buChar char="■"/>
              <a:defRPr/>
            </a:lvl9pPr>
          </a:lstStyle>
          <a:p>
            <a:endParaRPr/>
          </a:p>
        </p:txBody>
      </p:sp>
      <p:sp>
        <p:nvSpPr>
          <p:cNvPr id="92" name="Google Shape;92;p20"/>
          <p:cNvSpPr txBox="1">
            <a:spLocks noGrp="1"/>
          </p:cNvSpPr>
          <p:nvPr>
            <p:ph type="sldNum" idx="12"/>
          </p:nvPr>
        </p:nvSpPr>
        <p:spPr>
          <a:xfrm>
            <a:off x="11296611" y="6217623"/>
            <a:ext cx="731600" cy="524800"/>
          </a:xfrm>
          <a:prstGeom prst="rect">
            <a:avLst/>
          </a:prstGeom>
        </p:spPr>
        <p:txBody>
          <a:bodyPr spcFirstLastPara="1" wrap="square" lIns="92475" tIns="92475" rIns="92475" bIns="9247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609630"/>
            <a:fld id="{00000000-1234-1234-1234-123412341234}" type="slidenum">
              <a:rPr lang="en-GB" smtClean="0">
                <a:solidFill>
                  <a:prstClr val="black">
                    <a:tint val="75000"/>
                  </a:prstClr>
                </a:solidFill>
              </a:rPr>
              <a:pPr defTabSz="609630"/>
              <a:t>‹#›</a:t>
            </a:fld>
            <a:endParaRPr lang="en-GB">
              <a:solidFill>
                <a:prstClr val="black">
                  <a:tint val="75000"/>
                </a:prstClr>
              </a:solidFill>
            </a:endParaRPr>
          </a:p>
        </p:txBody>
      </p:sp>
    </p:spTree>
    <p:extLst>
      <p:ext uri="{BB962C8B-B14F-4D97-AF65-F5344CB8AC3E}">
        <p14:creationId xmlns:p14="http://schemas.microsoft.com/office/powerpoint/2010/main" val="30285419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0635" y="3830563"/>
            <a:ext cx="9144000" cy="727006"/>
          </a:xfrm>
        </p:spPr>
        <p:txBody>
          <a:bodyPr anchor="b">
            <a:normAutofit/>
          </a:bodyPr>
          <a:lstStyle>
            <a:lvl1pPr algn="l">
              <a:defRPr sz="4400"/>
            </a:lvl1pPr>
          </a:lstStyle>
          <a:p>
            <a:r>
              <a:rPr lang="en-GB"/>
              <a:t>Master title Arial Bold 44pt</a:t>
            </a:r>
          </a:p>
        </p:txBody>
      </p:sp>
      <p:sp>
        <p:nvSpPr>
          <p:cNvPr id="3" name="Subtitle 2"/>
          <p:cNvSpPr>
            <a:spLocks noGrp="1"/>
          </p:cNvSpPr>
          <p:nvPr>
            <p:ph type="subTitle" idx="1" hasCustomPrompt="1"/>
          </p:nvPr>
        </p:nvSpPr>
        <p:spPr>
          <a:xfrm>
            <a:off x="460635" y="4649644"/>
            <a:ext cx="9144000" cy="4332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Master text Arial 28pt</a:t>
            </a:r>
          </a:p>
        </p:txBody>
      </p:sp>
    </p:spTree>
    <p:extLst>
      <p:ext uri="{BB962C8B-B14F-4D97-AF65-F5344CB8AC3E}">
        <p14:creationId xmlns:p14="http://schemas.microsoft.com/office/powerpoint/2010/main" val="3195801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573" y="1573162"/>
            <a:ext cx="10515600" cy="707462"/>
          </a:xfrm>
        </p:spPr>
        <p:txBody>
          <a:bodyPr/>
          <a:lstStyle/>
          <a:p>
            <a:r>
              <a:rPr lang="en-GB"/>
              <a:t>Master title Arial Bold 44pt</a:t>
            </a:r>
          </a:p>
        </p:txBody>
      </p:sp>
      <p:sp>
        <p:nvSpPr>
          <p:cNvPr id="3" name="Content Placeholder 2"/>
          <p:cNvSpPr>
            <a:spLocks noGrp="1"/>
          </p:cNvSpPr>
          <p:nvPr>
            <p:ph idx="1" hasCustomPrompt="1"/>
          </p:nvPr>
        </p:nvSpPr>
        <p:spPr>
          <a:xfrm>
            <a:off x="464573" y="2369574"/>
            <a:ext cx="10515600" cy="3807389"/>
          </a:xfrm>
          <a:noFill/>
        </p:spPr>
        <p:txBody>
          <a:bodyPr/>
          <a:lstStyle>
            <a:lvl1pPr marL="0" indent="0">
              <a:buNone/>
              <a:defRPr baseline="0"/>
            </a:lvl1pPr>
          </a:lstStyle>
          <a:p>
            <a:pPr lvl="0"/>
            <a:r>
              <a:rPr lang="en-GB"/>
              <a:t>Master text Arial 28pt</a:t>
            </a:r>
          </a:p>
          <a:p>
            <a:pPr lvl="1"/>
            <a:r>
              <a:rPr lang="en-GB"/>
              <a:t>Second level Arial 24pt</a:t>
            </a:r>
          </a:p>
          <a:p>
            <a:pPr lvl="2"/>
            <a:r>
              <a:rPr lang="en-GB"/>
              <a:t>Third level Arial 20pt</a:t>
            </a:r>
          </a:p>
          <a:p>
            <a:pPr lvl="3"/>
            <a:r>
              <a:rPr lang="en-GB"/>
              <a:t>Fourth level Arial 18pt</a:t>
            </a:r>
          </a:p>
          <a:p>
            <a:pPr lvl="4"/>
            <a:r>
              <a:rPr lang="en-GB"/>
              <a:t>Fifth level Arial 18pt</a:t>
            </a:r>
          </a:p>
        </p:txBody>
      </p:sp>
    </p:spTree>
    <p:extLst>
      <p:ext uri="{BB962C8B-B14F-4D97-AF65-F5344CB8AC3E}">
        <p14:creationId xmlns:p14="http://schemas.microsoft.com/office/powerpoint/2010/main" val="423891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_Title and Content and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573" y="1573162"/>
            <a:ext cx="10515600" cy="707462"/>
          </a:xfrm>
        </p:spPr>
        <p:txBody>
          <a:bodyPr/>
          <a:lstStyle/>
          <a:p>
            <a:r>
              <a:rPr lang="en-GB"/>
              <a:t>Master title Arial Bold 44pt</a:t>
            </a:r>
          </a:p>
        </p:txBody>
      </p:sp>
      <p:sp>
        <p:nvSpPr>
          <p:cNvPr id="3" name="Content Placeholder 2"/>
          <p:cNvSpPr>
            <a:spLocks noGrp="1"/>
          </p:cNvSpPr>
          <p:nvPr>
            <p:ph idx="1" hasCustomPrompt="1"/>
          </p:nvPr>
        </p:nvSpPr>
        <p:spPr>
          <a:xfrm>
            <a:off x="464573" y="2369574"/>
            <a:ext cx="10515600" cy="3807389"/>
          </a:xfrm>
          <a:noFill/>
        </p:spPr>
        <p:txBody>
          <a:bodyPr/>
          <a:lstStyle>
            <a:lvl1pPr marL="0" indent="0">
              <a:buNone/>
              <a:defRPr baseline="0"/>
            </a:lvl1pPr>
          </a:lstStyle>
          <a:p>
            <a:pPr lvl="0"/>
            <a:r>
              <a:rPr lang="en-GB"/>
              <a:t>Master text Arial 28pt</a:t>
            </a:r>
          </a:p>
          <a:p>
            <a:pPr lvl="1"/>
            <a:r>
              <a:rPr lang="en-GB"/>
              <a:t>Second level Arial 24pt</a:t>
            </a:r>
          </a:p>
          <a:p>
            <a:pPr lvl="2"/>
            <a:r>
              <a:rPr lang="en-GB"/>
              <a:t>Third level Arial 20pt</a:t>
            </a:r>
          </a:p>
          <a:p>
            <a:pPr lvl="3"/>
            <a:r>
              <a:rPr lang="en-GB"/>
              <a:t>Fourth level Arial 18pt</a:t>
            </a:r>
          </a:p>
          <a:p>
            <a:pPr lvl="4"/>
            <a:r>
              <a:rPr lang="en-GB"/>
              <a:t>Fifth level Arial 18pt</a:t>
            </a:r>
          </a:p>
        </p:txBody>
      </p:sp>
      <p:graphicFrame>
        <p:nvGraphicFramePr>
          <p:cNvPr id="4" name="Table 4">
            <a:extLst>
              <a:ext uri="{FF2B5EF4-FFF2-40B4-BE49-F238E27FC236}">
                <a16:creationId xmlns:a16="http://schemas.microsoft.com/office/drawing/2014/main" id="{6BC8CEC5-3827-46EE-8BEA-4F16E0243C6E}"/>
              </a:ext>
            </a:extLst>
          </p:cNvPr>
          <p:cNvGraphicFramePr>
            <a:graphicFrameLocks noGrp="1"/>
          </p:cNvGraphicFramePr>
          <p:nvPr userDrawn="1">
            <p:extLst>
              <p:ext uri="{D42A27DB-BD31-4B8C-83A1-F6EECF244321}">
                <p14:modId xmlns:p14="http://schemas.microsoft.com/office/powerpoint/2010/main" val="1329214374"/>
              </p:ext>
            </p:extLst>
          </p:nvPr>
        </p:nvGraphicFramePr>
        <p:xfrm>
          <a:off x="464573" y="4728578"/>
          <a:ext cx="7319012" cy="1112520"/>
        </p:xfrm>
        <a:graphic>
          <a:graphicData uri="http://schemas.openxmlformats.org/drawingml/2006/table">
            <a:tbl>
              <a:tblPr firstRow="1" bandRow="1">
                <a:tableStyleId>{69012ECD-51FC-41F1-AA8D-1B2483CD663E}</a:tableStyleId>
              </a:tblPr>
              <a:tblGrid>
                <a:gridCol w="1829753">
                  <a:extLst>
                    <a:ext uri="{9D8B030D-6E8A-4147-A177-3AD203B41FA5}">
                      <a16:colId xmlns:a16="http://schemas.microsoft.com/office/drawing/2014/main" val="215339676"/>
                    </a:ext>
                  </a:extLst>
                </a:gridCol>
                <a:gridCol w="1829753">
                  <a:extLst>
                    <a:ext uri="{9D8B030D-6E8A-4147-A177-3AD203B41FA5}">
                      <a16:colId xmlns:a16="http://schemas.microsoft.com/office/drawing/2014/main" val="2362435220"/>
                    </a:ext>
                  </a:extLst>
                </a:gridCol>
                <a:gridCol w="1829753">
                  <a:extLst>
                    <a:ext uri="{9D8B030D-6E8A-4147-A177-3AD203B41FA5}">
                      <a16:colId xmlns:a16="http://schemas.microsoft.com/office/drawing/2014/main" val="1733039016"/>
                    </a:ext>
                  </a:extLst>
                </a:gridCol>
                <a:gridCol w="1829753">
                  <a:extLst>
                    <a:ext uri="{9D8B030D-6E8A-4147-A177-3AD203B41FA5}">
                      <a16:colId xmlns:a16="http://schemas.microsoft.com/office/drawing/2014/main" val="380642577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Table 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Table 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Table 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Table 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17329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8894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4772600"/>
                  </a:ext>
                </a:extLst>
              </a:tr>
            </a:tbl>
          </a:graphicData>
        </a:graphic>
      </p:graphicFrame>
    </p:spTree>
    <p:extLst>
      <p:ext uri="{BB962C8B-B14F-4D97-AF65-F5344CB8AC3E}">
        <p14:creationId xmlns:p14="http://schemas.microsoft.com/office/powerpoint/2010/main" val="37988420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0635" y="3830563"/>
            <a:ext cx="9144000" cy="727006"/>
          </a:xfrm>
        </p:spPr>
        <p:txBody>
          <a:bodyPr anchor="b">
            <a:normAutofit/>
          </a:bodyPr>
          <a:lstStyle>
            <a:lvl1pPr algn="l">
              <a:defRPr sz="4400">
                <a:solidFill>
                  <a:schemeClr val="bg1"/>
                </a:solidFill>
              </a:defRPr>
            </a:lvl1pPr>
          </a:lstStyle>
          <a:p>
            <a:r>
              <a:rPr lang="en-GB" dirty="0"/>
              <a:t>Master title Arial Bold 44pt</a:t>
            </a:r>
          </a:p>
        </p:txBody>
      </p:sp>
      <p:sp>
        <p:nvSpPr>
          <p:cNvPr id="3" name="Subtitle 2"/>
          <p:cNvSpPr>
            <a:spLocks noGrp="1"/>
          </p:cNvSpPr>
          <p:nvPr>
            <p:ph type="subTitle" idx="1" hasCustomPrompt="1"/>
          </p:nvPr>
        </p:nvSpPr>
        <p:spPr>
          <a:xfrm>
            <a:off x="460635" y="4649644"/>
            <a:ext cx="9144000" cy="433249"/>
          </a:xfrm>
        </p:spPr>
        <p:txBody>
          <a:bodyPr>
            <a:normAutofit/>
          </a:bodyPr>
          <a:lstStyle>
            <a:lvl1pPr marL="0" indent="0" algn="l">
              <a:buNone/>
              <a:defRPr sz="2800">
                <a:solidFill>
                  <a:schemeClr val="bg1"/>
                </a:solidFill>
              </a:defRPr>
            </a:lvl1pPr>
            <a:lvl2pPr marL="457163" indent="0" algn="ctr">
              <a:buNone/>
              <a:defRPr sz="2000"/>
            </a:lvl2pPr>
            <a:lvl3pPr marL="914326" indent="0" algn="ctr">
              <a:buNone/>
              <a:defRPr sz="1800"/>
            </a:lvl3pPr>
            <a:lvl4pPr marL="1371489" indent="0" algn="ctr">
              <a:buNone/>
              <a:defRPr sz="1600"/>
            </a:lvl4pPr>
            <a:lvl5pPr marL="1828652" indent="0" algn="ctr">
              <a:buNone/>
              <a:defRPr sz="1600"/>
            </a:lvl5pPr>
            <a:lvl6pPr marL="2285815" indent="0" algn="ctr">
              <a:buNone/>
              <a:defRPr sz="1600"/>
            </a:lvl6pPr>
            <a:lvl7pPr marL="2742978" indent="0" algn="ctr">
              <a:buNone/>
              <a:defRPr sz="1600"/>
            </a:lvl7pPr>
            <a:lvl8pPr marL="3200142" indent="0" algn="ctr">
              <a:buNone/>
              <a:defRPr sz="1600"/>
            </a:lvl8pPr>
            <a:lvl9pPr marL="3657305" indent="0" algn="ctr">
              <a:buNone/>
              <a:defRPr sz="1600"/>
            </a:lvl9pPr>
          </a:lstStyle>
          <a:p>
            <a:pPr lvl="0"/>
            <a:r>
              <a:rPr lang="en-GB" dirty="0"/>
              <a:t>Master text Arial 28pt</a:t>
            </a:r>
          </a:p>
        </p:txBody>
      </p:sp>
    </p:spTree>
    <p:extLst>
      <p:ext uri="{BB962C8B-B14F-4D97-AF65-F5344CB8AC3E}">
        <p14:creationId xmlns:p14="http://schemas.microsoft.com/office/powerpoint/2010/main" val="869876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898345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574" y="519614"/>
            <a:ext cx="10515600" cy="707462"/>
          </a:xfrm>
        </p:spPr>
        <p:txBody>
          <a:bodyPr/>
          <a:lstStyle/>
          <a:p>
            <a:r>
              <a:rPr lang="en-GB" dirty="0"/>
              <a:t>Master title Arial Bold 44pt</a:t>
            </a:r>
          </a:p>
        </p:txBody>
      </p:sp>
      <p:sp>
        <p:nvSpPr>
          <p:cNvPr id="3" name="Content Placeholder 2"/>
          <p:cNvSpPr>
            <a:spLocks noGrp="1"/>
          </p:cNvSpPr>
          <p:nvPr>
            <p:ph idx="1" hasCustomPrompt="1"/>
          </p:nvPr>
        </p:nvSpPr>
        <p:spPr>
          <a:xfrm>
            <a:off x="464574" y="1316027"/>
            <a:ext cx="10515600" cy="3807389"/>
          </a:xfrm>
          <a:noFill/>
        </p:spPr>
        <p:txBody>
          <a:bodyPr/>
          <a:lstStyle>
            <a:lvl1pPr marL="0" indent="0">
              <a:buNone/>
              <a:defRPr baseline="0"/>
            </a:lvl1pPr>
          </a:lstStyle>
          <a:p>
            <a:pPr lvl="0"/>
            <a:r>
              <a:rPr lang="en-GB" dirty="0"/>
              <a:t>Master text Arial 28pt</a:t>
            </a:r>
          </a:p>
          <a:p>
            <a:pPr lvl="1"/>
            <a:r>
              <a:rPr lang="en-GB" dirty="0"/>
              <a:t>Second level Arial 24pt</a:t>
            </a:r>
          </a:p>
          <a:p>
            <a:pPr lvl="2"/>
            <a:r>
              <a:rPr lang="en-GB" dirty="0"/>
              <a:t>Third level Arial 20pt</a:t>
            </a:r>
          </a:p>
          <a:p>
            <a:pPr lvl="3"/>
            <a:r>
              <a:rPr lang="en-GB" dirty="0"/>
              <a:t>Fourth level Arial 18pt</a:t>
            </a:r>
          </a:p>
          <a:p>
            <a:pPr lvl="4"/>
            <a:r>
              <a:rPr lang="en-GB" dirty="0"/>
              <a:t>Fifth level Arial 18pt</a:t>
            </a:r>
          </a:p>
        </p:txBody>
      </p:sp>
    </p:spTree>
    <p:extLst>
      <p:ext uri="{BB962C8B-B14F-4D97-AF65-F5344CB8AC3E}">
        <p14:creationId xmlns:p14="http://schemas.microsoft.com/office/powerpoint/2010/main" val="39035304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0635" y="500956"/>
            <a:ext cx="9144000" cy="727006"/>
          </a:xfrm>
        </p:spPr>
        <p:txBody>
          <a:bodyPr anchor="b">
            <a:normAutofit/>
          </a:bodyPr>
          <a:lstStyle>
            <a:lvl1pPr algn="l">
              <a:defRPr sz="4400">
                <a:solidFill>
                  <a:schemeClr val="bg1"/>
                </a:solidFill>
              </a:defRPr>
            </a:lvl1pPr>
          </a:lstStyle>
          <a:p>
            <a:r>
              <a:rPr lang="en-GB" dirty="0"/>
              <a:t>Master title Arial Bold 44pt</a:t>
            </a:r>
          </a:p>
        </p:txBody>
      </p:sp>
      <p:sp>
        <p:nvSpPr>
          <p:cNvPr id="3" name="Subtitle 2"/>
          <p:cNvSpPr>
            <a:spLocks noGrp="1"/>
          </p:cNvSpPr>
          <p:nvPr>
            <p:ph type="subTitle" idx="1" hasCustomPrompt="1"/>
          </p:nvPr>
        </p:nvSpPr>
        <p:spPr>
          <a:xfrm>
            <a:off x="460635" y="1320037"/>
            <a:ext cx="9144000" cy="433249"/>
          </a:xfrm>
        </p:spPr>
        <p:txBody>
          <a:bodyPr>
            <a:normAutofit/>
          </a:bodyPr>
          <a:lstStyle>
            <a:lvl1pPr marL="0" indent="0" algn="l">
              <a:buNone/>
              <a:defRPr sz="2800">
                <a:solidFill>
                  <a:schemeClr val="bg1"/>
                </a:solidFill>
              </a:defRPr>
            </a:lvl1pPr>
            <a:lvl2pPr marL="457163" indent="0" algn="ctr">
              <a:buNone/>
              <a:defRPr sz="2000"/>
            </a:lvl2pPr>
            <a:lvl3pPr marL="914326" indent="0" algn="ctr">
              <a:buNone/>
              <a:defRPr sz="1800"/>
            </a:lvl3pPr>
            <a:lvl4pPr marL="1371489" indent="0" algn="ctr">
              <a:buNone/>
              <a:defRPr sz="1600"/>
            </a:lvl4pPr>
            <a:lvl5pPr marL="1828652" indent="0" algn="ctr">
              <a:buNone/>
              <a:defRPr sz="1600"/>
            </a:lvl5pPr>
            <a:lvl6pPr marL="2285815" indent="0" algn="ctr">
              <a:buNone/>
              <a:defRPr sz="1600"/>
            </a:lvl6pPr>
            <a:lvl7pPr marL="2742978" indent="0" algn="ctr">
              <a:buNone/>
              <a:defRPr sz="1600"/>
            </a:lvl7pPr>
            <a:lvl8pPr marL="3200142" indent="0" algn="ctr">
              <a:buNone/>
              <a:defRPr sz="1600"/>
            </a:lvl8pPr>
            <a:lvl9pPr marL="3657305" indent="0" algn="ctr">
              <a:buNone/>
              <a:defRPr sz="1600"/>
            </a:lvl9pPr>
          </a:lstStyle>
          <a:p>
            <a:pPr lvl="0"/>
            <a:r>
              <a:rPr lang="en-GB" dirty="0"/>
              <a:t>Master text Arial 28pt</a:t>
            </a:r>
          </a:p>
        </p:txBody>
      </p:sp>
    </p:spTree>
    <p:extLst>
      <p:ext uri="{BB962C8B-B14F-4D97-AF65-F5344CB8AC3E}">
        <p14:creationId xmlns:p14="http://schemas.microsoft.com/office/powerpoint/2010/main" val="36675912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Title and Content and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574" y="519615"/>
            <a:ext cx="10515600" cy="707462"/>
          </a:xfrm>
        </p:spPr>
        <p:txBody>
          <a:bodyPr/>
          <a:lstStyle>
            <a:lvl1pPr>
              <a:defRPr>
                <a:solidFill>
                  <a:schemeClr val="accent1"/>
                </a:solidFill>
              </a:defRPr>
            </a:lvl1pPr>
          </a:lstStyle>
          <a:p>
            <a:r>
              <a:rPr lang="en-GB" dirty="0"/>
              <a:t>Master title Arial Bold 44pt</a:t>
            </a:r>
          </a:p>
        </p:txBody>
      </p:sp>
      <p:sp>
        <p:nvSpPr>
          <p:cNvPr id="3" name="Content Placeholder 2"/>
          <p:cNvSpPr>
            <a:spLocks noGrp="1"/>
          </p:cNvSpPr>
          <p:nvPr>
            <p:ph idx="1" hasCustomPrompt="1"/>
          </p:nvPr>
        </p:nvSpPr>
        <p:spPr>
          <a:xfrm>
            <a:off x="464574" y="1316029"/>
            <a:ext cx="10515600" cy="2222302"/>
          </a:xfrm>
          <a:noFill/>
        </p:spPr>
        <p:txBody>
          <a:bodyPr/>
          <a:lstStyle>
            <a:lvl1pPr marL="0" indent="0">
              <a:buNone/>
              <a:defRPr baseline="0"/>
            </a:lvl1pPr>
          </a:lstStyle>
          <a:p>
            <a:pPr lvl="0"/>
            <a:r>
              <a:rPr lang="en-GB" dirty="0"/>
              <a:t>Master text Arial 28pt</a:t>
            </a:r>
          </a:p>
          <a:p>
            <a:pPr lvl="1"/>
            <a:r>
              <a:rPr lang="en-GB" dirty="0"/>
              <a:t>Second level Arial 24pt</a:t>
            </a:r>
          </a:p>
          <a:p>
            <a:pPr lvl="2"/>
            <a:r>
              <a:rPr lang="en-GB" dirty="0"/>
              <a:t>Third level Arial 20pt</a:t>
            </a:r>
          </a:p>
          <a:p>
            <a:pPr lvl="3"/>
            <a:r>
              <a:rPr lang="en-GB" dirty="0"/>
              <a:t>Fourth level Arial 18pt</a:t>
            </a:r>
          </a:p>
          <a:p>
            <a:pPr lvl="4"/>
            <a:r>
              <a:rPr lang="en-GB" dirty="0"/>
              <a:t>Fifth level Arial 18pt</a:t>
            </a:r>
          </a:p>
        </p:txBody>
      </p:sp>
      <p:graphicFrame>
        <p:nvGraphicFramePr>
          <p:cNvPr id="4" name="Table 4">
            <a:extLst>
              <a:ext uri="{FF2B5EF4-FFF2-40B4-BE49-F238E27FC236}">
                <a16:creationId xmlns:a16="http://schemas.microsoft.com/office/drawing/2014/main" id="{6BC8CEC5-3827-46EE-8BEA-4F16E0243C6E}"/>
              </a:ext>
            </a:extLst>
          </p:cNvPr>
          <p:cNvGraphicFramePr>
            <a:graphicFrameLocks noGrp="1"/>
          </p:cNvGraphicFramePr>
          <p:nvPr userDrawn="1"/>
        </p:nvGraphicFramePr>
        <p:xfrm>
          <a:off x="464573" y="3945335"/>
          <a:ext cx="7319012" cy="6770177"/>
        </p:xfrm>
        <a:graphic>
          <a:graphicData uri="http://schemas.openxmlformats.org/drawingml/2006/table">
            <a:tbl>
              <a:tblPr firstRow="1" bandRow="1">
                <a:tableStyleId>{69012ECD-51FC-41F1-AA8D-1B2483CD663E}</a:tableStyleId>
              </a:tblPr>
              <a:tblGrid>
                <a:gridCol w="1829753">
                  <a:extLst>
                    <a:ext uri="{9D8B030D-6E8A-4147-A177-3AD203B41FA5}">
                      <a16:colId xmlns:a16="http://schemas.microsoft.com/office/drawing/2014/main" val="215339676"/>
                    </a:ext>
                  </a:extLst>
                </a:gridCol>
                <a:gridCol w="1829753">
                  <a:extLst>
                    <a:ext uri="{9D8B030D-6E8A-4147-A177-3AD203B41FA5}">
                      <a16:colId xmlns:a16="http://schemas.microsoft.com/office/drawing/2014/main" val="2362435220"/>
                    </a:ext>
                  </a:extLst>
                </a:gridCol>
                <a:gridCol w="1829753">
                  <a:extLst>
                    <a:ext uri="{9D8B030D-6E8A-4147-A177-3AD203B41FA5}">
                      <a16:colId xmlns:a16="http://schemas.microsoft.com/office/drawing/2014/main" val="1733039016"/>
                    </a:ext>
                  </a:extLst>
                </a:gridCol>
                <a:gridCol w="1829753">
                  <a:extLst>
                    <a:ext uri="{9D8B030D-6E8A-4147-A177-3AD203B41FA5}">
                      <a16:colId xmlns:a16="http://schemas.microsoft.com/office/drawing/2014/main" val="3806425770"/>
                    </a:ext>
                  </a:extLst>
                </a:gridCol>
              </a:tblGrid>
              <a:tr h="26897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solidFill>
                            <a:schemeClr val="accent1"/>
                          </a:solidFill>
                        </a:rPr>
                        <a:t>Table 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solidFill>
                            <a:schemeClr val="accent1"/>
                          </a:solidFill>
                        </a:rPr>
                        <a:t>Table 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solidFill>
                            <a:schemeClr val="accent1"/>
                          </a:solidFill>
                        </a:rPr>
                        <a:t>Table 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solidFill>
                            <a:schemeClr val="accent1"/>
                          </a:solidFill>
                        </a:rPr>
                        <a:t>Table 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181732984"/>
                  </a:ext>
                </a:extLst>
              </a:tr>
              <a:tr h="204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889416"/>
                  </a:ext>
                </a:extLst>
              </a:tr>
              <a:tr h="204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4772600"/>
                  </a:ext>
                </a:extLst>
              </a:tr>
            </a:tbl>
          </a:graphicData>
        </a:graphic>
      </p:graphicFrame>
    </p:spTree>
    <p:extLst>
      <p:ext uri="{BB962C8B-B14F-4D97-AF65-F5344CB8AC3E}">
        <p14:creationId xmlns:p14="http://schemas.microsoft.com/office/powerpoint/2010/main" val="17447467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2_Title and Content and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574" y="519615"/>
            <a:ext cx="10515600" cy="707462"/>
          </a:xfrm>
        </p:spPr>
        <p:txBody>
          <a:bodyPr/>
          <a:lstStyle>
            <a:lvl1pPr>
              <a:defRPr>
                <a:solidFill>
                  <a:schemeClr val="accent1"/>
                </a:solidFill>
              </a:defRPr>
            </a:lvl1pPr>
          </a:lstStyle>
          <a:p>
            <a:r>
              <a:rPr lang="en-GB" dirty="0"/>
              <a:t>Master title Arial Bold 44pt</a:t>
            </a:r>
          </a:p>
        </p:txBody>
      </p:sp>
      <p:sp>
        <p:nvSpPr>
          <p:cNvPr id="3" name="Content Placeholder 2"/>
          <p:cNvSpPr>
            <a:spLocks noGrp="1"/>
          </p:cNvSpPr>
          <p:nvPr>
            <p:ph idx="1" hasCustomPrompt="1"/>
          </p:nvPr>
        </p:nvSpPr>
        <p:spPr>
          <a:xfrm>
            <a:off x="464574" y="1316029"/>
            <a:ext cx="10515600" cy="2222302"/>
          </a:xfrm>
          <a:noFill/>
        </p:spPr>
        <p:txBody>
          <a:bodyPr/>
          <a:lstStyle>
            <a:lvl1pPr marL="0" indent="0">
              <a:buNone/>
              <a:defRPr baseline="0"/>
            </a:lvl1pPr>
          </a:lstStyle>
          <a:p>
            <a:pPr lvl="0"/>
            <a:r>
              <a:rPr lang="en-GB" dirty="0"/>
              <a:t>Master text Arial 28pt</a:t>
            </a:r>
          </a:p>
          <a:p>
            <a:pPr lvl="1"/>
            <a:r>
              <a:rPr lang="en-GB" dirty="0"/>
              <a:t>Second level Arial 24pt</a:t>
            </a:r>
          </a:p>
          <a:p>
            <a:pPr lvl="2"/>
            <a:r>
              <a:rPr lang="en-GB" dirty="0"/>
              <a:t>Third level Arial 20pt</a:t>
            </a:r>
          </a:p>
          <a:p>
            <a:pPr lvl="3"/>
            <a:r>
              <a:rPr lang="en-GB" dirty="0"/>
              <a:t>Fourth level Arial 18pt</a:t>
            </a:r>
          </a:p>
          <a:p>
            <a:pPr lvl="4"/>
            <a:r>
              <a:rPr lang="en-GB" dirty="0"/>
              <a:t>Fifth level Arial 18pt</a:t>
            </a:r>
          </a:p>
        </p:txBody>
      </p:sp>
      <p:graphicFrame>
        <p:nvGraphicFramePr>
          <p:cNvPr id="4" name="Table 4">
            <a:extLst>
              <a:ext uri="{FF2B5EF4-FFF2-40B4-BE49-F238E27FC236}">
                <a16:creationId xmlns:a16="http://schemas.microsoft.com/office/drawing/2014/main" id="{6BC8CEC5-3827-46EE-8BEA-4F16E0243C6E}"/>
              </a:ext>
            </a:extLst>
          </p:cNvPr>
          <p:cNvGraphicFramePr>
            <a:graphicFrameLocks noGrp="1"/>
          </p:cNvGraphicFramePr>
          <p:nvPr userDrawn="1"/>
        </p:nvGraphicFramePr>
        <p:xfrm>
          <a:off x="464573" y="3945335"/>
          <a:ext cx="7319012" cy="6770177"/>
        </p:xfrm>
        <a:graphic>
          <a:graphicData uri="http://schemas.openxmlformats.org/drawingml/2006/table">
            <a:tbl>
              <a:tblPr firstRow="1" bandRow="1">
                <a:tableStyleId>{69012ECD-51FC-41F1-AA8D-1B2483CD663E}</a:tableStyleId>
              </a:tblPr>
              <a:tblGrid>
                <a:gridCol w="1829753">
                  <a:extLst>
                    <a:ext uri="{9D8B030D-6E8A-4147-A177-3AD203B41FA5}">
                      <a16:colId xmlns:a16="http://schemas.microsoft.com/office/drawing/2014/main" val="215339676"/>
                    </a:ext>
                  </a:extLst>
                </a:gridCol>
                <a:gridCol w="1829753">
                  <a:extLst>
                    <a:ext uri="{9D8B030D-6E8A-4147-A177-3AD203B41FA5}">
                      <a16:colId xmlns:a16="http://schemas.microsoft.com/office/drawing/2014/main" val="2362435220"/>
                    </a:ext>
                  </a:extLst>
                </a:gridCol>
                <a:gridCol w="1829753">
                  <a:extLst>
                    <a:ext uri="{9D8B030D-6E8A-4147-A177-3AD203B41FA5}">
                      <a16:colId xmlns:a16="http://schemas.microsoft.com/office/drawing/2014/main" val="1733039016"/>
                    </a:ext>
                  </a:extLst>
                </a:gridCol>
                <a:gridCol w="1829753">
                  <a:extLst>
                    <a:ext uri="{9D8B030D-6E8A-4147-A177-3AD203B41FA5}">
                      <a16:colId xmlns:a16="http://schemas.microsoft.com/office/drawing/2014/main" val="3806425770"/>
                    </a:ext>
                  </a:extLst>
                </a:gridCol>
              </a:tblGrid>
              <a:tr h="26897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solidFill>
                            <a:schemeClr val="accent1"/>
                          </a:solidFill>
                        </a:rPr>
                        <a:t>Table 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solidFill>
                            <a:schemeClr val="accent1"/>
                          </a:solidFill>
                        </a:rPr>
                        <a:t>Table 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solidFill>
                            <a:schemeClr val="accent1"/>
                          </a:solidFill>
                        </a:rPr>
                        <a:t>Table 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solidFill>
                            <a:schemeClr val="accent1"/>
                          </a:solidFill>
                        </a:rPr>
                        <a:t>Table 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181732984"/>
                  </a:ext>
                </a:extLst>
              </a:tr>
              <a:tr h="204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889416"/>
                  </a:ext>
                </a:extLst>
              </a:tr>
              <a:tr h="204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4772600"/>
                  </a:ext>
                </a:extLst>
              </a:tr>
            </a:tbl>
          </a:graphicData>
        </a:graphic>
      </p:graphicFrame>
    </p:spTree>
    <p:extLst>
      <p:ext uri="{BB962C8B-B14F-4D97-AF65-F5344CB8AC3E}">
        <p14:creationId xmlns:p14="http://schemas.microsoft.com/office/powerpoint/2010/main" val="33247244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3_Title and Content and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574" y="519615"/>
            <a:ext cx="10515600" cy="707462"/>
          </a:xfrm>
        </p:spPr>
        <p:txBody>
          <a:bodyPr/>
          <a:lstStyle>
            <a:lvl1pPr>
              <a:defRPr>
                <a:solidFill>
                  <a:schemeClr val="accent1"/>
                </a:solidFill>
              </a:defRPr>
            </a:lvl1pPr>
          </a:lstStyle>
          <a:p>
            <a:r>
              <a:rPr lang="en-GB" dirty="0"/>
              <a:t>Master title Arial Bold 44pt</a:t>
            </a:r>
          </a:p>
        </p:txBody>
      </p:sp>
      <p:sp>
        <p:nvSpPr>
          <p:cNvPr id="3" name="Content Placeholder 2"/>
          <p:cNvSpPr>
            <a:spLocks noGrp="1"/>
          </p:cNvSpPr>
          <p:nvPr>
            <p:ph idx="1" hasCustomPrompt="1"/>
          </p:nvPr>
        </p:nvSpPr>
        <p:spPr>
          <a:xfrm>
            <a:off x="464574" y="1316029"/>
            <a:ext cx="10515600" cy="2222302"/>
          </a:xfrm>
          <a:noFill/>
        </p:spPr>
        <p:txBody>
          <a:bodyPr/>
          <a:lstStyle>
            <a:lvl1pPr marL="0" indent="0">
              <a:buNone/>
              <a:defRPr baseline="0"/>
            </a:lvl1pPr>
          </a:lstStyle>
          <a:p>
            <a:pPr lvl="0"/>
            <a:r>
              <a:rPr lang="en-GB" dirty="0"/>
              <a:t>Master text Arial 28pt</a:t>
            </a:r>
          </a:p>
          <a:p>
            <a:pPr lvl="1"/>
            <a:r>
              <a:rPr lang="en-GB" dirty="0"/>
              <a:t>Second level Arial 24pt</a:t>
            </a:r>
          </a:p>
          <a:p>
            <a:pPr lvl="2"/>
            <a:r>
              <a:rPr lang="en-GB" dirty="0"/>
              <a:t>Third level Arial 20pt</a:t>
            </a:r>
          </a:p>
          <a:p>
            <a:pPr lvl="3"/>
            <a:r>
              <a:rPr lang="en-GB" dirty="0"/>
              <a:t>Fourth level Arial 18pt</a:t>
            </a:r>
          </a:p>
          <a:p>
            <a:pPr lvl="4"/>
            <a:r>
              <a:rPr lang="en-GB" dirty="0"/>
              <a:t>Fifth level Arial 18pt</a:t>
            </a:r>
          </a:p>
        </p:txBody>
      </p:sp>
      <p:graphicFrame>
        <p:nvGraphicFramePr>
          <p:cNvPr id="4" name="Table 4">
            <a:extLst>
              <a:ext uri="{FF2B5EF4-FFF2-40B4-BE49-F238E27FC236}">
                <a16:creationId xmlns:a16="http://schemas.microsoft.com/office/drawing/2014/main" id="{6BC8CEC5-3827-46EE-8BEA-4F16E0243C6E}"/>
              </a:ext>
            </a:extLst>
          </p:cNvPr>
          <p:cNvGraphicFramePr>
            <a:graphicFrameLocks noGrp="1"/>
          </p:cNvGraphicFramePr>
          <p:nvPr userDrawn="1"/>
        </p:nvGraphicFramePr>
        <p:xfrm>
          <a:off x="464573" y="3945335"/>
          <a:ext cx="7319012" cy="6770177"/>
        </p:xfrm>
        <a:graphic>
          <a:graphicData uri="http://schemas.openxmlformats.org/drawingml/2006/table">
            <a:tbl>
              <a:tblPr firstRow="1" bandRow="1">
                <a:tableStyleId>{69012ECD-51FC-41F1-AA8D-1B2483CD663E}</a:tableStyleId>
              </a:tblPr>
              <a:tblGrid>
                <a:gridCol w="1829753">
                  <a:extLst>
                    <a:ext uri="{9D8B030D-6E8A-4147-A177-3AD203B41FA5}">
                      <a16:colId xmlns:a16="http://schemas.microsoft.com/office/drawing/2014/main" val="215339676"/>
                    </a:ext>
                  </a:extLst>
                </a:gridCol>
                <a:gridCol w="1829753">
                  <a:extLst>
                    <a:ext uri="{9D8B030D-6E8A-4147-A177-3AD203B41FA5}">
                      <a16:colId xmlns:a16="http://schemas.microsoft.com/office/drawing/2014/main" val="2362435220"/>
                    </a:ext>
                  </a:extLst>
                </a:gridCol>
                <a:gridCol w="1829753">
                  <a:extLst>
                    <a:ext uri="{9D8B030D-6E8A-4147-A177-3AD203B41FA5}">
                      <a16:colId xmlns:a16="http://schemas.microsoft.com/office/drawing/2014/main" val="1733039016"/>
                    </a:ext>
                  </a:extLst>
                </a:gridCol>
                <a:gridCol w="1829753">
                  <a:extLst>
                    <a:ext uri="{9D8B030D-6E8A-4147-A177-3AD203B41FA5}">
                      <a16:colId xmlns:a16="http://schemas.microsoft.com/office/drawing/2014/main" val="3806425770"/>
                    </a:ext>
                  </a:extLst>
                </a:gridCol>
              </a:tblGrid>
              <a:tr h="26897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solidFill>
                            <a:schemeClr val="accent1"/>
                          </a:solidFill>
                        </a:rPr>
                        <a:t>Table 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solidFill>
                            <a:schemeClr val="accent1"/>
                          </a:solidFill>
                        </a:rPr>
                        <a:t>Table 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solidFill>
                            <a:schemeClr val="accent1"/>
                          </a:solidFill>
                        </a:rPr>
                        <a:t>Table 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solidFill>
                            <a:schemeClr val="accent1"/>
                          </a:solidFill>
                        </a:rPr>
                        <a:t>Table 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181732984"/>
                  </a:ext>
                </a:extLst>
              </a:tr>
              <a:tr h="204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889416"/>
                  </a:ext>
                </a:extLst>
              </a:tr>
              <a:tr h="204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4772600"/>
                  </a:ext>
                </a:extLst>
              </a:tr>
            </a:tbl>
          </a:graphicData>
        </a:graphic>
      </p:graphicFrame>
    </p:spTree>
    <p:extLst>
      <p:ext uri="{BB962C8B-B14F-4D97-AF65-F5344CB8AC3E}">
        <p14:creationId xmlns:p14="http://schemas.microsoft.com/office/powerpoint/2010/main" val="18930316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4_Title and Content and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574" y="519615"/>
            <a:ext cx="10515600" cy="707462"/>
          </a:xfrm>
        </p:spPr>
        <p:txBody>
          <a:bodyPr/>
          <a:lstStyle>
            <a:lvl1pPr>
              <a:defRPr>
                <a:solidFill>
                  <a:schemeClr val="accent1"/>
                </a:solidFill>
              </a:defRPr>
            </a:lvl1pPr>
          </a:lstStyle>
          <a:p>
            <a:r>
              <a:rPr lang="en-GB" dirty="0"/>
              <a:t>Master title Arial Bold 44pt</a:t>
            </a:r>
          </a:p>
        </p:txBody>
      </p:sp>
      <p:sp>
        <p:nvSpPr>
          <p:cNvPr id="3" name="Content Placeholder 2"/>
          <p:cNvSpPr>
            <a:spLocks noGrp="1"/>
          </p:cNvSpPr>
          <p:nvPr>
            <p:ph idx="1" hasCustomPrompt="1"/>
          </p:nvPr>
        </p:nvSpPr>
        <p:spPr>
          <a:xfrm>
            <a:off x="464574" y="1316029"/>
            <a:ext cx="10515600" cy="2222302"/>
          </a:xfrm>
          <a:noFill/>
        </p:spPr>
        <p:txBody>
          <a:bodyPr/>
          <a:lstStyle>
            <a:lvl1pPr marL="0" indent="0">
              <a:buNone/>
              <a:defRPr baseline="0"/>
            </a:lvl1pPr>
          </a:lstStyle>
          <a:p>
            <a:pPr lvl="0"/>
            <a:r>
              <a:rPr lang="en-GB" dirty="0"/>
              <a:t>Master text Arial 28pt</a:t>
            </a:r>
          </a:p>
          <a:p>
            <a:pPr lvl="1"/>
            <a:r>
              <a:rPr lang="en-GB" dirty="0"/>
              <a:t>Second level Arial 24pt</a:t>
            </a:r>
          </a:p>
          <a:p>
            <a:pPr lvl="2"/>
            <a:r>
              <a:rPr lang="en-GB" dirty="0"/>
              <a:t>Third level Arial 20pt</a:t>
            </a:r>
          </a:p>
          <a:p>
            <a:pPr lvl="3"/>
            <a:r>
              <a:rPr lang="en-GB" dirty="0"/>
              <a:t>Fourth level Arial 18pt</a:t>
            </a:r>
          </a:p>
          <a:p>
            <a:pPr lvl="4"/>
            <a:r>
              <a:rPr lang="en-GB" dirty="0"/>
              <a:t>Fifth level Arial 18pt</a:t>
            </a:r>
          </a:p>
        </p:txBody>
      </p:sp>
      <p:graphicFrame>
        <p:nvGraphicFramePr>
          <p:cNvPr id="4" name="Table 4">
            <a:extLst>
              <a:ext uri="{FF2B5EF4-FFF2-40B4-BE49-F238E27FC236}">
                <a16:creationId xmlns:a16="http://schemas.microsoft.com/office/drawing/2014/main" id="{6BC8CEC5-3827-46EE-8BEA-4F16E0243C6E}"/>
              </a:ext>
            </a:extLst>
          </p:cNvPr>
          <p:cNvGraphicFramePr>
            <a:graphicFrameLocks noGrp="1"/>
          </p:cNvGraphicFramePr>
          <p:nvPr userDrawn="1"/>
        </p:nvGraphicFramePr>
        <p:xfrm>
          <a:off x="464573" y="3945335"/>
          <a:ext cx="7319012" cy="6770177"/>
        </p:xfrm>
        <a:graphic>
          <a:graphicData uri="http://schemas.openxmlformats.org/drawingml/2006/table">
            <a:tbl>
              <a:tblPr firstRow="1" bandRow="1">
                <a:tableStyleId>{69012ECD-51FC-41F1-AA8D-1B2483CD663E}</a:tableStyleId>
              </a:tblPr>
              <a:tblGrid>
                <a:gridCol w="1829753">
                  <a:extLst>
                    <a:ext uri="{9D8B030D-6E8A-4147-A177-3AD203B41FA5}">
                      <a16:colId xmlns:a16="http://schemas.microsoft.com/office/drawing/2014/main" val="215339676"/>
                    </a:ext>
                  </a:extLst>
                </a:gridCol>
                <a:gridCol w="1829753">
                  <a:extLst>
                    <a:ext uri="{9D8B030D-6E8A-4147-A177-3AD203B41FA5}">
                      <a16:colId xmlns:a16="http://schemas.microsoft.com/office/drawing/2014/main" val="2362435220"/>
                    </a:ext>
                  </a:extLst>
                </a:gridCol>
                <a:gridCol w="1829753">
                  <a:extLst>
                    <a:ext uri="{9D8B030D-6E8A-4147-A177-3AD203B41FA5}">
                      <a16:colId xmlns:a16="http://schemas.microsoft.com/office/drawing/2014/main" val="1733039016"/>
                    </a:ext>
                  </a:extLst>
                </a:gridCol>
                <a:gridCol w="1829753">
                  <a:extLst>
                    <a:ext uri="{9D8B030D-6E8A-4147-A177-3AD203B41FA5}">
                      <a16:colId xmlns:a16="http://schemas.microsoft.com/office/drawing/2014/main" val="3806425770"/>
                    </a:ext>
                  </a:extLst>
                </a:gridCol>
              </a:tblGrid>
              <a:tr h="26897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solidFill>
                            <a:schemeClr val="accent1"/>
                          </a:solidFill>
                        </a:rPr>
                        <a:t>Table 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solidFill>
                            <a:schemeClr val="accent1"/>
                          </a:solidFill>
                        </a:rPr>
                        <a:t>Table 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solidFill>
                            <a:schemeClr val="accent1"/>
                          </a:solidFill>
                        </a:rPr>
                        <a:t>Table 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solidFill>
                            <a:schemeClr val="accent1"/>
                          </a:solidFill>
                        </a:rPr>
                        <a:t>Table 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181732984"/>
                  </a:ext>
                </a:extLst>
              </a:tr>
              <a:tr h="204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889416"/>
                  </a:ext>
                </a:extLst>
              </a:tr>
              <a:tr h="204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300" dirty="0">
                          <a:latin typeface="Arial" panose="020B0604020202020204" pitchFamily="34" charset="0"/>
                          <a:cs typeface="Arial" panose="020B0604020202020204" pitchFamily="34" charset="0"/>
                        </a:rPr>
                        <a:t>Table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4772600"/>
                  </a:ext>
                </a:extLst>
              </a:tr>
            </a:tbl>
          </a:graphicData>
        </a:graphic>
      </p:graphicFrame>
    </p:spTree>
    <p:extLst>
      <p:ext uri="{BB962C8B-B14F-4D97-AF65-F5344CB8AC3E}">
        <p14:creationId xmlns:p14="http://schemas.microsoft.com/office/powerpoint/2010/main" val="19715976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D05403-AAEB-4C66-9B0B-16229783584D}"/>
              </a:ext>
            </a:extLst>
          </p:cNvPr>
          <p:cNvSpPr>
            <a:spLocks noGrp="1"/>
          </p:cNvSpPr>
          <p:nvPr>
            <p:ph type="dt" sz="half" idx="10"/>
          </p:nvPr>
        </p:nvSpPr>
        <p:spPr/>
        <p:txBody>
          <a:bodyPr/>
          <a:lstStyle/>
          <a:p>
            <a:fld id="{3A6981C1-5F6D-4BDF-ADCD-8D21F3725FDD}" type="datetimeFigureOut">
              <a:rPr lang="en-US" smtClean="0"/>
              <a:t>12/5/2025</a:t>
            </a:fld>
            <a:endParaRPr lang="en-US" dirty="0"/>
          </a:p>
        </p:txBody>
      </p:sp>
      <p:sp>
        <p:nvSpPr>
          <p:cNvPr id="3" name="Footer Placeholder 2">
            <a:extLst>
              <a:ext uri="{FF2B5EF4-FFF2-40B4-BE49-F238E27FC236}">
                <a16:creationId xmlns:a16="http://schemas.microsoft.com/office/drawing/2014/main" id="{EF17849C-6383-4E8B-AB09-1A7BF5CB188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D441D6D-B320-4094-A425-A2B61039B9B3}"/>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9936327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7C95F-C923-6FF8-3AD1-D5A5FAA3AEFC}"/>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FF4D19A-3E07-4016-AD6A-B2BA64F63A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7425451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B3DA2-0AC5-474A-0BE4-5027E659C6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69BF83-8B86-9FC7-91BA-E63EBA8DF6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434699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BCFCD-3909-B446-B279-1C609BA8CD3B}"/>
              </a:ext>
            </a:extLst>
          </p:cNvPr>
          <p:cNvSpPr>
            <a:spLocks noGrp="1"/>
          </p:cNvSpPr>
          <p:nvPr>
            <p:ph type="title"/>
          </p:nvPr>
        </p:nvSpPr>
        <p:spPr>
          <a:xfrm>
            <a:off x="555812" y="1709738"/>
            <a:ext cx="10791638" cy="193889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E35946C-A58F-A3EE-0D0C-CC8B3EA695A2}"/>
              </a:ext>
            </a:extLst>
          </p:cNvPr>
          <p:cNvSpPr>
            <a:spLocks noGrp="1"/>
          </p:cNvSpPr>
          <p:nvPr>
            <p:ph type="body" idx="1"/>
          </p:nvPr>
        </p:nvSpPr>
        <p:spPr>
          <a:xfrm>
            <a:off x="555812" y="3756212"/>
            <a:ext cx="10791638" cy="179294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4368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7200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37360-C94B-BB09-FCFF-72A6521F55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F91CA3-361B-F2BC-96A0-E961E29AE218}"/>
              </a:ext>
            </a:extLst>
          </p:cNvPr>
          <p:cNvSpPr>
            <a:spLocks noGrp="1"/>
          </p:cNvSpPr>
          <p:nvPr>
            <p:ph sz="half" idx="1"/>
          </p:nvPr>
        </p:nvSpPr>
        <p:spPr>
          <a:xfrm>
            <a:off x="632012" y="1825625"/>
            <a:ext cx="5181600" cy="38804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E1E5E4A-4466-BFEA-723A-0909686859AD}"/>
              </a:ext>
            </a:extLst>
          </p:cNvPr>
          <p:cNvSpPr>
            <a:spLocks noGrp="1"/>
          </p:cNvSpPr>
          <p:nvPr>
            <p:ph sz="half" idx="2"/>
          </p:nvPr>
        </p:nvSpPr>
        <p:spPr>
          <a:xfrm>
            <a:off x="6468035" y="1825625"/>
            <a:ext cx="5181600" cy="38804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659171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BDEAF-1137-A825-B0DC-AC1C1611F3CE}"/>
              </a:ext>
            </a:extLst>
          </p:cNvPr>
          <p:cNvSpPr>
            <a:spLocks noGrp="1"/>
          </p:cNvSpPr>
          <p:nvPr>
            <p:ph type="title"/>
          </p:nvPr>
        </p:nvSpPr>
        <p:spPr>
          <a:xfrm>
            <a:off x="506506" y="365125"/>
            <a:ext cx="11178988"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D2F449-DBB2-0736-DB33-7BE99072C3F5}"/>
              </a:ext>
            </a:extLst>
          </p:cNvPr>
          <p:cNvSpPr>
            <a:spLocks noGrp="1"/>
          </p:cNvSpPr>
          <p:nvPr>
            <p:ph type="body" idx="1"/>
          </p:nvPr>
        </p:nvSpPr>
        <p:spPr>
          <a:xfrm>
            <a:off x="506506" y="143911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0CBC6F-6126-7AC1-4FF3-688D56B67EFD}"/>
              </a:ext>
            </a:extLst>
          </p:cNvPr>
          <p:cNvSpPr>
            <a:spLocks noGrp="1"/>
          </p:cNvSpPr>
          <p:nvPr>
            <p:ph sz="half" idx="2"/>
          </p:nvPr>
        </p:nvSpPr>
        <p:spPr>
          <a:xfrm>
            <a:off x="506506" y="2348192"/>
            <a:ext cx="5157787" cy="32592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780ABC-89AC-3E17-FCE1-CB600B5B7A68}"/>
              </a:ext>
            </a:extLst>
          </p:cNvPr>
          <p:cNvSpPr>
            <a:spLocks noGrp="1"/>
          </p:cNvSpPr>
          <p:nvPr>
            <p:ph type="body" sz="quarter" idx="3"/>
          </p:nvPr>
        </p:nvSpPr>
        <p:spPr>
          <a:xfrm>
            <a:off x="6463553" y="143911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C22B14-127A-E02D-7A3A-D13E477F3F74}"/>
              </a:ext>
            </a:extLst>
          </p:cNvPr>
          <p:cNvSpPr>
            <a:spLocks noGrp="1"/>
          </p:cNvSpPr>
          <p:nvPr>
            <p:ph sz="quarter" idx="4"/>
          </p:nvPr>
        </p:nvSpPr>
        <p:spPr>
          <a:xfrm>
            <a:off x="6463553" y="2348192"/>
            <a:ext cx="5183188" cy="32592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515079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F1C1-400E-60A3-EC0D-D7E95CAFD00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260221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2518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Logo-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8770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Logo-Colo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386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68C36-051B-27A7-7861-4B53AE1358E3}"/>
              </a:ext>
            </a:extLst>
          </p:cNvPr>
          <p:cNvSpPr>
            <a:spLocks noGrp="1"/>
          </p:cNvSpPr>
          <p:nvPr>
            <p:ph type="title"/>
          </p:nvPr>
        </p:nvSpPr>
        <p:spPr>
          <a:xfrm>
            <a:off x="555812" y="457200"/>
            <a:ext cx="4216213"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C80A074-42D3-64BE-FDC1-A1FEF6215010}"/>
              </a:ext>
            </a:extLst>
          </p:cNvPr>
          <p:cNvSpPr>
            <a:spLocks noGrp="1"/>
          </p:cNvSpPr>
          <p:nvPr>
            <p:ph idx="1"/>
          </p:nvPr>
        </p:nvSpPr>
        <p:spPr>
          <a:xfrm>
            <a:off x="5183188" y="493059"/>
            <a:ext cx="6506788" cy="51860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CF8EA57-6320-5B9A-B203-FB5FD2B222A0}"/>
              </a:ext>
            </a:extLst>
          </p:cNvPr>
          <p:cNvSpPr>
            <a:spLocks noGrp="1"/>
          </p:cNvSpPr>
          <p:nvPr>
            <p:ph type="body" sz="half" idx="2"/>
          </p:nvPr>
        </p:nvSpPr>
        <p:spPr>
          <a:xfrm>
            <a:off x="618566" y="2151528"/>
            <a:ext cx="4153460" cy="35589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849265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344AC-0695-653E-5588-E69564163FE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3A64E7A-5A94-6E0F-B5FD-8FD9C4FD82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9DCCCD4-1994-8367-69B2-3404D55E234B}"/>
              </a:ext>
            </a:extLst>
          </p:cNvPr>
          <p:cNvSpPr>
            <a:spLocks noGrp="1"/>
          </p:cNvSpPr>
          <p:nvPr>
            <p:ph type="dt" sz="half" idx="10"/>
          </p:nvPr>
        </p:nvSpPr>
        <p:spPr/>
        <p:txBody>
          <a:bodyPr/>
          <a:lstStyle/>
          <a:p>
            <a:fld id="{065A9718-B12C-44C3-B563-92EE1C13DC49}" type="datetimeFigureOut">
              <a:rPr lang="en-GB" smtClean="0"/>
              <a:t>05/12/2025</a:t>
            </a:fld>
            <a:endParaRPr lang="en-GB"/>
          </a:p>
        </p:txBody>
      </p:sp>
      <p:sp>
        <p:nvSpPr>
          <p:cNvPr id="5" name="Footer Placeholder 4">
            <a:extLst>
              <a:ext uri="{FF2B5EF4-FFF2-40B4-BE49-F238E27FC236}">
                <a16:creationId xmlns:a16="http://schemas.microsoft.com/office/drawing/2014/main" id="{46382B7D-43A3-4A9E-3FC6-5A164A6D58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3EE95B-1BF2-7814-04EB-865A8186E927}"/>
              </a:ext>
            </a:extLst>
          </p:cNvPr>
          <p:cNvSpPr>
            <a:spLocks noGrp="1"/>
          </p:cNvSpPr>
          <p:nvPr>
            <p:ph type="sldNum" sz="quarter" idx="12"/>
          </p:nvPr>
        </p:nvSpPr>
        <p:spPr/>
        <p:txBody>
          <a:bodyPr/>
          <a:lstStyle/>
          <a:p>
            <a:fld id="{FB21ABBB-EDDA-40C9-B451-7B57568EBE74}" type="slidenum">
              <a:rPr lang="en-GB" smtClean="0"/>
              <a:t>‹#›</a:t>
            </a:fld>
            <a:endParaRPr lang="en-GB"/>
          </a:p>
        </p:txBody>
      </p:sp>
    </p:spTree>
    <p:extLst>
      <p:ext uri="{BB962C8B-B14F-4D97-AF65-F5344CB8AC3E}">
        <p14:creationId xmlns:p14="http://schemas.microsoft.com/office/powerpoint/2010/main" val="9541860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7A99A-A636-88FC-0986-9D7FE32DF7A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BC4AC37-4578-A84F-26BC-CC5F8993FA1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1B6643E-DB79-435D-25C0-9CA78B675F35}"/>
              </a:ext>
            </a:extLst>
          </p:cNvPr>
          <p:cNvSpPr>
            <a:spLocks noGrp="1"/>
          </p:cNvSpPr>
          <p:nvPr>
            <p:ph type="dt" sz="half" idx="10"/>
          </p:nvPr>
        </p:nvSpPr>
        <p:spPr/>
        <p:txBody>
          <a:bodyPr/>
          <a:lstStyle/>
          <a:p>
            <a:fld id="{065A9718-B12C-44C3-B563-92EE1C13DC49}" type="datetimeFigureOut">
              <a:rPr lang="en-GB" smtClean="0"/>
              <a:t>05/12/2025</a:t>
            </a:fld>
            <a:endParaRPr lang="en-GB"/>
          </a:p>
        </p:txBody>
      </p:sp>
      <p:sp>
        <p:nvSpPr>
          <p:cNvPr id="5" name="Footer Placeholder 4">
            <a:extLst>
              <a:ext uri="{FF2B5EF4-FFF2-40B4-BE49-F238E27FC236}">
                <a16:creationId xmlns:a16="http://schemas.microsoft.com/office/drawing/2014/main" id="{20ECBFE8-64ED-CF3B-298A-6797ACB969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17C4EA-31F0-1A8B-4167-80CF88AEDFAD}"/>
              </a:ext>
            </a:extLst>
          </p:cNvPr>
          <p:cNvSpPr>
            <a:spLocks noGrp="1"/>
          </p:cNvSpPr>
          <p:nvPr>
            <p:ph type="sldNum" sz="quarter" idx="12"/>
          </p:nvPr>
        </p:nvSpPr>
        <p:spPr/>
        <p:txBody>
          <a:bodyPr/>
          <a:lstStyle/>
          <a:p>
            <a:fld id="{FB21ABBB-EDDA-40C9-B451-7B57568EBE74}" type="slidenum">
              <a:rPr lang="en-GB" smtClean="0"/>
              <a:t>‹#›</a:t>
            </a:fld>
            <a:endParaRPr lang="en-GB"/>
          </a:p>
        </p:txBody>
      </p:sp>
    </p:spTree>
    <p:extLst>
      <p:ext uri="{BB962C8B-B14F-4D97-AF65-F5344CB8AC3E}">
        <p14:creationId xmlns:p14="http://schemas.microsoft.com/office/powerpoint/2010/main" val="35538584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FD82D-D4F6-7FDF-607E-3EB0477550F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2518CEB-3071-986D-FEB1-FD10A42FFE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652C557-7125-ECFE-DCAC-DB76BE28BFAF}"/>
              </a:ext>
            </a:extLst>
          </p:cNvPr>
          <p:cNvSpPr>
            <a:spLocks noGrp="1"/>
          </p:cNvSpPr>
          <p:nvPr>
            <p:ph type="dt" sz="half" idx="10"/>
          </p:nvPr>
        </p:nvSpPr>
        <p:spPr/>
        <p:txBody>
          <a:bodyPr/>
          <a:lstStyle/>
          <a:p>
            <a:fld id="{065A9718-B12C-44C3-B563-92EE1C13DC49}" type="datetimeFigureOut">
              <a:rPr lang="en-GB" smtClean="0"/>
              <a:t>05/12/2025</a:t>
            </a:fld>
            <a:endParaRPr lang="en-GB"/>
          </a:p>
        </p:txBody>
      </p:sp>
      <p:sp>
        <p:nvSpPr>
          <p:cNvPr id="5" name="Footer Placeholder 4">
            <a:extLst>
              <a:ext uri="{FF2B5EF4-FFF2-40B4-BE49-F238E27FC236}">
                <a16:creationId xmlns:a16="http://schemas.microsoft.com/office/drawing/2014/main" id="{777BF7F1-D30B-E2A6-1F35-D56EF4EC8C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B9A76E-DCF6-6E57-DC79-1A2E68268B0B}"/>
              </a:ext>
            </a:extLst>
          </p:cNvPr>
          <p:cNvSpPr>
            <a:spLocks noGrp="1"/>
          </p:cNvSpPr>
          <p:nvPr>
            <p:ph type="sldNum" sz="quarter" idx="12"/>
          </p:nvPr>
        </p:nvSpPr>
        <p:spPr/>
        <p:txBody>
          <a:bodyPr/>
          <a:lstStyle/>
          <a:p>
            <a:fld id="{FB21ABBB-EDDA-40C9-B451-7B57568EBE74}" type="slidenum">
              <a:rPr lang="en-GB" smtClean="0"/>
              <a:t>‹#›</a:t>
            </a:fld>
            <a:endParaRPr lang="en-GB"/>
          </a:p>
        </p:txBody>
      </p:sp>
    </p:spTree>
    <p:extLst>
      <p:ext uri="{BB962C8B-B14F-4D97-AF65-F5344CB8AC3E}">
        <p14:creationId xmlns:p14="http://schemas.microsoft.com/office/powerpoint/2010/main" val="945741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62" b="1"/>
            </a:lvl1pPr>
          </a:lstStyle>
          <a:p>
            <a:r>
              <a:rPr lang="en-US"/>
              <a:t>Click to edit Master title style</a:t>
            </a:r>
            <a:endParaRPr lang="en-GB"/>
          </a:p>
        </p:txBody>
      </p:sp>
      <p:sp>
        <p:nvSpPr>
          <p:cNvPr id="3" name="Content Placeholder 2"/>
          <p:cNvSpPr>
            <a:spLocks noGrp="1"/>
          </p:cNvSpPr>
          <p:nvPr>
            <p:ph idx="1"/>
          </p:nvPr>
        </p:nvSpPr>
        <p:spPr>
          <a:xfrm>
            <a:off x="4766734" y="273055"/>
            <a:ext cx="6815666" cy="5853113"/>
          </a:xfrm>
        </p:spPr>
        <p:txBody>
          <a:bodyPr/>
          <a:lstStyle>
            <a:lvl1pPr>
              <a:defRPr sz="3939"/>
            </a:lvl1pPr>
            <a:lvl2pPr>
              <a:defRPr sz="3446"/>
            </a:lvl2pPr>
            <a:lvl3pPr>
              <a:defRPr sz="2954"/>
            </a:lvl3pPr>
            <a:lvl4pPr>
              <a:defRPr sz="2462"/>
            </a:lvl4pPr>
            <a:lvl5pPr>
              <a:defRPr sz="2462"/>
            </a:lvl5pPr>
            <a:lvl6pPr>
              <a:defRPr sz="2462"/>
            </a:lvl6pPr>
            <a:lvl7pPr>
              <a:defRPr sz="2462"/>
            </a:lvl7pPr>
            <a:lvl8pPr>
              <a:defRPr sz="2462"/>
            </a:lvl8pPr>
            <a:lvl9pPr>
              <a:defRPr sz="24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723"/>
            </a:lvl1pPr>
            <a:lvl2pPr marL="562737" indent="0">
              <a:buNone/>
              <a:defRPr sz="1477"/>
            </a:lvl2pPr>
            <a:lvl3pPr marL="1125472" indent="0">
              <a:buNone/>
              <a:defRPr sz="1231"/>
            </a:lvl3pPr>
            <a:lvl4pPr marL="1688207" indent="0">
              <a:buNone/>
              <a:defRPr sz="1108"/>
            </a:lvl4pPr>
            <a:lvl5pPr marL="2250944" indent="0">
              <a:buNone/>
              <a:defRPr sz="1108"/>
            </a:lvl5pPr>
            <a:lvl6pPr marL="2813679" indent="0">
              <a:buNone/>
              <a:defRPr sz="1108"/>
            </a:lvl6pPr>
            <a:lvl7pPr marL="3376415" indent="0">
              <a:buNone/>
              <a:defRPr sz="1108"/>
            </a:lvl7pPr>
            <a:lvl8pPr marL="3939151" indent="0">
              <a:buNone/>
              <a:defRPr sz="1108"/>
            </a:lvl8pPr>
            <a:lvl9pPr marL="4501886" indent="0">
              <a:buNone/>
              <a:defRPr sz="1108"/>
            </a:lvl9pPr>
          </a:lstStyle>
          <a:p>
            <a:pPr lvl="0"/>
            <a:r>
              <a:rPr lang="en-US"/>
              <a:t>Click to edit Master text styles</a:t>
            </a:r>
          </a:p>
        </p:txBody>
      </p:sp>
    </p:spTree>
    <p:extLst>
      <p:ext uri="{BB962C8B-B14F-4D97-AF65-F5344CB8AC3E}">
        <p14:creationId xmlns:p14="http://schemas.microsoft.com/office/powerpoint/2010/main" val="33908320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17E49-3AF9-D63F-2186-DD17A2F68A4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DAFF3BA-AF77-6E3A-DE48-FFE79527FAE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F26DB30-0554-BEE0-D8C6-4157E9B8727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C9EEEDF-E101-A023-B16A-A29A1C265543}"/>
              </a:ext>
            </a:extLst>
          </p:cNvPr>
          <p:cNvSpPr>
            <a:spLocks noGrp="1"/>
          </p:cNvSpPr>
          <p:nvPr>
            <p:ph type="dt" sz="half" idx="10"/>
          </p:nvPr>
        </p:nvSpPr>
        <p:spPr/>
        <p:txBody>
          <a:bodyPr/>
          <a:lstStyle/>
          <a:p>
            <a:fld id="{065A9718-B12C-44C3-B563-92EE1C13DC49}" type="datetimeFigureOut">
              <a:rPr lang="en-GB" smtClean="0"/>
              <a:t>05/12/2025</a:t>
            </a:fld>
            <a:endParaRPr lang="en-GB"/>
          </a:p>
        </p:txBody>
      </p:sp>
      <p:sp>
        <p:nvSpPr>
          <p:cNvPr id="6" name="Footer Placeholder 5">
            <a:extLst>
              <a:ext uri="{FF2B5EF4-FFF2-40B4-BE49-F238E27FC236}">
                <a16:creationId xmlns:a16="http://schemas.microsoft.com/office/drawing/2014/main" id="{7DB79B69-759C-777A-B30E-D37A8D775F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8AE63B-1780-3E13-AB95-1FE21BF2EA19}"/>
              </a:ext>
            </a:extLst>
          </p:cNvPr>
          <p:cNvSpPr>
            <a:spLocks noGrp="1"/>
          </p:cNvSpPr>
          <p:nvPr>
            <p:ph type="sldNum" sz="quarter" idx="12"/>
          </p:nvPr>
        </p:nvSpPr>
        <p:spPr/>
        <p:txBody>
          <a:bodyPr/>
          <a:lstStyle/>
          <a:p>
            <a:fld id="{FB21ABBB-EDDA-40C9-B451-7B57568EBE74}" type="slidenum">
              <a:rPr lang="en-GB" smtClean="0"/>
              <a:t>‹#›</a:t>
            </a:fld>
            <a:endParaRPr lang="en-GB"/>
          </a:p>
        </p:txBody>
      </p:sp>
    </p:spTree>
    <p:extLst>
      <p:ext uri="{BB962C8B-B14F-4D97-AF65-F5344CB8AC3E}">
        <p14:creationId xmlns:p14="http://schemas.microsoft.com/office/powerpoint/2010/main" val="17342181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2527-5B66-F3F9-3B71-8B3895B8714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F5DB60F-1EB0-4B89-4CE1-B1088F71CC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B31FECB-3695-2264-59F2-36473285789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E39722C-F6A9-A950-53A5-BC2CC3D128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D8315DA-FEA2-9B29-3891-E1FFE3DA2A2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4F141E8-81CF-CD4C-8304-8B22986FEF62}"/>
              </a:ext>
            </a:extLst>
          </p:cNvPr>
          <p:cNvSpPr>
            <a:spLocks noGrp="1"/>
          </p:cNvSpPr>
          <p:nvPr>
            <p:ph type="dt" sz="half" idx="10"/>
          </p:nvPr>
        </p:nvSpPr>
        <p:spPr/>
        <p:txBody>
          <a:bodyPr/>
          <a:lstStyle/>
          <a:p>
            <a:fld id="{065A9718-B12C-44C3-B563-92EE1C13DC49}" type="datetimeFigureOut">
              <a:rPr lang="en-GB" smtClean="0"/>
              <a:t>05/12/2025</a:t>
            </a:fld>
            <a:endParaRPr lang="en-GB"/>
          </a:p>
        </p:txBody>
      </p:sp>
      <p:sp>
        <p:nvSpPr>
          <p:cNvPr id="8" name="Footer Placeholder 7">
            <a:extLst>
              <a:ext uri="{FF2B5EF4-FFF2-40B4-BE49-F238E27FC236}">
                <a16:creationId xmlns:a16="http://schemas.microsoft.com/office/drawing/2014/main" id="{F5D8369D-5A1F-841F-8699-84237F76E02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B30D4FF-C2E2-A8C2-8EC9-51786CE7F2A6}"/>
              </a:ext>
            </a:extLst>
          </p:cNvPr>
          <p:cNvSpPr>
            <a:spLocks noGrp="1"/>
          </p:cNvSpPr>
          <p:nvPr>
            <p:ph type="sldNum" sz="quarter" idx="12"/>
          </p:nvPr>
        </p:nvSpPr>
        <p:spPr/>
        <p:txBody>
          <a:bodyPr/>
          <a:lstStyle/>
          <a:p>
            <a:fld id="{FB21ABBB-EDDA-40C9-B451-7B57568EBE74}" type="slidenum">
              <a:rPr lang="en-GB" smtClean="0"/>
              <a:t>‹#›</a:t>
            </a:fld>
            <a:endParaRPr lang="en-GB"/>
          </a:p>
        </p:txBody>
      </p:sp>
    </p:spTree>
    <p:extLst>
      <p:ext uri="{BB962C8B-B14F-4D97-AF65-F5344CB8AC3E}">
        <p14:creationId xmlns:p14="http://schemas.microsoft.com/office/powerpoint/2010/main" val="13894613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E9437-EFB2-1DDD-4154-B5CB19F323E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DF4E394-A491-CEB8-2F48-7DF9F6040489}"/>
              </a:ext>
            </a:extLst>
          </p:cNvPr>
          <p:cNvSpPr>
            <a:spLocks noGrp="1"/>
          </p:cNvSpPr>
          <p:nvPr>
            <p:ph type="dt" sz="half" idx="10"/>
          </p:nvPr>
        </p:nvSpPr>
        <p:spPr/>
        <p:txBody>
          <a:bodyPr/>
          <a:lstStyle/>
          <a:p>
            <a:fld id="{065A9718-B12C-44C3-B563-92EE1C13DC49}" type="datetimeFigureOut">
              <a:rPr lang="en-GB" smtClean="0"/>
              <a:t>05/12/2025</a:t>
            </a:fld>
            <a:endParaRPr lang="en-GB"/>
          </a:p>
        </p:txBody>
      </p:sp>
      <p:sp>
        <p:nvSpPr>
          <p:cNvPr id="4" name="Footer Placeholder 3">
            <a:extLst>
              <a:ext uri="{FF2B5EF4-FFF2-40B4-BE49-F238E27FC236}">
                <a16:creationId xmlns:a16="http://schemas.microsoft.com/office/drawing/2014/main" id="{B2A29783-944A-A006-7164-3997F3EE5A6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3D148AC-DF0A-9B06-EA5D-AA194773F7D4}"/>
              </a:ext>
            </a:extLst>
          </p:cNvPr>
          <p:cNvSpPr>
            <a:spLocks noGrp="1"/>
          </p:cNvSpPr>
          <p:nvPr>
            <p:ph type="sldNum" sz="quarter" idx="12"/>
          </p:nvPr>
        </p:nvSpPr>
        <p:spPr/>
        <p:txBody>
          <a:bodyPr/>
          <a:lstStyle/>
          <a:p>
            <a:fld id="{FB21ABBB-EDDA-40C9-B451-7B57568EBE74}" type="slidenum">
              <a:rPr lang="en-GB" smtClean="0"/>
              <a:t>‹#›</a:t>
            </a:fld>
            <a:endParaRPr lang="en-GB"/>
          </a:p>
        </p:txBody>
      </p:sp>
    </p:spTree>
    <p:extLst>
      <p:ext uri="{BB962C8B-B14F-4D97-AF65-F5344CB8AC3E}">
        <p14:creationId xmlns:p14="http://schemas.microsoft.com/office/powerpoint/2010/main" val="28803491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F766F0-6FC4-AAF6-BFFD-B84AC31CE901}"/>
              </a:ext>
            </a:extLst>
          </p:cNvPr>
          <p:cNvSpPr>
            <a:spLocks noGrp="1"/>
          </p:cNvSpPr>
          <p:nvPr>
            <p:ph type="dt" sz="half" idx="10"/>
          </p:nvPr>
        </p:nvSpPr>
        <p:spPr/>
        <p:txBody>
          <a:bodyPr/>
          <a:lstStyle/>
          <a:p>
            <a:fld id="{065A9718-B12C-44C3-B563-92EE1C13DC49}" type="datetimeFigureOut">
              <a:rPr lang="en-GB" smtClean="0"/>
              <a:t>05/12/2025</a:t>
            </a:fld>
            <a:endParaRPr lang="en-GB"/>
          </a:p>
        </p:txBody>
      </p:sp>
      <p:sp>
        <p:nvSpPr>
          <p:cNvPr id="3" name="Footer Placeholder 2">
            <a:extLst>
              <a:ext uri="{FF2B5EF4-FFF2-40B4-BE49-F238E27FC236}">
                <a16:creationId xmlns:a16="http://schemas.microsoft.com/office/drawing/2014/main" id="{4ED23AF3-FDB8-47C4-A089-DCC7426E53D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73FF1A-7F85-C97E-9193-708BAD057D3F}"/>
              </a:ext>
            </a:extLst>
          </p:cNvPr>
          <p:cNvSpPr>
            <a:spLocks noGrp="1"/>
          </p:cNvSpPr>
          <p:nvPr>
            <p:ph type="sldNum" sz="quarter" idx="12"/>
          </p:nvPr>
        </p:nvSpPr>
        <p:spPr/>
        <p:txBody>
          <a:bodyPr/>
          <a:lstStyle/>
          <a:p>
            <a:fld id="{FB21ABBB-EDDA-40C9-B451-7B57568EBE74}" type="slidenum">
              <a:rPr lang="en-GB" smtClean="0"/>
              <a:t>‹#›</a:t>
            </a:fld>
            <a:endParaRPr lang="en-GB"/>
          </a:p>
        </p:txBody>
      </p:sp>
    </p:spTree>
    <p:extLst>
      <p:ext uri="{BB962C8B-B14F-4D97-AF65-F5344CB8AC3E}">
        <p14:creationId xmlns:p14="http://schemas.microsoft.com/office/powerpoint/2010/main" val="30287800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C1F8D-5F52-08E7-3ABB-32B4EB1E66A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C063471-637F-CF58-BEF1-8908674A77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229D1CCC-2BA5-3EC7-5E64-5D67E6D45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9B81543-AFB5-E250-C01F-898053755705}"/>
              </a:ext>
            </a:extLst>
          </p:cNvPr>
          <p:cNvSpPr>
            <a:spLocks noGrp="1"/>
          </p:cNvSpPr>
          <p:nvPr>
            <p:ph type="dt" sz="half" idx="10"/>
          </p:nvPr>
        </p:nvSpPr>
        <p:spPr/>
        <p:txBody>
          <a:bodyPr/>
          <a:lstStyle/>
          <a:p>
            <a:fld id="{065A9718-B12C-44C3-B563-92EE1C13DC49}" type="datetimeFigureOut">
              <a:rPr lang="en-GB" smtClean="0"/>
              <a:t>05/12/2025</a:t>
            </a:fld>
            <a:endParaRPr lang="en-GB"/>
          </a:p>
        </p:txBody>
      </p:sp>
      <p:sp>
        <p:nvSpPr>
          <p:cNvPr id="6" name="Footer Placeholder 5">
            <a:extLst>
              <a:ext uri="{FF2B5EF4-FFF2-40B4-BE49-F238E27FC236}">
                <a16:creationId xmlns:a16="http://schemas.microsoft.com/office/drawing/2014/main" id="{B51AA7AB-C33C-E551-549A-7C8A697520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8D7BB9-BAB3-DD39-4FED-BCF7CA194A9D}"/>
              </a:ext>
            </a:extLst>
          </p:cNvPr>
          <p:cNvSpPr>
            <a:spLocks noGrp="1"/>
          </p:cNvSpPr>
          <p:nvPr>
            <p:ph type="sldNum" sz="quarter" idx="12"/>
          </p:nvPr>
        </p:nvSpPr>
        <p:spPr/>
        <p:txBody>
          <a:bodyPr/>
          <a:lstStyle/>
          <a:p>
            <a:fld id="{FB21ABBB-EDDA-40C9-B451-7B57568EBE74}" type="slidenum">
              <a:rPr lang="en-GB" smtClean="0"/>
              <a:t>‹#›</a:t>
            </a:fld>
            <a:endParaRPr lang="en-GB"/>
          </a:p>
        </p:txBody>
      </p:sp>
    </p:spTree>
    <p:extLst>
      <p:ext uri="{BB962C8B-B14F-4D97-AF65-F5344CB8AC3E}">
        <p14:creationId xmlns:p14="http://schemas.microsoft.com/office/powerpoint/2010/main" val="1605109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2B8ED-025E-C688-A738-FEAD7A5E0AD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87CA4E7-03F7-E031-D887-8DFC693F1C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6ED5B94-9B1D-0E1F-EA9F-F3331AAFC2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4A4C2F-B093-335D-E7C1-13A811C5762E}"/>
              </a:ext>
            </a:extLst>
          </p:cNvPr>
          <p:cNvSpPr>
            <a:spLocks noGrp="1"/>
          </p:cNvSpPr>
          <p:nvPr>
            <p:ph type="dt" sz="half" idx="10"/>
          </p:nvPr>
        </p:nvSpPr>
        <p:spPr/>
        <p:txBody>
          <a:bodyPr/>
          <a:lstStyle/>
          <a:p>
            <a:fld id="{065A9718-B12C-44C3-B563-92EE1C13DC49}" type="datetimeFigureOut">
              <a:rPr lang="en-GB" smtClean="0"/>
              <a:t>05/12/2025</a:t>
            </a:fld>
            <a:endParaRPr lang="en-GB"/>
          </a:p>
        </p:txBody>
      </p:sp>
      <p:sp>
        <p:nvSpPr>
          <p:cNvPr id="6" name="Footer Placeholder 5">
            <a:extLst>
              <a:ext uri="{FF2B5EF4-FFF2-40B4-BE49-F238E27FC236}">
                <a16:creationId xmlns:a16="http://schemas.microsoft.com/office/drawing/2014/main" id="{41CACBEB-72C0-B7A7-F84E-AD62065F82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EDD6AF-EFA0-9313-141E-D4971BDF8818}"/>
              </a:ext>
            </a:extLst>
          </p:cNvPr>
          <p:cNvSpPr>
            <a:spLocks noGrp="1"/>
          </p:cNvSpPr>
          <p:nvPr>
            <p:ph type="sldNum" sz="quarter" idx="12"/>
          </p:nvPr>
        </p:nvSpPr>
        <p:spPr/>
        <p:txBody>
          <a:bodyPr/>
          <a:lstStyle/>
          <a:p>
            <a:fld id="{FB21ABBB-EDDA-40C9-B451-7B57568EBE74}" type="slidenum">
              <a:rPr lang="en-GB" smtClean="0"/>
              <a:t>‹#›</a:t>
            </a:fld>
            <a:endParaRPr lang="en-GB"/>
          </a:p>
        </p:txBody>
      </p:sp>
    </p:spTree>
    <p:extLst>
      <p:ext uri="{BB962C8B-B14F-4D97-AF65-F5344CB8AC3E}">
        <p14:creationId xmlns:p14="http://schemas.microsoft.com/office/powerpoint/2010/main" val="13894120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DC8D1-3EDB-F331-ECB5-16DC2B0D0D0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4EEA687-B189-7362-EEAE-44A7F6176DB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6D7ED46-E9FB-4410-35F3-7D800FC778E4}"/>
              </a:ext>
            </a:extLst>
          </p:cNvPr>
          <p:cNvSpPr>
            <a:spLocks noGrp="1"/>
          </p:cNvSpPr>
          <p:nvPr>
            <p:ph type="dt" sz="half" idx="10"/>
          </p:nvPr>
        </p:nvSpPr>
        <p:spPr/>
        <p:txBody>
          <a:bodyPr/>
          <a:lstStyle/>
          <a:p>
            <a:fld id="{065A9718-B12C-44C3-B563-92EE1C13DC49}" type="datetimeFigureOut">
              <a:rPr lang="en-GB" smtClean="0"/>
              <a:t>05/12/2025</a:t>
            </a:fld>
            <a:endParaRPr lang="en-GB"/>
          </a:p>
        </p:txBody>
      </p:sp>
      <p:sp>
        <p:nvSpPr>
          <p:cNvPr id="5" name="Footer Placeholder 4">
            <a:extLst>
              <a:ext uri="{FF2B5EF4-FFF2-40B4-BE49-F238E27FC236}">
                <a16:creationId xmlns:a16="http://schemas.microsoft.com/office/drawing/2014/main" id="{4555CB82-18C6-CADB-5DDE-E199AB51A9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343443-0021-B590-9E8E-88B975C336AB}"/>
              </a:ext>
            </a:extLst>
          </p:cNvPr>
          <p:cNvSpPr>
            <a:spLocks noGrp="1"/>
          </p:cNvSpPr>
          <p:nvPr>
            <p:ph type="sldNum" sz="quarter" idx="12"/>
          </p:nvPr>
        </p:nvSpPr>
        <p:spPr/>
        <p:txBody>
          <a:bodyPr/>
          <a:lstStyle/>
          <a:p>
            <a:fld id="{FB21ABBB-EDDA-40C9-B451-7B57568EBE74}" type="slidenum">
              <a:rPr lang="en-GB" smtClean="0"/>
              <a:t>‹#›</a:t>
            </a:fld>
            <a:endParaRPr lang="en-GB"/>
          </a:p>
        </p:txBody>
      </p:sp>
    </p:spTree>
    <p:extLst>
      <p:ext uri="{BB962C8B-B14F-4D97-AF65-F5344CB8AC3E}">
        <p14:creationId xmlns:p14="http://schemas.microsoft.com/office/powerpoint/2010/main" val="35513704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C951EA-2829-3C89-2010-4349F967600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B42DA45-D893-03AE-D90A-F31EF23EDF4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357620C-1576-1E76-3E44-0B6C75B19D0F}"/>
              </a:ext>
            </a:extLst>
          </p:cNvPr>
          <p:cNvSpPr>
            <a:spLocks noGrp="1"/>
          </p:cNvSpPr>
          <p:nvPr>
            <p:ph type="dt" sz="half" idx="10"/>
          </p:nvPr>
        </p:nvSpPr>
        <p:spPr/>
        <p:txBody>
          <a:bodyPr/>
          <a:lstStyle/>
          <a:p>
            <a:fld id="{065A9718-B12C-44C3-B563-92EE1C13DC49}" type="datetimeFigureOut">
              <a:rPr lang="en-GB" smtClean="0"/>
              <a:t>05/12/2025</a:t>
            </a:fld>
            <a:endParaRPr lang="en-GB"/>
          </a:p>
        </p:txBody>
      </p:sp>
      <p:sp>
        <p:nvSpPr>
          <p:cNvPr id="5" name="Footer Placeholder 4">
            <a:extLst>
              <a:ext uri="{FF2B5EF4-FFF2-40B4-BE49-F238E27FC236}">
                <a16:creationId xmlns:a16="http://schemas.microsoft.com/office/drawing/2014/main" id="{7DEA2955-869F-1B00-9EB9-5EDFE50AF6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2B0480-4B8D-198B-B50E-CD0EBA9CD4B3}"/>
              </a:ext>
            </a:extLst>
          </p:cNvPr>
          <p:cNvSpPr>
            <a:spLocks noGrp="1"/>
          </p:cNvSpPr>
          <p:nvPr>
            <p:ph type="sldNum" sz="quarter" idx="12"/>
          </p:nvPr>
        </p:nvSpPr>
        <p:spPr/>
        <p:txBody>
          <a:bodyPr/>
          <a:lstStyle/>
          <a:p>
            <a:fld id="{FB21ABBB-EDDA-40C9-B451-7B57568EBE74}" type="slidenum">
              <a:rPr lang="en-GB" smtClean="0"/>
              <a:t>‹#›</a:t>
            </a:fld>
            <a:endParaRPr lang="en-GB"/>
          </a:p>
        </p:txBody>
      </p:sp>
    </p:spTree>
    <p:extLst>
      <p:ext uri="{BB962C8B-B14F-4D97-AF65-F5344CB8AC3E}">
        <p14:creationId xmlns:p14="http://schemas.microsoft.com/office/powerpoint/2010/main" val="1240452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62"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939"/>
            </a:lvl1pPr>
            <a:lvl2pPr marL="562737" indent="0">
              <a:buNone/>
              <a:defRPr sz="3446"/>
            </a:lvl2pPr>
            <a:lvl3pPr marL="1125472" indent="0">
              <a:buNone/>
              <a:defRPr sz="2954"/>
            </a:lvl3pPr>
            <a:lvl4pPr marL="1688207" indent="0">
              <a:buNone/>
              <a:defRPr sz="2462"/>
            </a:lvl4pPr>
            <a:lvl5pPr marL="2250944" indent="0">
              <a:buNone/>
              <a:defRPr sz="2462"/>
            </a:lvl5pPr>
            <a:lvl6pPr marL="2813679" indent="0">
              <a:buNone/>
              <a:defRPr sz="2462"/>
            </a:lvl6pPr>
            <a:lvl7pPr marL="3376415" indent="0">
              <a:buNone/>
              <a:defRPr sz="2462"/>
            </a:lvl7pPr>
            <a:lvl8pPr marL="3939151" indent="0">
              <a:buNone/>
              <a:defRPr sz="2462"/>
            </a:lvl8pPr>
            <a:lvl9pPr marL="4501886" indent="0">
              <a:buNone/>
              <a:defRPr sz="2462"/>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723"/>
            </a:lvl1pPr>
            <a:lvl2pPr marL="562737" indent="0">
              <a:buNone/>
              <a:defRPr sz="1477"/>
            </a:lvl2pPr>
            <a:lvl3pPr marL="1125472" indent="0">
              <a:buNone/>
              <a:defRPr sz="1231"/>
            </a:lvl3pPr>
            <a:lvl4pPr marL="1688207" indent="0">
              <a:buNone/>
              <a:defRPr sz="1108"/>
            </a:lvl4pPr>
            <a:lvl5pPr marL="2250944" indent="0">
              <a:buNone/>
              <a:defRPr sz="1108"/>
            </a:lvl5pPr>
            <a:lvl6pPr marL="2813679" indent="0">
              <a:buNone/>
              <a:defRPr sz="1108"/>
            </a:lvl6pPr>
            <a:lvl7pPr marL="3376415" indent="0">
              <a:buNone/>
              <a:defRPr sz="1108"/>
            </a:lvl7pPr>
            <a:lvl8pPr marL="3939151" indent="0">
              <a:buNone/>
              <a:defRPr sz="1108"/>
            </a:lvl8pPr>
            <a:lvl9pPr marL="4501886" indent="0">
              <a:buNone/>
              <a:defRPr sz="1108"/>
            </a:lvl9pPr>
          </a:lstStyle>
          <a:p>
            <a:pPr lvl="0"/>
            <a:r>
              <a:rPr lang="en-US"/>
              <a:t>Click to edit Master text styles</a:t>
            </a:r>
          </a:p>
        </p:txBody>
      </p:sp>
    </p:spTree>
    <p:extLst>
      <p:ext uri="{BB962C8B-B14F-4D97-AF65-F5344CB8AC3E}">
        <p14:creationId xmlns:p14="http://schemas.microsoft.com/office/powerpoint/2010/main" val="3637275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9.jpe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08567" y="414338"/>
            <a:ext cx="10972800"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808567" y="1600205"/>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8"/>
          <p:cNvSpPr>
            <a:spLocks noChangeArrowheads="1"/>
          </p:cNvSpPr>
          <p:nvPr/>
        </p:nvSpPr>
        <p:spPr bwMode="auto">
          <a:xfrm>
            <a:off x="1" y="0"/>
            <a:ext cx="359833" cy="3778250"/>
          </a:xfrm>
          <a:prstGeom prst="rect">
            <a:avLst/>
          </a:prstGeom>
          <a:solidFill>
            <a:srgbClr val="00C0B5"/>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215">
              <a:solidFill>
                <a:srgbClr val="FFFFFF"/>
              </a:solidFill>
            </a:endParaRPr>
          </a:p>
        </p:txBody>
      </p:sp>
      <p:sp>
        <p:nvSpPr>
          <p:cNvPr id="1029" name="Line 8"/>
          <p:cNvSpPr>
            <a:spLocks noChangeShapeType="1"/>
          </p:cNvSpPr>
          <p:nvPr/>
        </p:nvSpPr>
        <p:spPr bwMode="auto">
          <a:xfrm>
            <a:off x="395818" y="6502400"/>
            <a:ext cx="11385550" cy="0"/>
          </a:xfrm>
          <a:prstGeom prst="line">
            <a:avLst/>
          </a:prstGeom>
          <a:noFill/>
          <a:ln w="9525">
            <a:solidFill>
              <a:srgbClr val="00C0B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215"/>
          </a:p>
        </p:txBody>
      </p:sp>
      <p:sp>
        <p:nvSpPr>
          <p:cNvPr id="13" name="Slide Number Placeholder 5"/>
          <p:cNvSpPr txBox="1">
            <a:spLocks/>
          </p:cNvSpPr>
          <p:nvPr/>
        </p:nvSpPr>
        <p:spPr bwMode="auto">
          <a:xfrm>
            <a:off x="11104036" y="6535743"/>
            <a:ext cx="67733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C0B5"/>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1125472" eaLnBrk="1" hangingPunct="1">
              <a:lnSpc>
                <a:spcPct val="110000"/>
              </a:lnSpc>
              <a:spcBef>
                <a:spcPct val="50000"/>
              </a:spcBef>
              <a:buClr>
                <a:srgbClr val="000000"/>
              </a:buClr>
            </a:pPr>
            <a:fld id="{52E78A61-634B-4DF0-9808-CCEF5456BE81}" type="slidenum">
              <a:rPr lang="en-GB" altLang="en-US" sz="1231" b="1">
                <a:solidFill>
                  <a:srgbClr val="00C0B5"/>
                </a:solidFill>
                <a:cs typeface="Arial" panose="020B0604020202020204" pitchFamily="34" charset="0"/>
              </a:rPr>
              <a:pPr algn="r" defTabSz="1125472" eaLnBrk="1" hangingPunct="1">
                <a:lnSpc>
                  <a:spcPct val="110000"/>
                </a:lnSpc>
                <a:spcBef>
                  <a:spcPct val="50000"/>
                </a:spcBef>
                <a:buClr>
                  <a:srgbClr val="000000"/>
                </a:buClr>
              </a:pPr>
              <a:t>‹#›</a:t>
            </a:fld>
            <a:endParaRPr lang="en-GB" altLang="en-US" sz="1231" b="1">
              <a:solidFill>
                <a:srgbClr val="00C0B5"/>
              </a:solidFill>
              <a:cs typeface="Arial" panose="020B0604020202020204" pitchFamily="34" charset="0"/>
            </a:endParaRPr>
          </a:p>
        </p:txBody>
      </p:sp>
      <p:sp>
        <p:nvSpPr>
          <p:cNvPr id="8" name="Text Box 9"/>
          <p:cNvSpPr txBox="1">
            <a:spLocks noChangeArrowheads="1"/>
          </p:cNvSpPr>
          <p:nvPr/>
        </p:nvSpPr>
        <p:spPr bwMode="auto">
          <a:xfrm>
            <a:off x="395820" y="6526215"/>
            <a:ext cx="2305503" cy="189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1125472" eaLnBrk="1" hangingPunct="1">
              <a:defRPr/>
            </a:pPr>
            <a:r>
              <a:rPr lang="en-GB" sz="1231"/>
              <a:t>Department for Work &amp; Pensions</a:t>
            </a:r>
          </a:p>
        </p:txBody>
      </p:sp>
      <p:sp>
        <p:nvSpPr>
          <p:cNvPr id="4" name="TextBox 3">
            <a:extLst>
              <a:ext uri="{FF2B5EF4-FFF2-40B4-BE49-F238E27FC236}">
                <a16:creationId xmlns:a16="http://schemas.microsoft.com/office/drawing/2014/main" id="{DFDCDE12-3C1F-4FE3-EA60-341E39F6B29F}"/>
              </a:ext>
            </a:extLst>
          </p:cNvPr>
          <p:cNvSpPr txBox="1"/>
          <p:nvPr userDrawn="1">
            <p:extLst>
              <p:ext uri="{1162E1C5-73C7-4A58-AE30-91384D911F3F}">
                <p184:classification xmlns:p184="http://schemas.microsoft.com/office/powerpoint/2018/4/main" val="hdr"/>
              </p:ext>
            </p:extLst>
          </p:nvPr>
        </p:nvSpPr>
        <p:spPr>
          <a:xfrm>
            <a:off x="5459984" y="63500"/>
            <a:ext cx="1314939" cy="227306"/>
          </a:xfrm>
          <a:prstGeom prst="rect">
            <a:avLst/>
          </a:prstGeom>
        </p:spPr>
        <p:txBody>
          <a:bodyPr horzOverflow="overflow" lIns="0" tIns="0" rIns="0" bIns="0">
            <a:spAutoFit/>
          </a:bodyPr>
          <a:lstStyle/>
          <a:p>
            <a:pPr algn="l"/>
            <a:r>
              <a:rPr lang="en-GB" sz="1477">
                <a:solidFill>
                  <a:srgbClr val="000000"/>
                </a:solidFill>
                <a:latin typeface="Calibri" panose="020F0502020204030204" pitchFamily="34" charset="0"/>
                <a:cs typeface="Calibri" panose="020F0502020204030204" pitchFamily="34" charset="0"/>
              </a:rPr>
              <a:t>Official-Sensitive</a:t>
            </a:r>
          </a:p>
        </p:txBody>
      </p:sp>
      <p:sp>
        <p:nvSpPr>
          <p:cNvPr id="5" name="TextBox 4">
            <a:extLst>
              <a:ext uri="{FF2B5EF4-FFF2-40B4-BE49-F238E27FC236}">
                <a16:creationId xmlns:a16="http://schemas.microsoft.com/office/drawing/2014/main" id="{47B098CE-CED6-8E26-8E4A-CA8A96983D26}"/>
              </a:ext>
            </a:extLst>
          </p:cNvPr>
          <p:cNvSpPr txBox="1"/>
          <p:nvPr userDrawn="1">
            <p:extLst>
              <p:ext uri="{1162E1C5-73C7-4A58-AE30-91384D911F3F}">
                <p184:classification xmlns:p184="http://schemas.microsoft.com/office/powerpoint/2018/4/main" val="ftr"/>
              </p:ext>
            </p:extLst>
          </p:nvPr>
        </p:nvSpPr>
        <p:spPr>
          <a:xfrm>
            <a:off x="5459984" y="6611620"/>
            <a:ext cx="1314939" cy="227306"/>
          </a:xfrm>
          <a:prstGeom prst="rect">
            <a:avLst/>
          </a:prstGeom>
        </p:spPr>
        <p:txBody>
          <a:bodyPr horzOverflow="overflow" lIns="0" tIns="0" rIns="0" bIns="0">
            <a:spAutoFit/>
          </a:bodyPr>
          <a:lstStyle/>
          <a:p>
            <a:pPr algn="l"/>
            <a:r>
              <a:rPr lang="en-GB" sz="1477">
                <a:solidFill>
                  <a:srgbClr val="000000"/>
                </a:solidFill>
                <a:latin typeface="Calibri" panose="020F0502020204030204" pitchFamily="34" charset="0"/>
                <a:cs typeface="Calibri" panose="020F0502020204030204" pitchFamily="34" charset="0"/>
              </a:rPr>
              <a:t>Official-Sensitive</a:t>
            </a:r>
          </a:p>
        </p:txBody>
      </p:sp>
      <p:sp>
        <p:nvSpPr>
          <p:cNvPr id="2" name="TextBox 1">
            <a:extLst>
              <a:ext uri="{FF2B5EF4-FFF2-40B4-BE49-F238E27FC236}">
                <a16:creationId xmlns:a16="http://schemas.microsoft.com/office/drawing/2014/main" id="{217F6424-ED0F-AB79-6656-86F1A0DA5CA7}"/>
              </a:ext>
            </a:extLst>
          </p:cNvPr>
          <p:cNvSpPr txBox="1"/>
          <p:nvPr userDrawn="1">
            <p:extLst>
              <p:ext uri="{1162E1C5-73C7-4A58-AE30-91384D911F3F}">
                <p184:classification xmlns:p184="http://schemas.microsoft.com/office/powerpoint/2018/4/main" val="ftr"/>
              </p:ext>
            </p:extLst>
          </p:nvPr>
        </p:nvSpPr>
        <p:spPr>
          <a:xfrm>
            <a:off x="9910064" y="6526215"/>
            <a:ext cx="1601216" cy="227306"/>
          </a:xfrm>
          <a:prstGeom prst="rect">
            <a:avLst/>
          </a:prstGeom>
        </p:spPr>
        <p:txBody>
          <a:bodyPr horzOverflow="overflow" wrap="square" lIns="0" tIns="0" rIns="0" bIns="0">
            <a:spAutoFit/>
          </a:bodyPr>
          <a:lstStyle/>
          <a:p>
            <a:pPr algn="l"/>
            <a:r>
              <a:rPr lang="en-GB" sz="1477">
                <a:solidFill>
                  <a:srgbClr val="000000"/>
                </a:solidFill>
                <a:latin typeface="Calibri" panose="020F0502020204030204" pitchFamily="34" charset="0"/>
                <a:cs typeface="Calibri" panose="020F0502020204030204" pitchFamily="34" charset="0"/>
              </a:rPr>
              <a:t>Localism Strategy</a:t>
            </a:r>
          </a:p>
        </p:txBody>
      </p:sp>
    </p:spTree>
    <p:extLst>
      <p:ext uri="{BB962C8B-B14F-4D97-AF65-F5344CB8AC3E}">
        <p14:creationId xmlns:p14="http://schemas.microsoft.com/office/powerpoint/2010/main" val="34246984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rtl="0" eaLnBrk="1" fontAlgn="base" hangingPunct="1">
        <a:spcBef>
          <a:spcPct val="0"/>
        </a:spcBef>
        <a:spcAft>
          <a:spcPct val="0"/>
        </a:spcAft>
        <a:defRPr sz="4431">
          <a:solidFill>
            <a:srgbClr val="00C0B5"/>
          </a:solidFill>
          <a:latin typeface="+mj-lt"/>
          <a:ea typeface="+mj-ea"/>
          <a:cs typeface="+mj-cs"/>
        </a:defRPr>
      </a:lvl1pPr>
      <a:lvl2pPr algn="l" rtl="0" eaLnBrk="1" fontAlgn="base" hangingPunct="1">
        <a:spcBef>
          <a:spcPct val="0"/>
        </a:spcBef>
        <a:spcAft>
          <a:spcPct val="0"/>
        </a:spcAft>
        <a:defRPr sz="4431">
          <a:solidFill>
            <a:srgbClr val="00C0B5"/>
          </a:solidFill>
          <a:latin typeface="Arial" charset="0"/>
        </a:defRPr>
      </a:lvl2pPr>
      <a:lvl3pPr algn="l" rtl="0" eaLnBrk="1" fontAlgn="base" hangingPunct="1">
        <a:spcBef>
          <a:spcPct val="0"/>
        </a:spcBef>
        <a:spcAft>
          <a:spcPct val="0"/>
        </a:spcAft>
        <a:defRPr sz="4431">
          <a:solidFill>
            <a:srgbClr val="00C0B5"/>
          </a:solidFill>
          <a:latin typeface="Arial" charset="0"/>
        </a:defRPr>
      </a:lvl3pPr>
      <a:lvl4pPr algn="l" rtl="0" eaLnBrk="1" fontAlgn="base" hangingPunct="1">
        <a:spcBef>
          <a:spcPct val="0"/>
        </a:spcBef>
        <a:spcAft>
          <a:spcPct val="0"/>
        </a:spcAft>
        <a:defRPr sz="4431">
          <a:solidFill>
            <a:srgbClr val="00C0B5"/>
          </a:solidFill>
          <a:latin typeface="Arial" charset="0"/>
        </a:defRPr>
      </a:lvl4pPr>
      <a:lvl5pPr algn="l" rtl="0" eaLnBrk="1" fontAlgn="base" hangingPunct="1">
        <a:spcBef>
          <a:spcPct val="0"/>
        </a:spcBef>
        <a:spcAft>
          <a:spcPct val="0"/>
        </a:spcAft>
        <a:defRPr sz="4431">
          <a:solidFill>
            <a:srgbClr val="00C0B5"/>
          </a:solidFill>
          <a:latin typeface="Arial" charset="0"/>
        </a:defRPr>
      </a:lvl5pPr>
      <a:lvl6pPr marL="562737" algn="l" rtl="0" eaLnBrk="1" fontAlgn="base" hangingPunct="1">
        <a:spcBef>
          <a:spcPct val="0"/>
        </a:spcBef>
        <a:spcAft>
          <a:spcPct val="0"/>
        </a:spcAft>
        <a:defRPr sz="4431">
          <a:solidFill>
            <a:srgbClr val="00C0B5"/>
          </a:solidFill>
          <a:latin typeface="Arial" charset="0"/>
        </a:defRPr>
      </a:lvl6pPr>
      <a:lvl7pPr marL="1125472" algn="l" rtl="0" eaLnBrk="1" fontAlgn="base" hangingPunct="1">
        <a:spcBef>
          <a:spcPct val="0"/>
        </a:spcBef>
        <a:spcAft>
          <a:spcPct val="0"/>
        </a:spcAft>
        <a:defRPr sz="4431">
          <a:solidFill>
            <a:srgbClr val="00C0B5"/>
          </a:solidFill>
          <a:latin typeface="Arial" charset="0"/>
        </a:defRPr>
      </a:lvl7pPr>
      <a:lvl8pPr marL="1688207" algn="l" rtl="0" eaLnBrk="1" fontAlgn="base" hangingPunct="1">
        <a:spcBef>
          <a:spcPct val="0"/>
        </a:spcBef>
        <a:spcAft>
          <a:spcPct val="0"/>
        </a:spcAft>
        <a:defRPr sz="4431">
          <a:solidFill>
            <a:srgbClr val="00C0B5"/>
          </a:solidFill>
          <a:latin typeface="Arial" charset="0"/>
        </a:defRPr>
      </a:lvl8pPr>
      <a:lvl9pPr marL="2250944" algn="l" rtl="0" eaLnBrk="1" fontAlgn="base" hangingPunct="1">
        <a:spcBef>
          <a:spcPct val="0"/>
        </a:spcBef>
        <a:spcAft>
          <a:spcPct val="0"/>
        </a:spcAft>
        <a:defRPr sz="4431">
          <a:solidFill>
            <a:srgbClr val="00C0B5"/>
          </a:solidFill>
          <a:latin typeface="Arial" charset="0"/>
        </a:defRPr>
      </a:lvl9pPr>
    </p:titleStyle>
    <p:bodyStyle>
      <a:lvl1pPr marL="422051" indent="-422051" algn="l" rtl="0" eaLnBrk="1" fontAlgn="base" hangingPunct="1">
        <a:spcBef>
          <a:spcPct val="20000"/>
        </a:spcBef>
        <a:spcAft>
          <a:spcPct val="0"/>
        </a:spcAft>
        <a:buClr>
          <a:srgbClr val="00C0B5"/>
        </a:buClr>
        <a:buChar char="•"/>
        <a:defRPr sz="2954">
          <a:solidFill>
            <a:schemeClr val="tx1"/>
          </a:solidFill>
          <a:latin typeface="+mn-lt"/>
          <a:ea typeface="+mn-ea"/>
          <a:cs typeface="+mn-cs"/>
        </a:defRPr>
      </a:lvl1pPr>
      <a:lvl2pPr marL="914446" indent="-351710" algn="l" rtl="0" eaLnBrk="1" fontAlgn="base" hangingPunct="1">
        <a:spcBef>
          <a:spcPct val="20000"/>
        </a:spcBef>
        <a:spcAft>
          <a:spcPct val="0"/>
        </a:spcAft>
        <a:buClr>
          <a:srgbClr val="00C0B5"/>
        </a:buClr>
        <a:buChar char="–"/>
        <a:defRPr sz="2462">
          <a:solidFill>
            <a:schemeClr val="tx1"/>
          </a:solidFill>
          <a:latin typeface="+mn-lt"/>
        </a:defRPr>
      </a:lvl2pPr>
      <a:lvl3pPr marL="1406839" indent="-281368" algn="l" rtl="0" eaLnBrk="1" fontAlgn="base" hangingPunct="1">
        <a:spcBef>
          <a:spcPct val="20000"/>
        </a:spcBef>
        <a:spcAft>
          <a:spcPct val="0"/>
        </a:spcAft>
        <a:buClr>
          <a:srgbClr val="00C0B5"/>
        </a:buClr>
        <a:buChar char="•"/>
        <a:defRPr>
          <a:solidFill>
            <a:schemeClr val="tx1"/>
          </a:solidFill>
          <a:latin typeface="+mn-lt"/>
        </a:defRPr>
      </a:lvl3pPr>
      <a:lvl4pPr marL="1969575" indent="-281368" algn="l" rtl="0" eaLnBrk="1" fontAlgn="base" hangingPunct="1">
        <a:spcBef>
          <a:spcPct val="20000"/>
        </a:spcBef>
        <a:spcAft>
          <a:spcPct val="0"/>
        </a:spcAft>
        <a:buClr>
          <a:srgbClr val="00C0B5"/>
        </a:buClr>
        <a:buChar char="–"/>
        <a:defRPr sz="1969">
          <a:solidFill>
            <a:schemeClr val="tx1"/>
          </a:solidFill>
          <a:latin typeface="+mn-lt"/>
        </a:defRPr>
      </a:lvl4pPr>
      <a:lvl5pPr marL="2532312" indent="-281368" algn="l" rtl="0" eaLnBrk="1" fontAlgn="base" hangingPunct="1">
        <a:spcBef>
          <a:spcPct val="20000"/>
        </a:spcBef>
        <a:spcAft>
          <a:spcPct val="0"/>
        </a:spcAft>
        <a:buClr>
          <a:srgbClr val="00C0B5"/>
        </a:buClr>
        <a:buChar char="»"/>
        <a:defRPr sz="1969">
          <a:solidFill>
            <a:schemeClr val="tx1"/>
          </a:solidFill>
          <a:latin typeface="+mn-lt"/>
        </a:defRPr>
      </a:lvl5pPr>
      <a:lvl6pPr marL="3095047" indent="-281368" algn="l" rtl="0" eaLnBrk="1" fontAlgn="base" hangingPunct="1">
        <a:spcBef>
          <a:spcPct val="20000"/>
        </a:spcBef>
        <a:spcAft>
          <a:spcPct val="0"/>
        </a:spcAft>
        <a:buClr>
          <a:srgbClr val="00C0B5"/>
        </a:buClr>
        <a:buChar char="»"/>
        <a:defRPr sz="1969">
          <a:solidFill>
            <a:schemeClr val="tx1"/>
          </a:solidFill>
          <a:latin typeface="+mn-lt"/>
        </a:defRPr>
      </a:lvl6pPr>
      <a:lvl7pPr marL="3657783" indent="-281368" algn="l" rtl="0" eaLnBrk="1" fontAlgn="base" hangingPunct="1">
        <a:spcBef>
          <a:spcPct val="20000"/>
        </a:spcBef>
        <a:spcAft>
          <a:spcPct val="0"/>
        </a:spcAft>
        <a:buClr>
          <a:srgbClr val="00C0B5"/>
        </a:buClr>
        <a:buChar char="»"/>
        <a:defRPr sz="1969">
          <a:solidFill>
            <a:schemeClr val="tx1"/>
          </a:solidFill>
          <a:latin typeface="+mn-lt"/>
        </a:defRPr>
      </a:lvl7pPr>
      <a:lvl8pPr marL="4220519" indent="-281368" algn="l" rtl="0" eaLnBrk="1" fontAlgn="base" hangingPunct="1">
        <a:spcBef>
          <a:spcPct val="20000"/>
        </a:spcBef>
        <a:spcAft>
          <a:spcPct val="0"/>
        </a:spcAft>
        <a:buClr>
          <a:srgbClr val="00C0B5"/>
        </a:buClr>
        <a:buChar char="»"/>
        <a:defRPr sz="1969">
          <a:solidFill>
            <a:schemeClr val="tx1"/>
          </a:solidFill>
          <a:latin typeface="+mn-lt"/>
        </a:defRPr>
      </a:lvl8pPr>
      <a:lvl9pPr marL="4783254" indent="-281368" algn="l" rtl="0" eaLnBrk="1" fontAlgn="base" hangingPunct="1">
        <a:spcBef>
          <a:spcPct val="20000"/>
        </a:spcBef>
        <a:spcAft>
          <a:spcPct val="0"/>
        </a:spcAft>
        <a:buClr>
          <a:srgbClr val="00C0B5"/>
        </a:buClr>
        <a:buChar char="»"/>
        <a:defRPr sz="1969">
          <a:solidFill>
            <a:schemeClr val="tx1"/>
          </a:solidFill>
          <a:latin typeface="+mn-lt"/>
        </a:defRPr>
      </a:lvl9pPr>
    </p:bodyStyle>
    <p:otherStyle>
      <a:defPPr>
        <a:defRPr lang="en-US"/>
      </a:defPPr>
      <a:lvl1pPr marL="0" algn="l" defTabSz="1125472" rtl="0" eaLnBrk="1" latinLnBrk="0" hangingPunct="1">
        <a:defRPr sz="2215" kern="1200">
          <a:solidFill>
            <a:schemeClr val="tx1"/>
          </a:solidFill>
          <a:latin typeface="+mn-lt"/>
          <a:ea typeface="+mn-ea"/>
          <a:cs typeface="+mn-cs"/>
        </a:defRPr>
      </a:lvl1pPr>
      <a:lvl2pPr marL="562737" algn="l" defTabSz="1125472" rtl="0" eaLnBrk="1" latinLnBrk="0" hangingPunct="1">
        <a:defRPr sz="2215" kern="1200">
          <a:solidFill>
            <a:schemeClr val="tx1"/>
          </a:solidFill>
          <a:latin typeface="+mn-lt"/>
          <a:ea typeface="+mn-ea"/>
          <a:cs typeface="+mn-cs"/>
        </a:defRPr>
      </a:lvl2pPr>
      <a:lvl3pPr marL="1125472" algn="l" defTabSz="1125472" rtl="0" eaLnBrk="1" latinLnBrk="0" hangingPunct="1">
        <a:defRPr sz="2215" kern="1200">
          <a:solidFill>
            <a:schemeClr val="tx1"/>
          </a:solidFill>
          <a:latin typeface="+mn-lt"/>
          <a:ea typeface="+mn-ea"/>
          <a:cs typeface="+mn-cs"/>
        </a:defRPr>
      </a:lvl3pPr>
      <a:lvl4pPr marL="1688207" algn="l" defTabSz="1125472" rtl="0" eaLnBrk="1" latinLnBrk="0" hangingPunct="1">
        <a:defRPr sz="2215" kern="1200">
          <a:solidFill>
            <a:schemeClr val="tx1"/>
          </a:solidFill>
          <a:latin typeface="+mn-lt"/>
          <a:ea typeface="+mn-ea"/>
          <a:cs typeface="+mn-cs"/>
        </a:defRPr>
      </a:lvl4pPr>
      <a:lvl5pPr marL="2250944" algn="l" defTabSz="1125472" rtl="0" eaLnBrk="1" latinLnBrk="0" hangingPunct="1">
        <a:defRPr sz="2215" kern="1200">
          <a:solidFill>
            <a:schemeClr val="tx1"/>
          </a:solidFill>
          <a:latin typeface="+mn-lt"/>
          <a:ea typeface="+mn-ea"/>
          <a:cs typeface="+mn-cs"/>
        </a:defRPr>
      </a:lvl5pPr>
      <a:lvl6pPr marL="2813679" algn="l" defTabSz="1125472" rtl="0" eaLnBrk="1" latinLnBrk="0" hangingPunct="1">
        <a:defRPr sz="2215" kern="1200">
          <a:solidFill>
            <a:schemeClr val="tx1"/>
          </a:solidFill>
          <a:latin typeface="+mn-lt"/>
          <a:ea typeface="+mn-ea"/>
          <a:cs typeface="+mn-cs"/>
        </a:defRPr>
      </a:lvl6pPr>
      <a:lvl7pPr marL="3376415" algn="l" defTabSz="1125472" rtl="0" eaLnBrk="1" latinLnBrk="0" hangingPunct="1">
        <a:defRPr sz="2215" kern="1200">
          <a:solidFill>
            <a:schemeClr val="tx1"/>
          </a:solidFill>
          <a:latin typeface="+mn-lt"/>
          <a:ea typeface="+mn-ea"/>
          <a:cs typeface="+mn-cs"/>
        </a:defRPr>
      </a:lvl7pPr>
      <a:lvl8pPr marL="3939151" algn="l" defTabSz="1125472" rtl="0" eaLnBrk="1" latinLnBrk="0" hangingPunct="1">
        <a:defRPr sz="2215" kern="1200">
          <a:solidFill>
            <a:schemeClr val="tx1"/>
          </a:solidFill>
          <a:latin typeface="+mn-lt"/>
          <a:ea typeface="+mn-ea"/>
          <a:cs typeface="+mn-cs"/>
        </a:defRPr>
      </a:lvl8pPr>
      <a:lvl9pPr marL="4501886" algn="l" defTabSz="1125472" rtl="0" eaLnBrk="1" latinLnBrk="0" hangingPunct="1">
        <a:defRPr sz="221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08567" y="414338"/>
            <a:ext cx="10972800"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808567"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8"/>
          <p:cNvSpPr>
            <a:spLocks noChangeArrowheads="1"/>
          </p:cNvSpPr>
          <p:nvPr/>
        </p:nvSpPr>
        <p:spPr bwMode="auto">
          <a:xfrm>
            <a:off x="1" y="0"/>
            <a:ext cx="359833" cy="3778250"/>
          </a:xfrm>
          <a:prstGeom prst="rect">
            <a:avLst/>
          </a:prstGeom>
          <a:solidFill>
            <a:srgbClr val="00C0B5"/>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800">
              <a:solidFill>
                <a:srgbClr val="FFFFFF"/>
              </a:solidFill>
            </a:endParaRPr>
          </a:p>
        </p:txBody>
      </p:sp>
      <p:sp>
        <p:nvSpPr>
          <p:cNvPr id="1029" name="Line 8"/>
          <p:cNvSpPr>
            <a:spLocks noChangeShapeType="1"/>
          </p:cNvSpPr>
          <p:nvPr/>
        </p:nvSpPr>
        <p:spPr bwMode="auto">
          <a:xfrm>
            <a:off x="395818" y="6502400"/>
            <a:ext cx="11385550" cy="0"/>
          </a:xfrm>
          <a:prstGeom prst="line">
            <a:avLst/>
          </a:prstGeom>
          <a:noFill/>
          <a:ln w="9525">
            <a:solidFill>
              <a:srgbClr val="00C0B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a:p>
        </p:txBody>
      </p:sp>
      <p:sp>
        <p:nvSpPr>
          <p:cNvPr id="13" name="Slide Number Placeholder 5"/>
          <p:cNvSpPr txBox="1">
            <a:spLocks/>
          </p:cNvSpPr>
          <p:nvPr/>
        </p:nvSpPr>
        <p:spPr bwMode="auto">
          <a:xfrm>
            <a:off x="11104035" y="6535741"/>
            <a:ext cx="67733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C0B5"/>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914400" eaLnBrk="1" hangingPunct="1">
              <a:lnSpc>
                <a:spcPct val="110000"/>
              </a:lnSpc>
              <a:spcBef>
                <a:spcPct val="50000"/>
              </a:spcBef>
              <a:buClr>
                <a:srgbClr val="000000"/>
              </a:buClr>
            </a:pPr>
            <a:fld id="{52E78A61-634B-4DF0-9808-CCEF5456BE81}" type="slidenum">
              <a:rPr lang="en-GB" altLang="en-US" sz="1000" b="1">
                <a:solidFill>
                  <a:srgbClr val="00C0B5"/>
                </a:solidFill>
                <a:cs typeface="Arial" panose="020B0604020202020204" pitchFamily="34" charset="0"/>
              </a:rPr>
              <a:pPr algn="r" defTabSz="914400" eaLnBrk="1" hangingPunct="1">
                <a:lnSpc>
                  <a:spcPct val="110000"/>
                </a:lnSpc>
                <a:spcBef>
                  <a:spcPct val="50000"/>
                </a:spcBef>
                <a:buClr>
                  <a:srgbClr val="000000"/>
                </a:buClr>
              </a:pPr>
              <a:t>‹#›</a:t>
            </a:fld>
            <a:endParaRPr lang="en-GB" altLang="en-US" sz="1000" b="1">
              <a:solidFill>
                <a:srgbClr val="00C0B5"/>
              </a:solidFill>
              <a:cs typeface="Arial" panose="020B0604020202020204" pitchFamily="34" charset="0"/>
            </a:endParaRPr>
          </a:p>
        </p:txBody>
      </p:sp>
      <p:sp>
        <p:nvSpPr>
          <p:cNvPr id="8" name="Text Box 9"/>
          <p:cNvSpPr txBox="1">
            <a:spLocks noChangeArrowheads="1"/>
          </p:cNvSpPr>
          <p:nvPr/>
        </p:nvSpPr>
        <p:spPr bwMode="auto">
          <a:xfrm>
            <a:off x="395819" y="6526213"/>
            <a:ext cx="186589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914400" eaLnBrk="1" hangingPunct="1">
              <a:defRPr/>
            </a:pPr>
            <a:r>
              <a:rPr lang="en-GB" sz="1000"/>
              <a:t>Department for Work &amp; Pensions</a:t>
            </a:r>
          </a:p>
        </p:txBody>
      </p:sp>
      <p:sp>
        <p:nvSpPr>
          <p:cNvPr id="4" name="TextBox 3">
            <a:extLst>
              <a:ext uri="{FF2B5EF4-FFF2-40B4-BE49-F238E27FC236}">
                <a16:creationId xmlns:a16="http://schemas.microsoft.com/office/drawing/2014/main" id="{AFAD6848-700F-7D94-79DD-1066B3996FA3}"/>
              </a:ext>
            </a:extLst>
          </p:cNvPr>
          <p:cNvSpPr txBox="1"/>
          <p:nvPr userDrawn="1">
            <p:extLst>
              <p:ext uri="{1162E1C5-73C7-4A58-AE30-91384D911F3F}">
                <p184:classification xmlns:p184="http://schemas.microsoft.com/office/powerpoint/2018/4/main" val="hdr"/>
              </p:ext>
            </p:extLst>
          </p:nvPr>
        </p:nvSpPr>
        <p:spPr>
          <a:xfrm>
            <a:off x="5579237" y="63500"/>
            <a:ext cx="1068388" cy="182880"/>
          </a:xfrm>
          <a:prstGeom prst="rect">
            <a:avLst/>
          </a:prstGeom>
        </p:spPr>
        <p:txBody>
          <a:bodyPr horzOverflow="overflow" lIns="0" tIns="0" rIns="0" bIns="0">
            <a:spAutoFit/>
          </a:bodyPr>
          <a:lstStyle/>
          <a:p>
            <a:pPr algn="l"/>
            <a:r>
              <a:rPr lang="en-GB" sz="1200">
                <a:solidFill>
                  <a:srgbClr val="000000"/>
                </a:solidFill>
                <a:latin typeface="Calibri" panose="020F0502020204030204" pitchFamily="34" charset="0"/>
                <a:cs typeface="Calibri" panose="020F0502020204030204" pitchFamily="34" charset="0"/>
              </a:rPr>
              <a:t>Official-Sensitive</a:t>
            </a:r>
          </a:p>
        </p:txBody>
      </p:sp>
      <p:sp>
        <p:nvSpPr>
          <p:cNvPr id="5" name="TextBox 4">
            <a:extLst>
              <a:ext uri="{FF2B5EF4-FFF2-40B4-BE49-F238E27FC236}">
                <a16:creationId xmlns:a16="http://schemas.microsoft.com/office/drawing/2014/main" id="{5A5073EB-4769-FF0F-B98F-84BC98967660}"/>
              </a:ext>
            </a:extLst>
          </p:cNvPr>
          <p:cNvSpPr txBox="1"/>
          <p:nvPr userDrawn="1">
            <p:extLst>
              <p:ext uri="{1162E1C5-73C7-4A58-AE30-91384D911F3F}">
                <p184:classification xmlns:p184="http://schemas.microsoft.com/office/powerpoint/2018/4/main" val="ftr"/>
              </p:ext>
            </p:extLst>
          </p:nvPr>
        </p:nvSpPr>
        <p:spPr>
          <a:xfrm>
            <a:off x="5579237" y="6611620"/>
            <a:ext cx="1068388" cy="182880"/>
          </a:xfrm>
          <a:prstGeom prst="rect">
            <a:avLst/>
          </a:prstGeom>
        </p:spPr>
        <p:txBody>
          <a:bodyPr horzOverflow="overflow" lIns="0" tIns="0" rIns="0" bIns="0">
            <a:spAutoFit/>
          </a:bodyPr>
          <a:lstStyle/>
          <a:p>
            <a:pPr algn="l"/>
            <a:r>
              <a:rPr lang="en-GB" sz="1200">
                <a:solidFill>
                  <a:srgbClr val="000000"/>
                </a:solidFill>
                <a:latin typeface="Calibri" panose="020F0502020204030204" pitchFamily="34" charset="0"/>
                <a:cs typeface="Calibri" panose="020F0502020204030204" pitchFamily="34" charset="0"/>
              </a:rPr>
              <a:t>Official-Sensitive</a:t>
            </a:r>
          </a:p>
        </p:txBody>
      </p:sp>
    </p:spTree>
    <p:extLst>
      <p:ext uri="{BB962C8B-B14F-4D97-AF65-F5344CB8AC3E}">
        <p14:creationId xmlns:p14="http://schemas.microsoft.com/office/powerpoint/2010/main" val="3822647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hdr="0" ftr="0" dt="0"/>
  <p:txStyles>
    <p:titleStyle>
      <a:lvl1pPr algn="l" rtl="0" eaLnBrk="1" fontAlgn="base" hangingPunct="1">
        <a:spcBef>
          <a:spcPct val="0"/>
        </a:spcBef>
        <a:spcAft>
          <a:spcPct val="0"/>
        </a:spcAft>
        <a:defRPr sz="3600">
          <a:solidFill>
            <a:srgbClr val="00C0B5"/>
          </a:solidFill>
          <a:latin typeface="+mj-lt"/>
          <a:ea typeface="+mj-ea"/>
          <a:cs typeface="+mj-cs"/>
        </a:defRPr>
      </a:lvl1pPr>
      <a:lvl2pPr algn="l" rtl="0" eaLnBrk="1" fontAlgn="base" hangingPunct="1">
        <a:spcBef>
          <a:spcPct val="0"/>
        </a:spcBef>
        <a:spcAft>
          <a:spcPct val="0"/>
        </a:spcAft>
        <a:defRPr sz="3600">
          <a:solidFill>
            <a:srgbClr val="00C0B5"/>
          </a:solidFill>
          <a:latin typeface="Arial" charset="0"/>
        </a:defRPr>
      </a:lvl2pPr>
      <a:lvl3pPr algn="l" rtl="0" eaLnBrk="1" fontAlgn="base" hangingPunct="1">
        <a:spcBef>
          <a:spcPct val="0"/>
        </a:spcBef>
        <a:spcAft>
          <a:spcPct val="0"/>
        </a:spcAft>
        <a:defRPr sz="3600">
          <a:solidFill>
            <a:srgbClr val="00C0B5"/>
          </a:solidFill>
          <a:latin typeface="Arial" charset="0"/>
        </a:defRPr>
      </a:lvl3pPr>
      <a:lvl4pPr algn="l" rtl="0" eaLnBrk="1" fontAlgn="base" hangingPunct="1">
        <a:spcBef>
          <a:spcPct val="0"/>
        </a:spcBef>
        <a:spcAft>
          <a:spcPct val="0"/>
        </a:spcAft>
        <a:defRPr sz="3600">
          <a:solidFill>
            <a:srgbClr val="00C0B5"/>
          </a:solidFill>
          <a:latin typeface="Arial" charset="0"/>
        </a:defRPr>
      </a:lvl4pPr>
      <a:lvl5pPr algn="l" rtl="0" eaLnBrk="1" fontAlgn="base" hangingPunct="1">
        <a:spcBef>
          <a:spcPct val="0"/>
        </a:spcBef>
        <a:spcAft>
          <a:spcPct val="0"/>
        </a:spcAft>
        <a:defRPr sz="3600">
          <a:solidFill>
            <a:srgbClr val="00C0B5"/>
          </a:solidFill>
          <a:latin typeface="Arial" charset="0"/>
        </a:defRPr>
      </a:lvl5pPr>
      <a:lvl6pPr marL="457200" algn="l" rtl="0" eaLnBrk="1" fontAlgn="base" hangingPunct="1">
        <a:spcBef>
          <a:spcPct val="0"/>
        </a:spcBef>
        <a:spcAft>
          <a:spcPct val="0"/>
        </a:spcAft>
        <a:defRPr sz="3600">
          <a:solidFill>
            <a:srgbClr val="00C0B5"/>
          </a:solidFill>
          <a:latin typeface="Arial" charset="0"/>
        </a:defRPr>
      </a:lvl6pPr>
      <a:lvl7pPr marL="914400" algn="l" rtl="0" eaLnBrk="1" fontAlgn="base" hangingPunct="1">
        <a:spcBef>
          <a:spcPct val="0"/>
        </a:spcBef>
        <a:spcAft>
          <a:spcPct val="0"/>
        </a:spcAft>
        <a:defRPr sz="3600">
          <a:solidFill>
            <a:srgbClr val="00C0B5"/>
          </a:solidFill>
          <a:latin typeface="Arial" charset="0"/>
        </a:defRPr>
      </a:lvl7pPr>
      <a:lvl8pPr marL="1371600" algn="l" rtl="0" eaLnBrk="1" fontAlgn="base" hangingPunct="1">
        <a:spcBef>
          <a:spcPct val="0"/>
        </a:spcBef>
        <a:spcAft>
          <a:spcPct val="0"/>
        </a:spcAft>
        <a:defRPr sz="3600">
          <a:solidFill>
            <a:srgbClr val="00C0B5"/>
          </a:solidFill>
          <a:latin typeface="Arial" charset="0"/>
        </a:defRPr>
      </a:lvl8pPr>
      <a:lvl9pPr marL="1828800" algn="l" rtl="0" eaLnBrk="1" fontAlgn="base" hangingPunct="1">
        <a:spcBef>
          <a:spcPct val="0"/>
        </a:spcBef>
        <a:spcAft>
          <a:spcPct val="0"/>
        </a:spcAft>
        <a:defRPr sz="3600">
          <a:solidFill>
            <a:srgbClr val="00C0B5"/>
          </a:solidFill>
          <a:latin typeface="Arial" charset="0"/>
        </a:defRPr>
      </a:lvl9pPr>
    </p:titleStyle>
    <p:bodyStyle>
      <a:lvl1pPr marL="342900" indent="-342900" algn="l" rtl="0" eaLnBrk="1" fontAlgn="base" hangingPunct="1">
        <a:spcBef>
          <a:spcPct val="20000"/>
        </a:spcBef>
        <a:spcAft>
          <a:spcPct val="0"/>
        </a:spcAft>
        <a:buClr>
          <a:srgbClr val="00C0B5"/>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00C0B5"/>
        </a:buClr>
        <a:buChar char="–"/>
        <a:defRPr sz="2000">
          <a:solidFill>
            <a:schemeClr val="tx1"/>
          </a:solidFill>
          <a:latin typeface="+mn-lt"/>
        </a:defRPr>
      </a:lvl2pPr>
      <a:lvl3pPr marL="1143000" indent="-228600" algn="l" rtl="0" eaLnBrk="1" fontAlgn="base" hangingPunct="1">
        <a:spcBef>
          <a:spcPct val="20000"/>
        </a:spcBef>
        <a:spcAft>
          <a:spcPct val="0"/>
        </a:spcAft>
        <a:buClr>
          <a:srgbClr val="00C0B5"/>
        </a:buClr>
        <a:buChar char="•"/>
        <a:defRPr>
          <a:solidFill>
            <a:schemeClr val="tx1"/>
          </a:solidFill>
          <a:latin typeface="+mn-lt"/>
        </a:defRPr>
      </a:lvl3pPr>
      <a:lvl4pPr marL="1600200" indent="-228600" algn="l" rtl="0" eaLnBrk="1" fontAlgn="base" hangingPunct="1">
        <a:spcBef>
          <a:spcPct val="20000"/>
        </a:spcBef>
        <a:spcAft>
          <a:spcPct val="0"/>
        </a:spcAft>
        <a:buClr>
          <a:srgbClr val="00C0B5"/>
        </a:buClr>
        <a:buChar char="–"/>
        <a:defRPr sz="1600">
          <a:solidFill>
            <a:schemeClr val="tx1"/>
          </a:solidFill>
          <a:latin typeface="+mn-lt"/>
        </a:defRPr>
      </a:lvl4pPr>
      <a:lvl5pPr marL="2057400" indent="-228600" algn="l" rtl="0" eaLnBrk="1" fontAlgn="base" hangingPunct="1">
        <a:spcBef>
          <a:spcPct val="20000"/>
        </a:spcBef>
        <a:spcAft>
          <a:spcPct val="0"/>
        </a:spcAft>
        <a:buClr>
          <a:srgbClr val="00C0B5"/>
        </a:buClr>
        <a:buChar char="»"/>
        <a:defRPr sz="1600">
          <a:solidFill>
            <a:schemeClr val="tx1"/>
          </a:solidFill>
          <a:latin typeface="+mn-lt"/>
        </a:defRPr>
      </a:lvl5pPr>
      <a:lvl6pPr marL="2514600" indent="-228600" algn="l" rtl="0" eaLnBrk="1" fontAlgn="base" hangingPunct="1">
        <a:spcBef>
          <a:spcPct val="20000"/>
        </a:spcBef>
        <a:spcAft>
          <a:spcPct val="0"/>
        </a:spcAft>
        <a:buClr>
          <a:srgbClr val="00C0B5"/>
        </a:buClr>
        <a:buChar char="»"/>
        <a:defRPr sz="1600">
          <a:solidFill>
            <a:schemeClr val="tx1"/>
          </a:solidFill>
          <a:latin typeface="+mn-lt"/>
        </a:defRPr>
      </a:lvl6pPr>
      <a:lvl7pPr marL="2971800" indent="-228600" algn="l" rtl="0" eaLnBrk="1" fontAlgn="base" hangingPunct="1">
        <a:spcBef>
          <a:spcPct val="20000"/>
        </a:spcBef>
        <a:spcAft>
          <a:spcPct val="0"/>
        </a:spcAft>
        <a:buClr>
          <a:srgbClr val="00C0B5"/>
        </a:buClr>
        <a:buChar char="»"/>
        <a:defRPr sz="1600">
          <a:solidFill>
            <a:schemeClr val="tx1"/>
          </a:solidFill>
          <a:latin typeface="+mn-lt"/>
        </a:defRPr>
      </a:lvl7pPr>
      <a:lvl8pPr marL="3429000" indent="-228600" algn="l" rtl="0" eaLnBrk="1" fontAlgn="base" hangingPunct="1">
        <a:spcBef>
          <a:spcPct val="20000"/>
        </a:spcBef>
        <a:spcAft>
          <a:spcPct val="0"/>
        </a:spcAft>
        <a:buClr>
          <a:srgbClr val="00C0B5"/>
        </a:buClr>
        <a:buChar char="»"/>
        <a:defRPr sz="1600">
          <a:solidFill>
            <a:schemeClr val="tx1"/>
          </a:solidFill>
          <a:latin typeface="+mn-lt"/>
        </a:defRPr>
      </a:lvl8pPr>
      <a:lvl9pPr marL="3886200" indent="-228600" algn="l" rtl="0" eaLnBrk="1" fontAlgn="base" hangingPunct="1">
        <a:spcBef>
          <a:spcPct val="20000"/>
        </a:spcBef>
        <a:spcAft>
          <a:spcPct val="0"/>
        </a:spcAft>
        <a:buClr>
          <a:srgbClr val="00C0B5"/>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17439-4351-C3AC-F36C-90B6EC16CF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BDCAFB-749A-550C-217C-05877E51F4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DB6FF3-DC57-EAC0-9B08-49759F1836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01B8CE-B05A-4FDC-AF3C-49EB0E913AFD}" type="datetimeFigureOut">
              <a:rPr lang="en-GB" smtClean="0"/>
              <a:t>05/12/2025</a:t>
            </a:fld>
            <a:endParaRPr lang="en-GB"/>
          </a:p>
        </p:txBody>
      </p:sp>
      <p:sp>
        <p:nvSpPr>
          <p:cNvPr id="5" name="Footer Placeholder 4">
            <a:extLst>
              <a:ext uri="{FF2B5EF4-FFF2-40B4-BE49-F238E27FC236}">
                <a16:creationId xmlns:a16="http://schemas.microsoft.com/office/drawing/2014/main" id="{4185ACAB-7290-5D8F-7A82-48639A1669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06141A2-DA02-A568-F372-1E40267524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DC14CD-D652-47CF-AE2F-6302D4CD9223}" type="slidenum">
              <a:rPr lang="en-GB" smtClean="0"/>
              <a:t>‹#›</a:t>
            </a:fld>
            <a:endParaRPr lang="en-GB"/>
          </a:p>
        </p:txBody>
      </p:sp>
    </p:spTree>
    <p:extLst>
      <p:ext uri="{BB962C8B-B14F-4D97-AF65-F5344CB8AC3E}">
        <p14:creationId xmlns:p14="http://schemas.microsoft.com/office/powerpoint/2010/main" val="405843888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8727650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68"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Master title Arial Bold 44pt</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Master text Arial 28pt</a:t>
            </a:r>
          </a:p>
          <a:p>
            <a:pPr lvl="1"/>
            <a:r>
              <a:rPr lang="en-GB"/>
              <a:t>Second level Arial 24pt</a:t>
            </a:r>
          </a:p>
          <a:p>
            <a:pPr lvl="2"/>
            <a:r>
              <a:rPr lang="en-GB"/>
              <a:t>Third level Arial 20pt</a:t>
            </a:r>
          </a:p>
          <a:p>
            <a:pPr lvl="3"/>
            <a:r>
              <a:rPr lang="en-GB"/>
              <a:t>Fourth level Arial 18pt</a:t>
            </a:r>
          </a:p>
          <a:p>
            <a:pPr lvl="4"/>
            <a:r>
              <a:rPr lang="en-GB"/>
              <a:t>Fifth level Arial 18pt</a:t>
            </a:r>
          </a:p>
        </p:txBody>
      </p:sp>
      <p:sp>
        <p:nvSpPr>
          <p:cNvPr id="7" name="MSIPCMContentMarking" descr="{&quot;HashCode&quot;:-1399272816,&quot;Placement&quot;:&quot;Footer&quot;,&quot;Top&quot;:519.343,&quot;Left&quot;:451.105438,&quot;SlideWidth&quot;:960,&quot;SlideHeight&quot;:540}"/>
          <p:cNvSpPr txBox="1"/>
          <p:nvPr userDrawn="1"/>
        </p:nvSpPr>
        <p:spPr>
          <a:xfrm>
            <a:off x="5729039" y="6595656"/>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FF0000"/>
                </a:solidFill>
                <a:latin typeface="Calibri" panose="020F0502020204030204" pitchFamily="34" charset="0"/>
              </a:rPr>
              <a:t>OFFICIAL</a:t>
            </a:r>
          </a:p>
        </p:txBody>
      </p:sp>
    </p:spTree>
    <p:extLst>
      <p:ext uri="{BB962C8B-B14F-4D97-AF65-F5344CB8AC3E}">
        <p14:creationId xmlns:p14="http://schemas.microsoft.com/office/powerpoint/2010/main" val="377516450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Lst>
  <p:txStyles>
    <p:titleStyle>
      <a:lvl1pPr algn="l" defTabSz="914400" rtl="0" eaLnBrk="1" latinLnBrk="0" hangingPunct="1">
        <a:lnSpc>
          <a:spcPct val="90000"/>
        </a:lnSpc>
        <a:spcBef>
          <a:spcPct val="0"/>
        </a:spcBef>
        <a:buNone/>
        <a:defRPr sz="4400" b="1" kern="1200">
          <a:solidFill>
            <a:srgbClr val="00548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a:noFill/>
        </p:spPr>
        <p:txBody>
          <a:bodyPr vert="horz" lIns="91440" tIns="45720" rIns="91440" bIns="45720" rtlCol="0" anchor="ctr">
            <a:normAutofit/>
          </a:bodyPr>
          <a:lstStyle/>
          <a:p>
            <a:r>
              <a:rPr lang="en-GB" dirty="0"/>
              <a:t>Master title Arial Bold 44pt</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GB" dirty="0"/>
              <a:t>Master text Arial 28pt</a:t>
            </a:r>
          </a:p>
          <a:p>
            <a:pPr lvl="1"/>
            <a:r>
              <a:rPr lang="en-GB" dirty="0"/>
              <a:t>Second level Arial 24pt</a:t>
            </a:r>
          </a:p>
          <a:p>
            <a:pPr lvl="2"/>
            <a:r>
              <a:rPr lang="en-GB" dirty="0"/>
              <a:t>Third level Arial 20pt</a:t>
            </a:r>
          </a:p>
          <a:p>
            <a:pPr lvl="3"/>
            <a:r>
              <a:rPr lang="en-GB" dirty="0"/>
              <a:t>Fourth level Arial 18pt</a:t>
            </a:r>
          </a:p>
          <a:p>
            <a:pPr lvl="4"/>
            <a:r>
              <a:rPr lang="en-GB" dirty="0"/>
              <a:t>Fifth level Arial 18pt</a:t>
            </a:r>
          </a:p>
        </p:txBody>
      </p:sp>
      <p:sp>
        <p:nvSpPr>
          <p:cNvPr id="7" name="MSIPCMContentMarking" descr="{&quot;HashCode&quot;:-1399272816,&quot;Placement&quot;:&quot;Footer&quot;,&quot;Top&quot;:519.343,&quot;Left&quot;:451.105438,&quot;SlideWidth&quot;:960,&quot;SlideHeight&quot;:540}"/>
          <p:cNvSpPr txBox="1"/>
          <p:nvPr userDrawn="1"/>
        </p:nvSpPr>
        <p:spPr>
          <a:xfrm>
            <a:off x="5729040" y="6649885"/>
            <a:ext cx="733923" cy="153888"/>
          </a:xfrm>
          <a:prstGeom prst="rect">
            <a:avLst/>
          </a:prstGeom>
          <a:noFill/>
        </p:spPr>
        <p:txBody>
          <a:bodyPr vert="horz" wrap="square" lIns="0" tIns="0" rIns="0" bIns="0" rtlCol="0" anchor="ctr" anchorCtr="1">
            <a:spAutoFit/>
          </a:bodyPr>
          <a:lstStyle/>
          <a:p>
            <a:pPr algn="ctr">
              <a:spcBef>
                <a:spcPts val="0"/>
              </a:spcBef>
              <a:spcAft>
                <a:spcPts val="0"/>
              </a:spcAft>
            </a:pPr>
            <a:r>
              <a:rPr lang="en-GB" sz="1000" dirty="0">
                <a:solidFill>
                  <a:srgbClr val="FF0000"/>
                </a:solidFill>
                <a:latin typeface="Calibri" panose="020F0502020204030204" pitchFamily="34" charset="0"/>
              </a:rPr>
              <a:t>OFFICIAL</a:t>
            </a:r>
          </a:p>
        </p:txBody>
      </p:sp>
    </p:spTree>
    <p:extLst>
      <p:ext uri="{BB962C8B-B14F-4D97-AF65-F5344CB8AC3E}">
        <p14:creationId xmlns:p14="http://schemas.microsoft.com/office/powerpoint/2010/main" val="9623797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Lst>
  <p:txStyles>
    <p:titleStyle>
      <a:lvl1pPr algn="l" defTabSz="914326" rtl="0" eaLnBrk="1" latinLnBrk="0" hangingPunct="1">
        <a:lnSpc>
          <a:spcPct val="90000"/>
        </a:lnSpc>
        <a:spcBef>
          <a:spcPct val="0"/>
        </a:spcBef>
        <a:buNone/>
        <a:defRPr sz="4400" b="1" kern="1200">
          <a:solidFill>
            <a:schemeClr val="accent1"/>
          </a:solidFill>
          <a:latin typeface="Arial" panose="020B0604020202020204" pitchFamily="34" charset="0"/>
          <a:ea typeface="+mj-ea"/>
          <a:cs typeface="Arial" panose="020B0604020202020204" pitchFamily="34" charset="0"/>
        </a:defRPr>
      </a:lvl1pPr>
    </p:titleStyle>
    <p:bodyStyle>
      <a:lvl1pPr marL="0" indent="0" algn="l" defTabSz="914326"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745" indent="-228582" algn="l" defTabSz="914326"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08" indent="-228582" algn="l" defTabSz="914326"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071" indent="-228582" algn="l" defTabSz="91432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234" indent="-228582" algn="l" defTabSz="91432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397" indent="-228582" algn="l" defTabSz="9143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0" indent="-228582" algn="l" defTabSz="9143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3" indent="-228582" algn="l" defTabSz="9143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86" indent="-228582" algn="l" defTabSz="9143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26" rtl="0" eaLnBrk="1" latinLnBrk="0" hangingPunct="1">
        <a:defRPr sz="1800" kern="1200">
          <a:solidFill>
            <a:schemeClr val="tx1"/>
          </a:solidFill>
          <a:latin typeface="+mn-lt"/>
          <a:ea typeface="+mn-ea"/>
          <a:cs typeface="+mn-cs"/>
        </a:defRPr>
      </a:lvl1pPr>
      <a:lvl2pPr marL="457163" algn="l" defTabSz="914326" rtl="0" eaLnBrk="1" latinLnBrk="0" hangingPunct="1">
        <a:defRPr sz="1800" kern="1200">
          <a:solidFill>
            <a:schemeClr val="tx1"/>
          </a:solidFill>
          <a:latin typeface="+mn-lt"/>
          <a:ea typeface="+mn-ea"/>
          <a:cs typeface="+mn-cs"/>
        </a:defRPr>
      </a:lvl2pPr>
      <a:lvl3pPr marL="914326" algn="l" defTabSz="914326" rtl="0" eaLnBrk="1" latinLnBrk="0" hangingPunct="1">
        <a:defRPr sz="1800" kern="1200">
          <a:solidFill>
            <a:schemeClr val="tx1"/>
          </a:solidFill>
          <a:latin typeface="+mn-lt"/>
          <a:ea typeface="+mn-ea"/>
          <a:cs typeface="+mn-cs"/>
        </a:defRPr>
      </a:lvl3pPr>
      <a:lvl4pPr marL="1371489" algn="l" defTabSz="914326" rtl="0" eaLnBrk="1" latinLnBrk="0" hangingPunct="1">
        <a:defRPr sz="1800" kern="1200">
          <a:solidFill>
            <a:schemeClr val="tx1"/>
          </a:solidFill>
          <a:latin typeface="+mn-lt"/>
          <a:ea typeface="+mn-ea"/>
          <a:cs typeface="+mn-cs"/>
        </a:defRPr>
      </a:lvl4pPr>
      <a:lvl5pPr marL="1828652" algn="l" defTabSz="914326" rtl="0" eaLnBrk="1" latinLnBrk="0" hangingPunct="1">
        <a:defRPr sz="1800" kern="1200">
          <a:solidFill>
            <a:schemeClr val="tx1"/>
          </a:solidFill>
          <a:latin typeface="+mn-lt"/>
          <a:ea typeface="+mn-ea"/>
          <a:cs typeface="+mn-cs"/>
        </a:defRPr>
      </a:lvl5pPr>
      <a:lvl6pPr marL="2285815" algn="l" defTabSz="914326" rtl="0" eaLnBrk="1" latinLnBrk="0" hangingPunct="1">
        <a:defRPr sz="1800" kern="1200">
          <a:solidFill>
            <a:schemeClr val="tx1"/>
          </a:solidFill>
          <a:latin typeface="+mn-lt"/>
          <a:ea typeface="+mn-ea"/>
          <a:cs typeface="+mn-cs"/>
        </a:defRPr>
      </a:lvl6pPr>
      <a:lvl7pPr marL="2742978" algn="l" defTabSz="914326" rtl="0" eaLnBrk="1" latinLnBrk="0" hangingPunct="1">
        <a:defRPr sz="1800" kern="1200">
          <a:solidFill>
            <a:schemeClr val="tx1"/>
          </a:solidFill>
          <a:latin typeface="+mn-lt"/>
          <a:ea typeface="+mn-ea"/>
          <a:cs typeface="+mn-cs"/>
        </a:defRPr>
      </a:lvl7pPr>
      <a:lvl8pPr marL="3200142" algn="l" defTabSz="914326" rtl="0" eaLnBrk="1" latinLnBrk="0" hangingPunct="1">
        <a:defRPr sz="1800" kern="1200">
          <a:solidFill>
            <a:schemeClr val="tx1"/>
          </a:solidFill>
          <a:latin typeface="+mn-lt"/>
          <a:ea typeface="+mn-ea"/>
          <a:cs typeface="+mn-cs"/>
        </a:defRPr>
      </a:lvl8pPr>
      <a:lvl9pPr marL="3657305" algn="l" defTabSz="91432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4C1AC7-B089-3881-42AC-FD8448DFA707}"/>
              </a:ext>
            </a:extLst>
          </p:cNvPr>
          <p:cNvSpPr>
            <a:spLocks noGrp="1"/>
          </p:cNvSpPr>
          <p:nvPr>
            <p:ph type="title"/>
          </p:nvPr>
        </p:nvSpPr>
        <p:spPr>
          <a:xfrm>
            <a:off x="573741" y="365125"/>
            <a:ext cx="11111753"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229107F-F2EA-96A4-AC7E-CB7D0EBE393F}"/>
              </a:ext>
            </a:extLst>
          </p:cNvPr>
          <p:cNvSpPr>
            <a:spLocks noGrp="1"/>
          </p:cNvSpPr>
          <p:nvPr>
            <p:ph type="body" idx="1"/>
          </p:nvPr>
        </p:nvSpPr>
        <p:spPr>
          <a:xfrm>
            <a:off x="573741" y="1825625"/>
            <a:ext cx="11161059" cy="37683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2466640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Lst>
  <p:txStyles>
    <p:titleStyle>
      <a:lvl1pPr algn="l" defTabSz="914400" rtl="0" eaLnBrk="1" latinLnBrk="0" hangingPunct="1">
        <a:lnSpc>
          <a:spcPct val="90000"/>
        </a:lnSpc>
        <a:spcBef>
          <a:spcPct val="0"/>
        </a:spcBef>
        <a:buNone/>
        <a:defRPr sz="4400" b="1" kern="1200">
          <a:solidFill>
            <a:srgbClr val="00ACA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2141E1-F892-6BDA-01C0-E4000E8D74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0403B3F-5E91-D801-9557-37B243BE9F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5BB7362-2C21-B4AB-0674-89A0A3DBEA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A9718-B12C-44C3-B563-92EE1C13DC49}" type="datetimeFigureOut">
              <a:rPr lang="en-GB" smtClean="0"/>
              <a:t>05/12/2025</a:t>
            </a:fld>
            <a:endParaRPr lang="en-GB"/>
          </a:p>
        </p:txBody>
      </p:sp>
      <p:sp>
        <p:nvSpPr>
          <p:cNvPr id="5" name="Footer Placeholder 4">
            <a:extLst>
              <a:ext uri="{FF2B5EF4-FFF2-40B4-BE49-F238E27FC236}">
                <a16:creationId xmlns:a16="http://schemas.microsoft.com/office/drawing/2014/main" id="{81A2DC20-9740-A6AC-A1CD-17DED80A92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87E7390-A6FF-429E-D148-4FF611D424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21ABBB-EDDA-40C9-B451-7B57568EBE74}" type="slidenum">
              <a:rPr lang="en-GB" smtClean="0"/>
              <a:t>‹#›</a:t>
            </a:fld>
            <a:endParaRPr lang="en-GB"/>
          </a:p>
        </p:txBody>
      </p:sp>
      <p:sp>
        <p:nvSpPr>
          <p:cNvPr id="8" name="TextBox 7">
            <a:extLst>
              <a:ext uri="{FF2B5EF4-FFF2-40B4-BE49-F238E27FC236}">
                <a16:creationId xmlns:a16="http://schemas.microsoft.com/office/drawing/2014/main" id="{FF82BAC3-BD2A-A29A-28D6-384768181766}"/>
              </a:ext>
            </a:extLst>
          </p:cNvPr>
          <p:cNvSpPr txBox="1"/>
          <p:nvPr>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FF0000"/>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29684874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svg"/><Relationship Id="rId2" Type="http://schemas.openxmlformats.org/officeDocument/2006/relationships/notesSlide" Target="../notesSlides/notesSlide1.xml"/><Relationship Id="rId1" Type="http://schemas.openxmlformats.org/officeDocument/2006/relationships/slideLayout" Target="../slideLayouts/slideLayout50.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svg"/><Relationship Id="rId7" Type="http://schemas.openxmlformats.org/officeDocument/2006/relationships/image" Target="../media/image17.svg"/><Relationship Id="rId12"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50.xml"/><Relationship Id="rId6" Type="http://schemas.openxmlformats.org/officeDocument/2006/relationships/image" Target="../media/image16.png"/><Relationship Id="rId11" Type="http://schemas.openxmlformats.org/officeDocument/2006/relationships/image" Target="../media/image28.png"/><Relationship Id="rId5" Type="http://schemas.openxmlformats.org/officeDocument/2006/relationships/image" Target="../media/image24.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2.svg"/><Relationship Id="rId7" Type="http://schemas.openxmlformats.org/officeDocument/2006/relationships/image" Target="../media/image33.svg"/><Relationship Id="rId2" Type="http://schemas.openxmlformats.org/officeDocument/2006/relationships/image" Target="../media/image21.png"/><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50.xml"/><Relationship Id="rId6" Type="http://schemas.openxmlformats.org/officeDocument/2006/relationships/image" Target="../media/image36.jpeg"/><Relationship Id="rId5" Type="http://schemas.openxmlformats.org/officeDocument/2006/relationships/image" Target="../media/image3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pn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45.svg"/><Relationship Id="rId2" Type="http://schemas.openxmlformats.org/officeDocument/2006/relationships/image" Target="../media/image37.png"/><Relationship Id="rId1" Type="http://schemas.openxmlformats.org/officeDocument/2006/relationships/slideLayout" Target="../slideLayouts/slideLayout50.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17.sv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 Id="rId1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48.jpeg"/><Relationship Id="rId1" Type="http://schemas.openxmlformats.org/officeDocument/2006/relationships/slideLayout" Target="../slideLayouts/slideLayout5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49.jpeg"/><Relationship Id="rId1" Type="http://schemas.openxmlformats.org/officeDocument/2006/relationships/slideLayout" Target="../slideLayouts/slideLayout50.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0.png"/><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diagramQuickStyle" Target="../diagrams/quickStyle3.xml"/><Relationship Id="rId3" Type="http://schemas.openxmlformats.org/officeDocument/2006/relationships/image" Target="../media/image53.png"/><Relationship Id="rId7" Type="http://schemas.openxmlformats.org/officeDocument/2006/relationships/diagramLayout" Target="../diagrams/layout2.xml"/><Relationship Id="rId12" Type="http://schemas.openxmlformats.org/officeDocument/2006/relationships/diagramLayout" Target="../diagrams/layout3.xml"/><Relationship Id="rId2" Type="http://schemas.openxmlformats.org/officeDocument/2006/relationships/image" Target="../media/image52.png"/><Relationship Id="rId1" Type="http://schemas.openxmlformats.org/officeDocument/2006/relationships/slideLayout" Target="../slideLayouts/slideLayout34.xml"/><Relationship Id="rId6" Type="http://schemas.openxmlformats.org/officeDocument/2006/relationships/diagramData" Target="../diagrams/data2.xml"/><Relationship Id="rId11" Type="http://schemas.openxmlformats.org/officeDocument/2006/relationships/diagramData" Target="../diagrams/data3.xml"/><Relationship Id="rId5" Type="http://schemas.openxmlformats.org/officeDocument/2006/relationships/image" Target="../media/image51.png"/><Relationship Id="rId15" Type="http://schemas.microsoft.com/office/2007/relationships/diagramDrawing" Target="../diagrams/drawing3.xml"/><Relationship Id="rId10" Type="http://schemas.microsoft.com/office/2007/relationships/diagramDrawing" Target="../diagrams/drawing2.xml"/><Relationship Id="rId4" Type="http://schemas.openxmlformats.org/officeDocument/2006/relationships/image" Target="../media/image54.png"/><Relationship Id="rId9" Type="http://schemas.openxmlformats.org/officeDocument/2006/relationships/diagramColors" Target="../diagrams/colors2.xml"/><Relationship Id="rId14" Type="http://schemas.openxmlformats.org/officeDocument/2006/relationships/diagramColors" Target="../diagrams/colors3.xml"/></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53.png"/><Relationship Id="rId7" Type="http://schemas.openxmlformats.org/officeDocument/2006/relationships/diagramLayout" Target="../diagrams/layout4.xml"/><Relationship Id="rId2" Type="http://schemas.openxmlformats.org/officeDocument/2006/relationships/image" Target="../media/image52.png"/><Relationship Id="rId1" Type="http://schemas.openxmlformats.org/officeDocument/2006/relationships/slideLayout" Target="../slideLayouts/slideLayout34.xml"/><Relationship Id="rId6" Type="http://schemas.openxmlformats.org/officeDocument/2006/relationships/diagramData" Target="../diagrams/data4.xml"/><Relationship Id="rId5" Type="http://schemas.openxmlformats.org/officeDocument/2006/relationships/image" Target="../media/image51.png"/><Relationship Id="rId10" Type="http://schemas.microsoft.com/office/2007/relationships/diagramDrawing" Target="../diagrams/drawing4.xml"/><Relationship Id="rId4" Type="http://schemas.openxmlformats.org/officeDocument/2006/relationships/image" Target="../media/image54.png"/><Relationship Id="rId9" Type="http://schemas.openxmlformats.org/officeDocument/2006/relationships/diagramColors" Target="../diagrams/colors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0.png"/><Relationship Id="rId1" Type="http://schemas.openxmlformats.org/officeDocument/2006/relationships/slideLayout" Target="../slideLayouts/slideLayout3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77.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3" Type="http://schemas.openxmlformats.org/officeDocument/2006/relationships/hyperlink" Target="https://gbr01.safelinks.protection.outlook.com/?url=https%3A%2F%2Fchamber-survey.co.uk%2Fwny%2Fskills-stakeholders%2F&amp;data=05%7C02%7CKatie.Rigarlsford%40wnychamber.co.uk%7Cce866ef251ce4b12dcc408de30d139ca%7C8ffcb84dd6384d54b1f01f3bf085afbc%7C0%7C0%7C639001872643135777%7CUnknown%7CTWFpbGZsb3d8eyJFbXB0eU1hcGkiOnRydWUsIlYiOiIwLjAuMDAwMCIsIlAiOiJXaW4zMiIsIkFOIjoiTWFpbCIsIldUIjoyfQ%3D%3D%7C0%7C%7C%7C&amp;sdata=%2FKEfGzd0TAsOx3NCOHDqnepahoQ30Bb9a8PJPrhcowQ%3D&amp;reserved=0" TargetMode="External"/><Relationship Id="rId2" Type="http://schemas.openxmlformats.org/officeDocument/2006/relationships/hyperlink" Target="https://gbr01.safelinks.protection.outlook.com/?url=https%3A%2F%2Fchamber-survey.co.uk%2Fwny%2Fskills%2F&amp;data=05%7C02%7CKatie.Rigarlsford%40wnychamber.co.uk%7Cce866ef251ce4b12dcc408de30d139ca%7C8ffcb84dd6384d54b1f01f3bf085afbc%7C0%7C0%7C639001872643114831%7CUnknown%7CTWFpbGZsb3d8eyJFbXB0eU1hcGkiOnRydWUsIlYiOiIwLjAuMDAwMCIsIlAiOiJXaW4zMiIsIkFOIjoiTWFpbCIsIldUIjoyfQ%3D%3D%7C0%7C%7C%7C&amp;sdata=tHShIWwrtzKP6KYTJrRq5MPdDrFm0rFL0vn%2Fp%2F7phzE%3D&amp;reserved=0" TargetMode="External"/><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830DC8-8CB0-4304-98AF-96D75BC44614}"/>
              </a:ext>
            </a:extLst>
          </p:cNvPr>
          <p:cNvSpPr>
            <a:spLocks noGrp="1"/>
          </p:cNvSpPr>
          <p:nvPr>
            <p:ph type="ctrTitle"/>
          </p:nvPr>
        </p:nvSpPr>
        <p:spPr>
          <a:xfrm>
            <a:off x="1011479" y="2979051"/>
            <a:ext cx="9144000" cy="727006"/>
          </a:xfrm>
        </p:spPr>
        <p:txBody>
          <a:bodyPr>
            <a:noAutofit/>
          </a:bodyPr>
          <a:lstStyle/>
          <a:p>
            <a:pPr algn="ctr"/>
            <a:r>
              <a:rPr lang="en-GB" sz="3200" dirty="0">
                <a:latin typeface="Arial"/>
                <a:cs typeface="Arial"/>
              </a:rPr>
              <a:t>Get York and North Yorkshire Working Economic Inactivity Trailblazer Programme 2025/26</a:t>
            </a:r>
            <a:endParaRPr lang="en-GB" sz="3200" dirty="0"/>
          </a:p>
        </p:txBody>
      </p:sp>
      <p:sp>
        <p:nvSpPr>
          <p:cNvPr id="3" name="Title 3">
            <a:extLst>
              <a:ext uri="{FF2B5EF4-FFF2-40B4-BE49-F238E27FC236}">
                <a16:creationId xmlns:a16="http://schemas.microsoft.com/office/drawing/2014/main" id="{E25B0CAF-D1F5-C76D-20E1-7DFF16899352}"/>
              </a:ext>
            </a:extLst>
          </p:cNvPr>
          <p:cNvSpPr txBox="1">
            <a:spLocks/>
          </p:cNvSpPr>
          <p:nvPr/>
        </p:nvSpPr>
        <p:spPr>
          <a:xfrm>
            <a:off x="2822092" y="5514832"/>
            <a:ext cx="9144000" cy="72700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kern="1200">
                <a:solidFill>
                  <a:srgbClr val="005489"/>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Arial"/>
              </a:rPr>
              <a:t>Angela Crossland, Head of Service Public Health, TB Programme Lead</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Arial"/>
              </a:rPr>
              <a:t>Ian Salvin, Active North Yorkshire, Community Health &amp; Well-Being Lead</a:t>
            </a:r>
          </a:p>
        </p:txBody>
      </p:sp>
      <p:sp>
        <p:nvSpPr>
          <p:cNvPr id="2" name="Title 3">
            <a:extLst>
              <a:ext uri="{FF2B5EF4-FFF2-40B4-BE49-F238E27FC236}">
                <a16:creationId xmlns:a16="http://schemas.microsoft.com/office/drawing/2014/main" id="{34105B33-E400-8B7D-5AC6-DC3701D0F96F}"/>
              </a:ext>
            </a:extLst>
          </p:cNvPr>
          <p:cNvSpPr txBox="1">
            <a:spLocks/>
          </p:cNvSpPr>
          <p:nvPr/>
        </p:nvSpPr>
        <p:spPr>
          <a:xfrm>
            <a:off x="1071305" y="4217617"/>
            <a:ext cx="9144000" cy="72700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kern="1200">
                <a:solidFill>
                  <a:srgbClr val="00548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a:ea typeface="+mj-ea"/>
                <a:cs typeface="Arial"/>
              </a:rPr>
              <a:t>North Yorkshire Council Programme outline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a:ea typeface="+mj-ea"/>
                <a:cs typeface="Arial"/>
              </a:rPr>
              <a:t>Project Spotlight – MSK Hubs</a:t>
            </a:r>
          </a:p>
        </p:txBody>
      </p:sp>
    </p:spTree>
    <p:extLst>
      <p:ext uri="{BB962C8B-B14F-4D97-AF65-F5344CB8AC3E}">
        <p14:creationId xmlns:p14="http://schemas.microsoft.com/office/powerpoint/2010/main" val="2591413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AB1BE-7991-AA86-51EC-F3476A6ABD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6539CB-012A-E436-3338-672F4951108B}"/>
              </a:ext>
            </a:extLst>
          </p:cNvPr>
          <p:cNvSpPr>
            <a:spLocks noGrp="1"/>
          </p:cNvSpPr>
          <p:nvPr>
            <p:ph type="title"/>
          </p:nvPr>
        </p:nvSpPr>
        <p:spPr>
          <a:xfrm>
            <a:off x="528581" y="421018"/>
            <a:ext cx="10515600" cy="707462"/>
          </a:xfrm>
        </p:spPr>
        <p:txBody>
          <a:bodyPr/>
          <a:lstStyle/>
          <a:p>
            <a:r>
              <a:rPr lang="en-GB" dirty="0">
                <a:latin typeface="Arial"/>
                <a:cs typeface="Arial"/>
              </a:rPr>
              <a:t>NY Programme - Next Steps</a:t>
            </a:r>
            <a:endParaRPr lang="en-GB" dirty="0"/>
          </a:p>
        </p:txBody>
      </p:sp>
      <p:sp>
        <p:nvSpPr>
          <p:cNvPr id="3" name="Content Placeholder 2">
            <a:extLst>
              <a:ext uri="{FF2B5EF4-FFF2-40B4-BE49-F238E27FC236}">
                <a16:creationId xmlns:a16="http://schemas.microsoft.com/office/drawing/2014/main" id="{5C4277DE-CB8E-A05A-F643-C7050B1E7839}"/>
              </a:ext>
            </a:extLst>
          </p:cNvPr>
          <p:cNvSpPr>
            <a:spLocks noGrp="1"/>
          </p:cNvSpPr>
          <p:nvPr>
            <p:ph idx="1"/>
          </p:nvPr>
        </p:nvSpPr>
        <p:spPr>
          <a:xfrm>
            <a:off x="464573" y="1129905"/>
            <a:ext cx="10581451" cy="5047058"/>
          </a:xfrm>
        </p:spPr>
        <p:txBody>
          <a:bodyPr vert="horz" lIns="91440" tIns="45720" rIns="91440" bIns="45720" rtlCol="0" anchor="t">
            <a:normAutofit/>
          </a:bodyPr>
          <a:lstStyle/>
          <a:p>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TextBox 3">
            <a:extLst>
              <a:ext uri="{FF2B5EF4-FFF2-40B4-BE49-F238E27FC236}">
                <a16:creationId xmlns:a16="http://schemas.microsoft.com/office/drawing/2014/main" id="{40419F93-5B4E-A5EE-2601-45A38E9E7459}"/>
              </a:ext>
            </a:extLst>
          </p:cNvPr>
          <p:cNvSpPr txBox="1"/>
          <p:nvPr/>
        </p:nvSpPr>
        <p:spPr>
          <a:xfrm>
            <a:off x="644457" y="1941619"/>
            <a:ext cx="10584582"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200" b="0" i="0" u="none" strike="noStrike" kern="1200" cap="none" spc="0" normalizeH="0" baseline="0" noProof="0" dirty="0">
                <a:ln>
                  <a:noFill/>
                </a:ln>
                <a:solidFill>
                  <a:prstClr val="black"/>
                </a:solidFill>
                <a:effectLst/>
                <a:uLnTx/>
                <a:uFillTx/>
                <a:latin typeface="Arial"/>
                <a:ea typeface="Calibri"/>
                <a:cs typeface="Calibri"/>
              </a:rPr>
              <a:t>Year 2 – Reflect, Focus, Build</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GB" sz="2200" b="0" i="0" u="none" strike="noStrike" kern="1200" cap="none" spc="0" normalizeH="0" baseline="0" noProof="0" dirty="0">
              <a:ln>
                <a:noFill/>
              </a:ln>
              <a:solidFill>
                <a:prstClr val="black"/>
              </a:solidFill>
              <a:effectLst/>
              <a:uLnTx/>
              <a:uFillTx/>
              <a:latin typeface="Arial"/>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200" b="0" i="0" u="none" strike="noStrike" kern="1200" cap="none" spc="0" normalizeH="0" baseline="0" noProof="0" dirty="0">
                <a:ln>
                  <a:noFill/>
                </a:ln>
                <a:solidFill>
                  <a:prstClr val="black"/>
                </a:solidFill>
                <a:effectLst/>
                <a:uLnTx/>
                <a:uFillTx/>
                <a:latin typeface="Arial"/>
                <a:ea typeface="Calibri"/>
                <a:cs typeface="Calibri"/>
              </a:rPr>
              <a:t>Impacts and Evaluation – What are we learning?</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GB" sz="2200" b="0" i="0" u="none" strike="noStrike" kern="1200" cap="none" spc="0" normalizeH="0" baseline="0" noProof="0" dirty="0">
              <a:ln>
                <a:noFill/>
              </a:ln>
              <a:solidFill>
                <a:prstClr val="black"/>
              </a:solidFill>
              <a:effectLst/>
              <a:uLnTx/>
              <a:uFillTx/>
              <a:latin typeface="Arial"/>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200" b="0" i="0" u="none" strike="noStrike" kern="1200" cap="none" spc="0" normalizeH="0" baseline="0" noProof="0" dirty="0">
                <a:ln>
                  <a:noFill/>
                </a:ln>
                <a:solidFill>
                  <a:prstClr val="black"/>
                </a:solidFill>
                <a:effectLst/>
                <a:uLnTx/>
                <a:uFillTx/>
                <a:latin typeface="Arial"/>
                <a:ea typeface="Calibri"/>
                <a:cs typeface="Calibri"/>
              </a:rPr>
              <a:t>Exploring cross project opportunities – joining activities, systems and people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GB" sz="2200" b="0" i="0" u="none" strike="noStrike" kern="1200" cap="none" spc="0" normalizeH="0" baseline="0" noProof="0" dirty="0">
              <a:ln>
                <a:noFill/>
              </a:ln>
              <a:solidFill>
                <a:prstClr val="black"/>
              </a:solidFill>
              <a:effectLst/>
              <a:uLnTx/>
              <a:uFillTx/>
              <a:latin typeface="Arial"/>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200" b="0" i="0" u="none" strike="noStrike" kern="1200" cap="none" spc="0" normalizeH="0" baseline="0" noProof="0" dirty="0">
                <a:ln>
                  <a:noFill/>
                </a:ln>
                <a:solidFill>
                  <a:prstClr val="black"/>
                </a:solidFill>
                <a:effectLst/>
                <a:uLnTx/>
                <a:uFillTx/>
                <a:latin typeface="Arial"/>
                <a:ea typeface="Calibri"/>
                <a:cs typeface="Calibri"/>
              </a:rPr>
              <a:t>Interchange development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1215828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5F3"/>
        </a:solidFill>
        <a:effectLst/>
      </p:bgPr>
    </p:bg>
    <p:spTree>
      <p:nvGrpSpPr>
        <p:cNvPr id="1" name=""/>
        <p:cNvGrpSpPr/>
        <p:nvPr/>
      </p:nvGrpSpPr>
      <p:grpSpPr>
        <a:xfrm>
          <a:off x="0" y="0"/>
          <a:ext cx="0" cy="0"/>
          <a:chOff x="0" y="0"/>
          <a:chExt cx="0" cy="0"/>
        </a:xfrm>
      </p:grpSpPr>
      <p:sp>
        <p:nvSpPr>
          <p:cNvPr id="2" name="Freeform 2"/>
          <p:cNvSpPr/>
          <p:nvPr/>
        </p:nvSpPr>
        <p:spPr>
          <a:xfrm>
            <a:off x="6235298" y="-76779"/>
            <a:ext cx="10541804" cy="7906353"/>
          </a:xfrm>
          <a:custGeom>
            <a:avLst/>
            <a:gdLst/>
            <a:ahLst/>
            <a:cxnLst/>
            <a:rect l="l" t="t" r="r" b="b"/>
            <a:pathLst>
              <a:path w="15812706" h="11859529">
                <a:moveTo>
                  <a:pt x="0" y="0"/>
                </a:moveTo>
                <a:lnTo>
                  <a:pt x="15812706" y="0"/>
                </a:lnTo>
                <a:lnTo>
                  <a:pt x="15812706" y="11859529"/>
                </a:lnTo>
                <a:lnTo>
                  <a:pt x="0" y="11859529"/>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3" name="Freeform 3"/>
          <p:cNvSpPr/>
          <p:nvPr/>
        </p:nvSpPr>
        <p:spPr>
          <a:xfrm rot="5358701">
            <a:off x="2614290" y="247444"/>
            <a:ext cx="6963420" cy="6391251"/>
          </a:xfrm>
          <a:custGeom>
            <a:avLst/>
            <a:gdLst/>
            <a:ahLst/>
            <a:cxnLst/>
            <a:rect l="l" t="t" r="r" b="b"/>
            <a:pathLst>
              <a:path w="10445130" h="9586876">
                <a:moveTo>
                  <a:pt x="0" y="0"/>
                </a:moveTo>
                <a:lnTo>
                  <a:pt x="10445130" y="0"/>
                </a:lnTo>
                <a:lnTo>
                  <a:pt x="10445130" y="9586876"/>
                </a:lnTo>
                <a:lnTo>
                  <a:pt x="0" y="95868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rot="-2490388">
            <a:off x="5893822" y="5033058"/>
            <a:ext cx="2128247" cy="2955898"/>
          </a:xfrm>
          <a:custGeom>
            <a:avLst/>
            <a:gdLst/>
            <a:ahLst/>
            <a:cxnLst/>
            <a:rect l="l" t="t" r="r" b="b"/>
            <a:pathLst>
              <a:path w="3192370" h="4433847">
                <a:moveTo>
                  <a:pt x="0" y="0"/>
                </a:moveTo>
                <a:lnTo>
                  <a:pt x="3192370" y="0"/>
                </a:lnTo>
                <a:lnTo>
                  <a:pt x="3192370" y="4433847"/>
                </a:lnTo>
                <a:lnTo>
                  <a:pt x="0" y="4433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a:off x="286341" y="5950444"/>
            <a:ext cx="3533287" cy="706657"/>
          </a:xfrm>
          <a:custGeom>
            <a:avLst/>
            <a:gdLst/>
            <a:ahLst/>
            <a:cxnLst/>
            <a:rect l="l" t="t" r="r" b="b"/>
            <a:pathLst>
              <a:path w="5299930" h="1059986">
                <a:moveTo>
                  <a:pt x="0" y="0"/>
                </a:moveTo>
                <a:lnTo>
                  <a:pt x="5299930" y="0"/>
                </a:lnTo>
                <a:lnTo>
                  <a:pt x="5299930" y="1059986"/>
                </a:lnTo>
                <a:lnTo>
                  <a:pt x="0" y="1059986"/>
                </a:lnTo>
                <a:lnTo>
                  <a:pt x="0" y="0"/>
                </a:lnTo>
                <a:close/>
              </a:path>
            </a:pathLst>
          </a:custGeom>
          <a:blipFill>
            <a:blip r:embed="rId8"/>
            <a:stretch>
              <a:fillRect/>
            </a:stretch>
          </a:blipFill>
        </p:spPr>
        <p:txBody>
          <a:bodyPr/>
          <a:lstStyle/>
          <a:p>
            <a:pPr defTabSz="609630"/>
            <a:endParaRPr lang="en-GB" sz="1200">
              <a:solidFill>
                <a:prstClr val="black"/>
              </a:solidFill>
              <a:latin typeface="Calibri"/>
            </a:endParaRPr>
          </a:p>
        </p:txBody>
      </p:sp>
      <p:sp>
        <p:nvSpPr>
          <p:cNvPr id="6" name="TextBox 6"/>
          <p:cNvSpPr txBox="1"/>
          <p:nvPr/>
        </p:nvSpPr>
        <p:spPr>
          <a:xfrm>
            <a:off x="280010" y="787400"/>
            <a:ext cx="7728873" cy="3193182"/>
          </a:xfrm>
          <a:prstGeom prst="rect">
            <a:avLst/>
          </a:prstGeom>
        </p:spPr>
        <p:txBody>
          <a:bodyPr wrap="square" lIns="0" tIns="0" rIns="0" bIns="0" rtlCol="0" anchor="t">
            <a:spAutoFit/>
          </a:bodyPr>
          <a:lstStyle/>
          <a:p>
            <a:pPr defTabSz="609630">
              <a:lnSpc>
                <a:spcPts val="8343"/>
              </a:lnSpc>
            </a:pPr>
            <a:r>
              <a:rPr lang="en-US" sz="7516" b="1" dirty="0">
                <a:solidFill>
                  <a:srgbClr val="002753"/>
                </a:solidFill>
                <a:latin typeface="Rethink Sans 1 Bold" panose="020B0604020202020204" charset="0"/>
                <a:ea typeface="Rethink Sans 1 Bold"/>
                <a:cs typeface="Rethink Sans 1 Bold"/>
                <a:sym typeface="Rethink Sans 1 Bold"/>
              </a:rPr>
              <a:t>Yor Community </a:t>
            </a:r>
          </a:p>
          <a:p>
            <a:pPr defTabSz="609630">
              <a:lnSpc>
                <a:spcPts val="8343"/>
              </a:lnSpc>
            </a:pPr>
            <a:r>
              <a:rPr lang="en-US" sz="7516" b="1" dirty="0">
                <a:solidFill>
                  <a:srgbClr val="002753"/>
                </a:solidFill>
                <a:latin typeface="Rethink Sans 1 Bold" panose="020B0604020202020204" charset="0"/>
                <a:ea typeface="Rethink Sans 1 Bold"/>
                <a:cs typeface="Rethink Sans 1 Bold"/>
                <a:sym typeface="Rethink Sans 1 Bold"/>
              </a:rPr>
              <a:t>Wellbeing Hubs</a:t>
            </a:r>
          </a:p>
          <a:p>
            <a:pPr defTabSz="609630">
              <a:lnSpc>
                <a:spcPts val="8343"/>
              </a:lnSpc>
            </a:pPr>
            <a:r>
              <a:rPr lang="en-US" sz="7516" b="1" dirty="0">
                <a:solidFill>
                  <a:srgbClr val="002753"/>
                </a:solidFill>
                <a:latin typeface="Rethink Sans 1 Bold" panose="020B0604020202020204" charset="0"/>
                <a:ea typeface="Rethink Sans 1 Bold"/>
                <a:cs typeface="Rethink Sans 1 Bold"/>
                <a:sym typeface="Rethink Sans 1 Bold"/>
              </a:rPr>
              <a:t>Trailblazer</a:t>
            </a:r>
          </a:p>
        </p:txBody>
      </p:sp>
      <p:pic>
        <p:nvPicPr>
          <p:cNvPr id="7" name="Picture 6" descr="A black background with blue text&#10;&#10;AI-generated content may be incorrect.">
            <a:extLst>
              <a:ext uri="{FF2B5EF4-FFF2-40B4-BE49-F238E27FC236}">
                <a16:creationId xmlns:a16="http://schemas.microsoft.com/office/drawing/2014/main" id="{37A5B135-25DF-072F-7192-74E363F78E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51101" y="6011687"/>
            <a:ext cx="1791271" cy="645415"/>
          </a:xfrm>
          <a:prstGeom prst="rect">
            <a:avLst/>
          </a:prstGeom>
        </p:spPr>
      </p:pic>
      <p:sp>
        <p:nvSpPr>
          <p:cNvPr id="8" name="TextBox 7">
            <a:extLst>
              <a:ext uri="{FF2B5EF4-FFF2-40B4-BE49-F238E27FC236}">
                <a16:creationId xmlns:a16="http://schemas.microsoft.com/office/drawing/2014/main" id="{265B5F90-0564-5734-EB0D-C1DA6DB27217}"/>
              </a:ext>
            </a:extLst>
          </p:cNvPr>
          <p:cNvSpPr txBox="1"/>
          <p:nvPr/>
        </p:nvSpPr>
        <p:spPr>
          <a:xfrm>
            <a:off x="414159" y="4015519"/>
            <a:ext cx="6966857" cy="666977"/>
          </a:xfrm>
          <a:prstGeom prst="rect">
            <a:avLst/>
          </a:prstGeom>
          <a:noFill/>
        </p:spPr>
        <p:txBody>
          <a:bodyPr wrap="square">
            <a:spAutoFit/>
          </a:bodyPr>
          <a:lstStyle/>
          <a:p>
            <a:pPr defTabSz="609630"/>
            <a:r>
              <a:rPr lang="en-US" sz="1867" b="1" dirty="0">
                <a:solidFill>
                  <a:srgbClr val="002753"/>
                </a:solidFill>
                <a:latin typeface="Rethink Sans 2"/>
                <a:sym typeface="Rethink Sans 2"/>
              </a:rPr>
              <a:t>Savanna Thompson</a:t>
            </a:r>
            <a:br>
              <a:rPr lang="en-US" sz="1867" b="1" dirty="0">
                <a:solidFill>
                  <a:srgbClr val="002753"/>
                </a:solidFill>
                <a:latin typeface="Rethink Sans 2"/>
                <a:sym typeface="Rethink Sans 2"/>
              </a:rPr>
            </a:br>
            <a:r>
              <a:rPr lang="en-US" sz="1867" dirty="0">
                <a:solidFill>
                  <a:srgbClr val="002753"/>
                </a:solidFill>
                <a:latin typeface="Rethink Sans 2"/>
                <a:sym typeface="Rethink Sans 2"/>
              </a:rPr>
              <a:t>Community Mental Health </a:t>
            </a:r>
            <a:r>
              <a:rPr lang="en-US" sz="1867" dirty="0" err="1">
                <a:solidFill>
                  <a:srgbClr val="002753"/>
                </a:solidFill>
                <a:latin typeface="Rethink Sans 2"/>
                <a:sym typeface="Rethink Sans 2"/>
              </a:rPr>
              <a:t>Programme</a:t>
            </a:r>
            <a:r>
              <a:rPr lang="en-US" sz="1867" dirty="0">
                <a:solidFill>
                  <a:srgbClr val="002753"/>
                </a:solidFill>
                <a:latin typeface="Rethink Sans 2"/>
                <a:sym typeface="Rethink Sans 2"/>
              </a:rPr>
              <a:t> Manager </a:t>
            </a:r>
            <a:endParaRPr lang="en-GB" sz="1867" dirty="0">
              <a:solidFill>
                <a:prstClr val="black"/>
              </a:solidFill>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5F3"/>
        </a:solidFill>
        <a:effectLst/>
      </p:bgPr>
    </p:bg>
    <p:spTree>
      <p:nvGrpSpPr>
        <p:cNvPr id="1" name=""/>
        <p:cNvGrpSpPr/>
        <p:nvPr/>
      </p:nvGrpSpPr>
      <p:grpSpPr>
        <a:xfrm>
          <a:off x="0" y="0"/>
          <a:ext cx="0" cy="0"/>
          <a:chOff x="0" y="0"/>
          <a:chExt cx="0" cy="0"/>
        </a:xfrm>
      </p:grpSpPr>
      <p:pic>
        <p:nvPicPr>
          <p:cNvPr id="4" name="Picture 3" descr="A map of a city&#10;&#10;Description automatically generated">
            <a:extLst>
              <a:ext uri="{FF2B5EF4-FFF2-40B4-BE49-F238E27FC236}">
                <a16:creationId xmlns:a16="http://schemas.microsoft.com/office/drawing/2014/main" id="{A364EA4B-5560-92D7-B6A0-4D6D303332E4}"/>
              </a:ext>
            </a:extLst>
          </p:cNvPr>
          <p:cNvPicPr>
            <a:picLocks noChangeAspect="1"/>
          </p:cNvPicPr>
          <p:nvPr/>
        </p:nvPicPr>
        <p:blipFill>
          <a:blip r:embed="rId2"/>
          <a:srcRect l="1734" t="8103" r="1730" b="10376"/>
          <a:stretch/>
        </p:blipFill>
        <p:spPr>
          <a:xfrm>
            <a:off x="97278" y="846307"/>
            <a:ext cx="8346332" cy="5233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0073826F-5C90-FAC6-441C-A2D9C66639EF}"/>
              </a:ext>
            </a:extLst>
          </p:cNvPr>
          <p:cNvSpPr txBox="1"/>
          <p:nvPr/>
        </p:nvSpPr>
        <p:spPr>
          <a:xfrm>
            <a:off x="8585200" y="198907"/>
            <a:ext cx="3606800" cy="6283580"/>
          </a:xfrm>
          <a:prstGeom prst="rect">
            <a:avLst/>
          </a:prstGeom>
          <a:noFill/>
        </p:spPr>
        <p:txBody>
          <a:bodyPr wrap="square" lIns="60960" tIns="30480" rIns="60960" bIns="3048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6">
              <a:spcBef>
                <a:spcPts val="1067"/>
              </a:spcBef>
              <a:buClr>
                <a:prstClr val="black"/>
              </a:buClr>
              <a:buSzPts val="1100"/>
            </a:pPr>
            <a:r>
              <a:rPr lang="en-GB" sz="2133" b="1" dirty="0">
                <a:solidFill>
                  <a:srgbClr val="002753"/>
                </a:solidFill>
                <a:latin typeface="Rethink Sans 1 Bold"/>
                <a:sym typeface="Josefin Sans SemiBold"/>
              </a:rPr>
              <a:t>Hub 1 – 30 Clarence Street</a:t>
            </a:r>
            <a:br>
              <a:rPr lang="en-GB" sz="2000" dirty="0">
                <a:solidFill>
                  <a:prstClr val="black"/>
                </a:solidFill>
                <a:latin typeface="Josefin Sans SemiBold"/>
                <a:ea typeface="Josefin Sans SemiBold"/>
                <a:cs typeface="Josefin Sans SemiBold"/>
              </a:rPr>
            </a:br>
            <a:r>
              <a:rPr lang="en-GB" sz="1600" dirty="0">
                <a:solidFill>
                  <a:srgbClr val="002753"/>
                </a:solidFill>
                <a:latin typeface="Rethink Sans 1"/>
                <a:sym typeface="Josefin Sans"/>
              </a:rPr>
              <a:t>The first Hub is established at 30 Clarence Street, covering the North of the City. This is a daytime offer only. A codesign process was undertaken to develop the core principles, values and practice which underpin 30 Clarence St. </a:t>
            </a:r>
            <a:endParaRPr lang="en-GB" sz="1600" dirty="0">
              <a:solidFill>
                <a:srgbClr val="002753"/>
              </a:solidFill>
              <a:latin typeface="Rethink Sans 1"/>
            </a:endParaRPr>
          </a:p>
          <a:p>
            <a:pPr defTabSz="914446">
              <a:spcBef>
                <a:spcPts val="667"/>
              </a:spcBef>
            </a:pPr>
            <a:endParaRPr lang="en-GB" sz="1400" dirty="0">
              <a:solidFill>
                <a:srgbClr val="000000"/>
              </a:solidFill>
              <a:latin typeface="Josefin Sans"/>
            </a:endParaRPr>
          </a:p>
          <a:p>
            <a:pPr defTabSz="914446">
              <a:spcBef>
                <a:spcPts val="1333"/>
              </a:spcBef>
            </a:pPr>
            <a:r>
              <a:rPr lang="en-GB" sz="2133" b="1" dirty="0">
                <a:solidFill>
                  <a:srgbClr val="002753"/>
                </a:solidFill>
                <a:latin typeface="Rethink Sans 1 Bold"/>
                <a:sym typeface="Josefin Sans SemiBold"/>
              </a:rPr>
              <a:t>Hub 2 – 24/7 Centre</a:t>
            </a:r>
            <a:br>
              <a:rPr lang="en-GB" sz="2000" dirty="0">
                <a:solidFill>
                  <a:prstClr val="black"/>
                </a:solidFill>
                <a:latin typeface="Josefin Sans SemiBold"/>
              </a:rPr>
            </a:br>
            <a:r>
              <a:rPr lang="en-GB" sz="1600" dirty="0">
                <a:solidFill>
                  <a:srgbClr val="002753"/>
                </a:solidFill>
                <a:latin typeface="Rethink Sans 1"/>
                <a:sym typeface="Josefin Sans SemiBold"/>
              </a:rPr>
              <a:t>The</a:t>
            </a:r>
            <a:r>
              <a:rPr lang="en-GB" sz="1600" dirty="0">
                <a:solidFill>
                  <a:srgbClr val="002753"/>
                </a:solidFill>
                <a:latin typeface="Rethink Sans 1"/>
                <a:sym typeface="Josefin Sans"/>
              </a:rPr>
              <a:t> second Hub is located in Acomb Garth and has been open for 7 weeks. This Hub supports the West of the City and will be 24/7 as additional funding has been secured as part of the national pilot. </a:t>
            </a:r>
            <a:endParaRPr lang="en-GB" sz="1600" dirty="0">
              <a:solidFill>
                <a:srgbClr val="002753"/>
              </a:solidFill>
              <a:latin typeface="Rethink Sans 1"/>
            </a:endParaRPr>
          </a:p>
          <a:p>
            <a:pPr defTabSz="914446">
              <a:spcBef>
                <a:spcPts val="1333"/>
              </a:spcBef>
            </a:pPr>
            <a:endParaRPr lang="en-GB" sz="1600" dirty="0">
              <a:solidFill>
                <a:srgbClr val="002753"/>
              </a:solidFill>
              <a:latin typeface="Rethink Sans 1"/>
              <a:ea typeface="Josefin Sans SemiBold"/>
              <a:cs typeface="Josefin Sans SemiBold"/>
            </a:endParaRPr>
          </a:p>
          <a:p>
            <a:pPr defTabSz="914446">
              <a:spcBef>
                <a:spcPts val="1333"/>
              </a:spcBef>
            </a:pPr>
            <a:r>
              <a:rPr lang="en-GB" sz="2133" b="1" dirty="0">
                <a:solidFill>
                  <a:srgbClr val="002753"/>
                </a:solidFill>
                <a:latin typeface="Rethink Sans 1 Bold"/>
                <a:sym typeface="Josefin Sans SemiBold"/>
              </a:rPr>
              <a:t>Hub 3 – Future Hub</a:t>
            </a:r>
            <a:br>
              <a:rPr lang="en-GB" sz="2000" dirty="0">
                <a:solidFill>
                  <a:prstClr val="black"/>
                </a:solidFill>
                <a:latin typeface="Josefin Sans SemiBold"/>
                <a:ea typeface="Josefin Sans SemiBold"/>
                <a:cs typeface="Josefin Sans SemiBold"/>
                <a:sym typeface="Josefin Sans SemiBold"/>
              </a:rPr>
            </a:br>
            <a:r>
              <a:rPr lang="en-GB" sz="1600" dirty="0">
                <a:solidFill>
                  <a:srgbClr val="002753"/>
                </a:solidFill>
                <a:latin typeface="Rethink Sans 1"/>
                <a:ea typeface="Josefin Sans SemiBold"/>
                <a:cs typeface="Josefin Sans SemiBold"/>
                <a:sym typeface="Josefin Sans SemiBold"/>
              </a:rPr>
              <a:t>The</a:t>
            </a:r>
            <a:r>
              <a:rPr lang="en-GB" sz="1600" dirty="0">
                <a:solidFill>
                  <a:srgbClr val="002753"/>
                </a:solidFill>
                <a:latin typeface="Rethink Sans 1"/>
                <a:sym typeface="Josefin Sans"/>
              </a:rPr>
              <a:t> third hub will be in the South/East of the City and will be a daytime offer only. Development of this Hub is in early stages.</a:t>
            </a:r>
            <a:endParaRPr lang="en-GB" sz="1400" dirty="0">
              <a:solidFill>
                <a:srgbClr val="000000"/>
              </a:solidFill>
              <a:latin typeface="Josefin Sans"/>
            </a:endParaRPr>
          </a:p>
        </p:txBody>
      </p:sp>
      <p:sp>
        <p:nvSpPr>
          <p:cNvPr id="3" name="TextBox 6">
            <a:extLst>
              <a:ext uri="{FF2B5EF4-FFF2-40B4-BE49-F238E27FC236}">
                <a16:creationId xmlns:a16="http://schemas.microsoft.com/office/drawing/2014/main" id="{95A337F8-62FA-2CE9-388F-A18B45A44E10}"/>
              </a:ext>
            </a:extLst>
          </p:cNvPr>
          <p:cNvSpPr txBox="1"/>
          <p:nvPr/>
        </p:nvSpPr>
        <p:spPr>
          <a:xfrm>
            <a:off x="99880" y="163606"/>
            <a:ext cx="6069215" cy="628377"/>
          </a:xfrm>
          <a:prstGeom prst="rect">
            <a:avLst/>
          </a:prstGeom>
        </p:spPr>
        <p:txBody>
          <a:bodyPr lIns="0" tIns="0" rIns="0" bIns="0" rtlCol="0" anchor="t">
            <a:spAutoFit/>
          </a:bodyPr>
          <a:lstStyle/>
          <a:p>
            <a:pPr defTabSz="609630">
              <a:lnSpc>
                <a:spcPts val="4896"/>
              </a:lnSpc>
            </a:pPr>
            <a:r>
              <a:rPr lang="en-US" sz="4700" b="1" dirty="0">
                <a:solidFill>
                  <a:srgbClr val="002753"/>
                </a:solidFill>
                <a:latin typeface="Rethink Sans 1 Ultra-Bold" panose="020B0604020202020204" charset="0"/>
                <a:ea typeface="Rethink Sans 1 Bold"/>
                <a:cs typeface="Rethink Sans 1 Bold"/>
                <a:sym typeface="Rethink Sans 1 Bold"/>
              </a:rPr>
              <a:t>York's 3 Hubs:</a:t>
            </a:r>
          </a:p>
        </p:txBody>
      </p:sp>
    </p:spTree>
    <p:extLst>
      <p:ext uri="{BB962C8B-B14F-4D97-AF65-F5344CB8AC3E}">
        <p14:creationId xmlns:p14="http://schemas.microsoft.com/office/powerpoint/2010/main" val="2992586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5F2"/>
        </a:solidFill>
        <a:effectLst/>
      </p:bgPr>
    </p:bg>
    <p:spTree>
      <p:nvGrpSpPr>
        <p:cNvPr id="1" name=""/>
        <p:cNvGrpSpPr/>
        <p:nvPr/>
      </p:nvGrpSpPr>
      <p:grpSpPr>
        <a:xfrm>
          <a:off x="0" y="0"/>
          <a:ext cx="0" cy="0"/>
          <a:chOff x="0" y="0"/>
          <a:chExt cx="0" cy="0"/>
        </a:xfrm>
      </p:grpSpPr>
      <p:sp>
        <p:nvSpPr>
          <p:cNvPr id="2" name="Freeform 2"/>
          <p:cNvSpPr/>
          <p:nvPr/>
        </p:nvSpPr>
        <p:spPr>
          <a:xfrm>
            <a:off x="10045595" y="5890056"/>
            <a:ext cx="1937516" cy="631728"/>
          </a:xfrm>
          <a:custGeom>
            <a:avLst/>
            <a:gdLst/>
            <a:ahLst/>
            <a:cxnLst/>
            <a:rect l="l" t="t" r="r" b="b"/>
            <a:pathLst>
              <a:path w="2906274" h="947592">
                <a:moveTo>
                  <a:pt x="0" y="0"/>
                </a:moveTo>
                <a:lnTo>
                  <a:pt x="2906275" y="0"/>
                </a:lnTo>
                <a:lnTo>
                  <a:pt x="2906275" y="947592"/>
                </a:lnTo>
                <a:lnTo>
                  <a:pt x="0" y="947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3" name="Freeform 3"/>
          <p:cNvSpPr/>
          <p:nvPr/>
        </p:nvSpPr>
        <p:spPr>
          <a:xfrm>
            <a:off x="145253" y="1213315"/>
            <a:ext cx="540547" cy="746611"/>
          </a:xfrm>
          <a:custGeom>
            <a:avLst/>
            <a:gdLst/>
            <a:ahLst/>
            <a:cxnLst/>
            <a:rect l="l" t="t" r="r" b="b"/>
            <a:pathLst>
              <a:path w="810820" h="1119917">
                <a:moveTo>
                  <a:pt x="0" y="0"/>
                </a:moveTo>
                <a:lnTo>
                  <a:pt x="810820" y="0"/>
                </a:lnTo>
                <a:lnTo>
                  <a:pt x="810820" y="1119917"/>
                </a:lnTo>
                <a:lnTo>
                  <a:pt x="0" y="11199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a:off x="145253" y="3098260"/>
            <a:ext cx="540547" cy="746611"/>
          </a:xfrm>
          <a:custGeom>
            <a:avLst/>
            <a:gdLst/>
            <a:ahLst/>
            <a:cxnLst/>
            <a:rect l="l" t="t" r="r" b="b"/>
            <a:pathLst>
              <a:path w="810820" h="1119917">
                <a:moveTo>
                  <a:pt x="0" y="0"/>
                </a:moveTo>
                <a:lnTo>
                  <a:pt x="810820" y="0"/>
                </a:lnTo>
                <a:lnTo>
                  <a:pt x="810820" y="1119917"/>
                </a:lnTo>
                <a:lnTo>
                  <a:pt x="0" y="11199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a:off x="145253" y="5143445"/>
            <a:ext cx="540547" cy="746611"/>
          </a:xfrm>
          <a:custGeom>
            <a:avLst/>
            <a:gdLst/>
            <a:ahLst/>
            <a:cxnLst/>
            <a:rect l="l" t="t" r="r" b="b"/>
            <a:pathLst>
              <a:path w="810820" h="1119917">
                <a:moveTo>
                  <a:pt x="0" y="0"/>
                </a:moveTo>
                <a:lnTo>
                  <a:pt x="810820" y="0"/>
                </a:lnTo>
                <a:lnTo>
                  <a:pt x="810820" y="1119917"/>
                </a:lnTo>
                <a:lnTo>
                  <a:pt x="0" y="11199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6" name="TextBox 6"/>
          <p:cNvSpPr txBox="1"/>
          <p:nvPr/>
        </p:nvSpPr>
        <p:spPr>
          <a:xfrm>
            <a:off x="300407" y="324027"/>
            <a:ext cx="6069215" cy="628377"/>
          </a:xfrm>
          <a:prstGeom prst="rect">
            <a:avLst/>
          </a:prstGeom>
        </p:spPr>
        <p:txBody>
          <a:bodyPr lIns="0" tIns="0" rIns="0" bIns="0" rtlCol="0" anchor="t">
            <a:spAutoFit/>
          </a:bodyPr>
          <a:lstStyle/>
          <a:p>
            <a:pPr defTabSz="609630">
              <a:lnSpc>
                <a:spcPts val="4896"/>
              </a:lnSpc>
            </a:pPr>
            <a:r>
              <a:rPr lang="en-US" sz="4700" b="1" dirty="0">
                <a:solidFill>
                  <a:srgbClr val="002753"/>
                </a:solidFill>
                <a:latin typeface="Rethink Sans 1 Ultra-Bold" panose="020B0604020202020204" charset="0"/>
                <a:ea typeface="Rethink Sans 1 Bold"/>
                <a:cs typeface="Rethink Sans 1 Bold"/>
                <a:sym typeface="Rethink Sans 1 Bold"/>
              </a:rPr>
              <a:t>Mission &amp; Vision</a:t>
            </a:r>
          </a:p>
        </p:txBody>
      </p:sp>
      <p:sp>
        <p:nvSpPr>
          <p:cNvPr id="7" name="TextBox 7"/>
          <p:cNvSpPr txBox="1"/>
          <p:nvPr/>
        </p:nvSpPr>
        <p:spPr>
          <a:xfrm>
            <a:off x="933236" y="1238715"/>
            <a:ext cx="7953767" cy="1282402"/>
          </a:xfrm>
          <a:prstGeom prst="rect">
            <a:avLst/>
          </a:prstGeom>
        </p:spPr>
        <p:txBody>
          <a:bodyPr lIns="0" tIns="0" rIns="0" bIns="0" rtlCol="0" anchor="t">
            <a:spAutoFit/>
          </a:bodyPr>
          <a:lstStyle/>
          <a:p>
            <a:pPr defTabSz="609630">
              <a:lnSpc>
                <a:spcPts val="2010"/>
              </a:lnSpc>
            </a:pPr>
            <a:r>
              <a:rPr lang="en-US" sz="2133" b="1" dirty="0">
                <a:solidFill>
                  <a:srgbClr val="002753"/>
                </a:solidFill>
                <a:latin typeface="Rethink Sans 1 Bold"/>
                <a:ea typeface="Rethink Sans 1 Bold"/>
                <a:cs typeface="Rethink Sans 1 Bold"/>
                <a:sym typeface="Rethink Sans 1 Bold"/>
              </a:rPr>
              <a:t>Why:</a:t>
            </a:r>
          </a:p>
          <a:p>
            <a:pPr defTabSz="609630">
              <a:lnSpc>
                <a:spcPts val="2010"/>
              </a:lnSpc>
              <a:spcBef>
                <a:spcPct val="0"/>
              </a:spcBef>
            </a:pPr>
            <a:r>
              <a:rPr lang="en-US" sz="1933" dirty="0">
                <a:solidFill>
                  <a:srgbClr val="002753"/>
                </a:solidFill>
                <a:latin typeface="Rethink Sans 1"/>
                <a:ea typeface="Rethink Sans 1"/>
                <a:cs typeface="Rethink Sans 1"/>
                <a:sym typeface="Rethink Sans 1"/>
              </a:rPr>
              <a:t>No one should face mental health challenges alone. Everyone deserves support that is </a:t>
            </a:r>
            <a:r>
              <a:rPr lang="en-US" sz="2133" b="1" dirty="0">
                <a:solidFill>
                  <a:srgbClr val="002753"/>
                </a:solidFill>
                <a:latin typeface="Rethink Sans 1"/>
                <a:ea typeface="Rethink Sans 1"/>
                <a:cs typeface="Rethink Sans 1"/>
                <a:sym typeface="Rethink Sans 1"/>
              </a:rPr>
              <a:t>personal, flexible, and rooted in their community</a:t>
            </a:r>
            <a:r>
              <a:rPr lang="en-US" sz="1933" dirty="0">
                <a:solidFill>
                  <a:srgbClr val="002753"/>
                </a:solidFill>
                <a:latin typeface="Rethink Sans 1"/>
                <a:ea typeface="Rethink Sans 1"/>
                <a:cs typeface="Rethink Sans 1"/>
                <a:sym typeface="Rethink Sans 1"/>
              </a:rPr>
              <a:t>. By working together, we can build the foundations for good mental health and wellbeing for all.</a:t>
            </a:r>
          </a:p>
        </p:txBody>
      </p:sp>
      <p:sp>
        <p:nvSpPr>
          <p:cNvPr id="8" name="TextBox 8"/>
          <p:cNvSpPr txBox="1"/>
          <p:nvPr/>
        </p:nvSpPr>
        <p:spPr>
          <a:xfrm>
            <a:off x="933236" y="3081094"/>
            <a:ext cx="7953767" cy="1538883"/>
          </a:xfrm>
          <a:prstGeom prst="rect">
            <a:avLst/>
          </a:prstGeom>
        </p:spPr>
        <p:txBody>
          <a:bodyPr lIns="0" tIns="0" rIns="0" bIns="0" rtlCol="0" anchor="t">
            <a:spAutoFit/>
          </a:bodyPr>
          <a:lstStyle/>
          <a:p>
            <a:pPr defTabSz="609630">
              <a:lnSpc>
                <a:spcPts val="2011"/>
              </a:lnSpc>
            </a:pPr>
            <a:r>
              <a:rPr lang="en-US" sz="2133" b="1" dirty="0">
                <a:solidFill>
                  <a:srgbClr val="002753"/>
                </a:solidFill>
                <a:latin typeface="Rethink Sans 1 Bold"/>
                <a:ea typeface="Rethink Sans 1 Bold"/>
                <a:cs typeface="Rethink Sans 1 Bold"/>
                <a:sym typeface="Rethink Sans 1 Bold"/>
              </a:rPr>
              <a:t>How:</a:t>
            </a:r>
          </a:p>
          <a:p>
            <a:pPr defTabSz="609630">
              <a:lnSpc>
                <a:spcPts val="2011"/>
              </a:lnSpc>
              <a:spcBef>
                <a:spcPct val="0"/>
              </a:spcBef>
            </a:pPr>
            <a:r>
              <a:rPr lang="en-US" sz="1933" dirty="0">
                <a:solidFill>
                  <a:srgbClr val="002753"/>
                </a:solidFill>
                <a:latin typeface="Rethink Sans 1"/>
                <a:ea typeface="Rethink Sans 1"/>
                <a:cs typeface="Rethink Sans 1"/>
                <a:sym typeface="Rethink Sans 1"/>
              </a:rPr>
              <a:t>Our work is </a:t>
            </a:r>
            <a:r>
              <a:rPr lang="en-US" sz="2133" b="1" dirty="0">
                <a:solidFill>
                  <a:srgbClr val="002753"/>
                </a:solidFill>
                <a:latin typeface="Rethink Sans 1"/>
                <a:ea typeface="Rethink Sans 1"/>
                <a:cs typeface="Rethink Sans 1"/>
                <a:sym typeface="Rethink Sans 1"/>
              </a:rPr>
              <a:t>led by experts by experience </a:t>
            </a:r>
            <a:r>
              <a:rPr lang="en-US" sz="1933" dirty="0">
                <a:solidFill>
                  <a:srgbClr val="002753"/>
                </a:solidFill>
                <a:latin typeface="Rethink Sans 1"/>
                <a:ea typeface="Rethink Sans 1"/>
                <a:cs typeface="Rethink Sans 1"/>
                <a:sym typeface="Rethink Sans 1"/>
              </a:rPr>
              <a:t>and communities, </a:t>
            </a:r>
            <a:r>
              <a:rPr lang="en-US" sz="2133" b="1" dirty="0">
                <a:solidFill>
                  <a:srgbClr val="002753"/>
                </a:solidFill>
                <a:latin typeface="Rethink Sans 1"/>
                <a:ea typeface="Rethink Sans 1"/>
                <a:cs typeface="Rethink Sans 1"/>
                <a:sym typeface="Rethink Sans 1"/>
              </a:rPr>
              <a:t>in equal partnership with the voluntary sector and health and social care</a:t>
            </a:r>
            <a:r>
              <a:rPr lang="en-US" sz="1933" dirty="0">
                <a:solidFill>
                  <a:srgbClr val="002753"/>
                </a:solidFill>
                <a:latin typeface="Rethink Sans 1"/>
                <a:ea typeface="Rethink Sans 1"/>
                <a:cs typeface="Rethink Sans 1"/>
                <a:sym typeface="Rethink Sans 1"/>
              </a:rPr>
              <a:t>. Together, we design support that is personal, connected, and inclusive, creating a flexible </a:t>
            </a:r>
            <a:r>
              <a:rPr lang="en-US" sz="2133" b="1" dirty="0">
                <a:solidFill>
                  <a:srgbClr val="002753"/>
                </a:solidFill>
                <a:latin typeface="Rethink Sans 1"/>
                <a:ea typeface="Rethink Sans 1"/>
                <a:cs typeface="Rethink Sans 1"/>
                <a:sym typeface="Rethink Sans 1"/>
              </a:rPr>
              <a:t>wellbeing network through local hubs</a:t>
            </a:r>
            <a:r>
              <a:rPr lang="en-US" sz="1933" dirty="0">
                <a:solidFill>
                  <a:srgbClr val="002753"/>
                </a:solidFill>
                <a:latin typeface="Rethink Sans 1"/>
                <a:ea typeface="Rethink Sans 1"/>
                <a:cs typeface="Rethink Sans 1"/>
                <a:sym typeface="Rethink Sans 1"/>
              </a:rPr>
              <a:t>.</a:t>
            </a:r>
          </a:p>
        </p:txBody>
      </p:sp>
      <p:sp>
        <p:nvSpPr>
          <p:cNvPr id="9" name="TextBox 9"/>
          <p:cNvSpPr txBox="1"/>
          <p:nvPr/>
        </p:nvSpPr>
        <p:spPr>
          <a:xfrm>
            <a:off x="933236" y="5059267"/>
            <a:ext cx="7953767" cy="1282402"/>
          </a:xfrm>
          <a:prstGeom prst="rect">
            <a:avLst/>
          </a:prstGeom>
        </p:spPr>
        <p:txBody>
          <a:bodyPr lIns="0" tIns="0" rIns="0" bIns="0" rtlCol="0" anchor="t">
            <a:spAutoFit/>
          </a:bodyPr>
          <a:lstStyle/>
          <a:p>
            <a:pPr defTabSz="609630">
              <a:lnSpc>
                <a:spcPts val="2010"/>
              </a:lnSpc>
              <a:spcBef>
                <a:spcPct val="0"/>
              </a:spcBef>
            </a:pPr>
            <a:r>
              <a:rPr lang="en-US" sz="2133" b="1" dirty="0">
                <a:solidFill>
                  <a:srgbClr val="002753"/>
                </a:solidFill>
                <a:latin typeface="Rethink Sans 1 Bold"/>
                <a:ea typeface="Rethink Sans 1 Bold"/>
                <a:cs typeface="Rethink Sans 1 Bold"/>
                <a:sym typeface="Rethink Sans 1 Bold"/>
              </a:rPr>
              <a:t>What:</a:t>
            </a:r>
          </a:p>
          <a:p>
            <a:pPr defTabSz="609630">
              <a:lnSpc>
                <a:spcPts val="2010"/>
              </a:lnSpc>
              <a:spcBef>
                <a:spcPct val="0"/>
              </a:spcBef>
            </a:pPr>
            <a:r>
              <a:rPr lang="en-US" sz="1933" dirty="0">
                <a:solidFill>
                  <a:srgbClr val="002753"/>
                </a:solidFill>
                <a:latin typeface="Rethink Sans 1"/>
                <a:ea typeface="Rethink Sans 1"/>
                <a:cs typeface="Rethink Sans 1"/>
                <a:sym typeface="Rethink Sans 1"/>
              </a:rPr>
              <a:t>Community Wellbeing Hubs are </a:t>
            </a:r>
            <a:r>
              <a:rPr lang="en-US" sz="2133" b="1" dirty="0">
                <a:solidFill>
                  <a:srgbClr val="002753"/>
                </a:solidFill>
                <a:latin typeface="Rethink Sans 1"/>
                <a:ea typeface="Rethink Sans 1"/>
                <a:cs typeface="Rethink Sans 1"/>
                <a:sym typeface="Rethink Sans 1"/>
              </a:rPr>
              <a:t>welcoming spaces </a:t>
            </a:r>
            <a:r>
              <a:rPr lang="en-US" sz="1933" dirty="0">
                <a:solidFill>
                  <a:srgbClr val="002753"/>
                </a:solidFill>
                <a:latin typeface="Rethink Sans 1"/>
                <a:ea typeface="Rethink Sans 1"/>
                <a:cs typeface="Rethink Sans 1"/>
                <a:sym typeface="Rethink Sans 1"/>
              </a:rPr>
              <a:t>that offer practical help, emotional support, and opportunities to connect. Through local hubs you can access </a:t>
            </a:r>
            <a:r>
              <a:rPr lang="en-US" sz="2133" b="1" dirty="0">
                <a:solidFill>
                  <a:srgbClr val="002753"/>
                </a:solidFill>
                <a:latin typeface="Rethink Sans 1"/>
                <a:ea typeface="Rethink Sans 1"/>
                <a:cs typeface="Rethink Sans 1"/>
                <a:sym typeface="Rethink Sans 1"/>
              </a:rPr>
              <a:t>a range of support, in a way that works best for you.</a:t>
            </a:r>
            <a:endParaRPr lang="en-US" sz="1933" b="1" dirty="0">
              <a:solidFill>
                <a:srgbClr val="002753"/>
              </a:solidFill>
              <a:latin typeface="Rethink Sans 1"/>
              <a:ea typeface="Rethink Sans 1"/>
              <a:cs typeface="Rethink Sans 1"/>
              <a:sym typeface="Rethink Sans 1"/>
            </a:endParaRPr>
          </a:p>
        </p:txBody>
      </p:sp>
      <p:sp>
        <p:nvSpPr>
          <p:cNvPr id="10" name="Freeform 10"/>
          <p:cNvSpPr/>
          <p:nvPr/>
        </p:nvSpPr>
        <p:spPr>
          <a:xfrm rot="1545058">
            <a:off x="8606319" y="-763197"/>
            <a:ext cx="3912607" cy="4906700"/>
          </a:xfrm>
          <a:custGeom>
            <a:avLst/>
            <a:gdLst/>
            <a:ahLst/>
            <a:cxnLst/>
            <a:rect l="l" t="t" r="r" b="b"/>
            <a:pathLst>
              <a:path w="4082712" h="5670434">
                <a:moveTo>
                  <a:pt x="0" y="0"/>
                </a:moveTo>
                <a:lnTo>
                  <a:pt x="4082713" y="0"/>
                </a:lnTo>
                <a:lnTo>
                  <a:pt x="4082713" y="5670433"/>
                </a:lnTo>
                <a:lnTo>
                  <a:pt x="0" y="56704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13" name="Freeform 3">
            <a:extLst>
              <a:ext uri="{FF2B5EF4-FFF2-40B4-BE49-F238E27FC236}">
                <a16:creationId xmlns:a16="http://schemas.microsoft.com/office/drawing/2014/main" id="{57F6886B-AECE-2A04-D834-5B130C59EA47}"/>
              </a:ext>
            </a:extLst>
          </p:cNvPr>
          <p:cNvSpPr/>
          <p:nvPr/>
        </p:nvSpPr>
        <p:spPr>
          <a:xfrm>
            <a:off x="9455899" y="-323093"/>
            <a:ext cx="1435708" cy="1425445"/>
          </a:xfrm>
          <a:custGeom>
            <a:avLst/>
            <a:gdLst/>
            <a:ahLst/>
            <a:cxnLst/>
            <a:rect l="l" t="t" r="r" b="b"/>
            <a:pathLst>
              <a:path w="4953540" h="4953540">
                <a:moveTo>
                  <a:pt x="0" y="0"/>
                </a:moveTo>
                <a:lnTo>
                  <a:pt x="4953540" y="0"/>
                </a:lnTo>
                <a:lnTo>
                  <a:pt x="4953540" y="4953540"/>
                </a:lnTo>
                <a:lnTo>
                  <a:pt x="0" y="4953540"/>
                </a:lnTo>
                <a:lnTo>
                  <a:pt x="0" y="0"/>
                </a:lnTo>
                <a:close/>
              </a:path>
            </a:pathLst>
          </a:custGeom>
          <a:blipFill>
            <a:blip r:embed="rId8"/>
            <a:stretch>
              <a:fillRect/>
            </a:stretch>
          </a:blipFill>
        </p:spPr>
        <p:txBody>
          <a:bodyPr/>
          <a:lstStyle/>
          <a:p>
            <a:pPr defTabSz="609630"/>
            <a:endParaRPr lang="en-GB" sz="1200" dirty="0">
              <a:solidFill>
                <a:prstClr val="black"/>
              </a:solidFill>
              <a:latin typeface="Calibri"/>
            </a:endParaRPr>
          </a:p>
        </p:txBody>
      </p:sp>
      <p:sp>
        <p:nvSpPr>
          <p:cNvPr id="14" name="Freeform 5">
            <a:extLst>
              <a:ext uri="{FF2B5EF4-FFF2-40B4-BE49-F238E27FC236}">
                <a16:creationId xmlns:a16="http://schemas.microsoft.com/office/drawing/2014/main" id="{C3E3719E-798F-2C29-8CA8-D872600BEB07}"/>
              </a:ext>
            </a:extLst>
          </p:cNvPr>
          <p:cNvSpPr/>
          <p:nvPr/>
        </p:nvSpPr>
        <p:spPr>
          <a:xfrm>
            <a:off x="9269059" y="860144"/>
            <a:ext cx="2122699" cy="744099"/>
          </a:xfrm>
          <a:custGeom>
            <a:avLst/>
            <a:gdLst/>
            <a:ahLst/>
            <a:cxnLst/>
            <a:rect l="l" t="t" r="r" b="b"/>
            <a:pathLst>
              <a:path w="7798525" h="2126870">
                <a:moveTo>
                  <a:pt x="0" y="0"/>
                </a:moveTo>
                <a:lnTo>
                  <a:pt x="7798525" y="0"/>
                </a:lnTo>
                <a:lnTo>
                  <a:pt x="7798525" y="2126871"/>
                </a:lnTo>
                <a:lnTo>
                  <a:pt x="0" y="2126871"/>
                </a:lnTo>
                <a:lnTo>
                  <a:pt x="0" y="0"/>
                </a:lnTo>
                <a:close/>
              </a:path>
            </a:pathLst>
          </a:custGeom>
          <a:blipFill>
            <a:blip r:embed="rId9"/>
            <a:stretch>
              <a:fillRect/>
            </a:stretch>
          </a:blipFill>
        </p:spPr>
        <p:txBody>
          <a:bodyPr/>
          <a:lstStyle/>
          <a:p>
            <a:pPr defTabSz="609630"/>
            <a:endParaRPr lang="en-GB" sz="1200" dirty="0">
              <a:solidFill>
                <a:prstClr val="black"/>
              </a:solidFill>
              <a:latin typeface="Calibri"/>
            </a:endParaRPr>
          </a:p>
        </p:txBody>
      </p:sp>
      <p:sp>
        <p:nvSpPr>
          <p:cNvPr id="15" name="Freeform 6">
            <a:extLst>
              <a:ext uri="{FF2B5EF4-FFF2-40B4-BE49-F238E27FC236}">
                <a16:creationId xmlns:a16="http://schemas.microsoft.com/office/drawing/2014/main" id="{0A221A4D-9A8B-9685-E796-469F4E048CF4}"/>
              </a:ext>
            </a:extLst>
          </p:cNvPr>
          <p:cNvSpPr/>
          <p:nvPr/>
        </p:nvSpPr>
        <p:spPr>
          <a:xfrm>
            <a:off x="9221738" y="2240601"/>
            <a:ext cx="1340884" cy="1455273"/>
          </a:xfrm>
          <a:custGeom>
            <a:avLst/>
            <a:gdLst/>
            <a:ahLst/>
            <a:cxnLst/>
            <a:rect l="l" t="t" r="r" b="b"/>
            <a:pathLst>
              <a:path w="4581560" h="3817967">
                <a:moveTo>
                  <a:pt x="0" y="0"/>
                </a:moveTo>
                <a:lnTo>
                  <a:pt x="4581560" y="0"/>
                </a:lnTo>
                <a:lnTo>
                  <a:pt x="4581560" y="3817967"/>
                </a:lnTo>
                <a:lnTo>
                  <a:pt x="0" y="3817967"/>
                </a:lnTo>
                <a:lnTo>
                  <a:pt x="0" y="0"/>
                </a:lnTo>
                <a:close/>
              </a:path>
            </a:pathLst>
          </a:custGeom>
          <a:blipFill>
            <a:blip r:embed="rId10"/>
            <a:stretch>
              <a:fillRect/>
            </a:stretch>
          </a:blipFill>
        </p:spPr>
        <p:txBody>
          <a:bodyPr/>
          <a:lstStyle/>
          <a:p>
            <a:pPr defTabSz="609630"/>
            <a:endParaRPr lang="en-GB" sz="1200" dirty="0">
              <a:solidFill>
                <a:prstClr val="black"/>
              </a:solidFill>
              <a:latin typeface="Calibri"/>
            </a:endParaRPr>
          </a:p>
        </p:txBody>
      </p:sp>
      <p:sp>
        <p:nvSpPr>
          <p:cNvPr id="16" name="Freeform 7">
            <a:extLst>
              <a:ext uri="{FF2B5EF4-FFF2-40B4-BE49-F238E27FC236}">
                <a16:creationId xmlns:a16="http://schemas.microsoft.com/office/drawing/2014/main" id="{491283B9-933B-561F-C142-5F8530440B8A}"/>
              </a:ext>
            </a:extLst>
          </p:cNvPr>
          <p:cNvSpPr/>
          <p:nvPr/>
        </p:nvSpPr>
        <p:spPr>
          <a:xfrm>
            <a:off x="9208180" y="1726007"/>
            <a:ext cx="2546917" cy="801376"/>
          </a:xfrm>
          <a:custGeom>
            <a:avLst/>
            <a:gdLst/>
            <a:ahLst/>
            <a:cxnLst/>
            <a:rect l="l" t="t" r="r" b="b"/>
            <a:pathLst>
              <a:path w="8199809" h="1560352">
                <a:moveTo>
                  <a:pt x="0" y="0"/>
                </a:moveTo>
                <a:lnTo>
                  <a:pt x="8199809" y="0"/>
                </a:lnTo>
                <a:lnTo>
                  <a:pt x="8199809" y="1560352"/>
                </a:lnTo>
                <a:lnTo>
                  <a:pt x="0" y="1560352"/>
                </a:lnTo>
                <a:lnTo>
                  <a:pt x="0" y="0"/>
                </a:lnTo>
                <a:close/>
              </a:path>
            </a:pathLst>
          </a:custGeom>
          <a:blipFill>
            <a:blip r:embed="rId11"/>
            <a:stretch>
              <a:fillRect/>
            </a:stretch>
          </a:blipFill>
        </p:spPr>
        <p:txBody>
          <a:bodyPr/>
          <a:lstStyle/>
          <a:p>
            <a:pPr defTabSz="609630"/>
            <a:endParaRPr lang="en-GB" sz="1200" dirty="0">
              <a:solidFill>
                <a:prstClr val="black"/>
              </a:solidFill>
              <a:latin typeface="Calibri"/>
            </a:endParaRPr>
          </a:p>
        </p:txBody>
      </p:sp>
      <p:sp>
        <p:nvSpPr>
          <p:cNvPr id="17" name="Freeform 4">
            <a:extLst>
              <a:ext uri="{FF2B5EF4-FFF2-40B4-BE49-F238E27FC236}">
                <a16:creationId xmlns:a16="http://schemas.microsoft.com/office/drawing/2014/main" id="{2267AB15-0F19-6634-2301-94F572135B44}"/>
              </a:ext>
            </a:extLst>
          </p:cNvPr>
          <p:cNvSpPr/>
          <p:nvPr/>
        </p:nvSpPr>
        <p:spPr>
          <a:xfrm>
            <a:off x="10748462" y="-44015"/>
            <a:ext cx="1296100" cy="1734168"/>
          </a:xfrm>
          <a:custGeom>
            <a:avLst/>
            <a:gdLst/>
            <a:ahLst/>
            <a:cxnLst/>
            <a:rect l="l" t="t" r="r" b="b"/>
            <a:pathLst>
              <a:path w="5029317" h="5029317">
                <a:moveTo>
                  <a:pt x="0" y="0"/>
                </a:moveTo>
                <a:lnTo>
                  <a:pt x="5029317" y="0"/>
                </a:lnTo>
                <a:lnTo>
                  <a:pt x="5029317" y="5029316"/>
                </a:lnTo>
                <a:lnTo>
                  <a:pt x="0" y="5029316"/>
                </a:lnTo>
                <a:lnTo>
                  <a:pt x="0" y="0"/>
                </a:lnTo>
                <a:close/>
              </a:path>
            </a:pathLst>
          </a:custGeom>
          <a:blipFill>
            <a:blip r:embed="rId12"/>
            <a:stretch>
              <a:fillRect/>
            </a:stretch>
          </a:blipFill>
        </p:spPr>
        <p:txBody>
          <a:bodyPr/>
          <a:lstStyle/>
          <a:p>
            <a:pPr defTabSz="609630"/>
            <a:endParaRPr lang="en-GB" sz="1200" dirty="0">
              <a:solidFill>
                <a:prstClr val="black"/>
              </a:solidFill>
              <a:latin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5F3"/>
        </a:solidFill>
        <a:effectLst/>
      </p:bgPr>
    </p:bg>
    <p:spTree>
      <p:nvGrpSpPr>
        <p:cNvPr id="1" name="">
          <a:extLst>
            <a:ext uri="{FF2B5EF4-FFF2-40B4-BE49-F238E27FC236}">
              <a16:creationId xmlns:a16="http://schemas.microsoft.com/office/drawing/2014/main" id="{7EA636B1-675B-82F1-56DF-41AC1DC8297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E176F0C-1913-7455-6887-DE77BD805B49}"/>
              </a:ext>
            </a:extLst>
          </p:cNvPr>
          <p:cNvSpPr/>
          <p:nvPr/>
        </p:nvSpPr>
        <p:spPr>
          <a:xfrm>
            <a:off x="10045595" y="5890056"/>
            <a:ext cx="1937516" cy="631728"/>
          </a:xfrm>
          <a:custGeom>
            <a:avLst/>
            <a:gdLst/>
            <a:ahLst/>
            <a:cxnLst/>
            <a:rect l="l" t="t" r="r" b="b"/>
            <a:pathLst>
              <a:path w="2906274" h="947592">
                <a:moveTo>
                  <a:pt x="0" y="0"/>
                </a:moveTo>
                <a:lnTo>
                  <a:pt x="2906275" y="0"/>
                </a:lnTo>
                <a:lnTo>
                  <a:pt x="2906275" y="947592"/>
                </a:lnTo>
                <a:lnTo>
                  <a:pt x="0" y="947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3" name="TextBox 3">
            <a:extLst>
              <a:ext uri="{FF2B5EF4-FFF2-40B4-BE49-F238E27FC236}">
                <a16:creationId xmlns:a16="http://schemas.microsoft.com/office/drawing/2014/main" id="{E1F7688E-F033-F530-FA58-1F4204B013BF}"/>
              </a:ext>
            </a:extLst>
          </p:cNvPr>
          <p:cNvSpPr txBox="1"/>
          <p:nvPr/>
        </p:nvSpPr>
        <p:spPr>
          <a:xfrm>
            <a:off x="347667" y="358204"/>
            <a:ext cx="9143872" cy="718145"/>
          </a:xfrm>
          <a:prstGeom prst="rect">
            <a:avLst/>
          </a:prstGeom>
        </p:spPr>
        <p:txBody>
          <a:bodyPr lIns="0" tIns="0" rIns="0" bIns="0" rtlCol="0" anchor="t">
            <a:spAutoFit/>
          </a:bodyPr>
          <a:lstStyle/>
          <a:p>
            <a:pPr defTabSz="609630">
              <a:lnSpc>
                <a:spcPts val="5605"/>
              </a:lnSpc>
            </a:pPr>
            <a:r>
              <a:rPr lang="en-US" sz="5390" b="1" dirty="0">
                <a:solidFill>
                  <a:srgbClr val="002753"/>
                </a:solidFill>
                <a:latin typeface="Rethink Sans 1 Ultra-Bold"/>
                <a:ea typeface="Rethink Sans 1 Ultra-Bold"/>
                <a:cs typeface="Rethink Sans 1 Ultra-Bold"/>
                <a:sym typeface="Rethink Sans 1 Ultra-Bold"/>
              </a:rPr>
              <a:t>Codesigned Principles</a:t>
            </a:r>
          </a:p>
        </p:txBody>
      </p:sp>
      <p:sp>
        <p:nvSpPr>
          <p:cNvPr id="4" name="TextBox 4">
            <a:extLst>
              <a:ext uri="{FF2B5EF4-FFF2-40B4-BE49-F238E27FC236}">
                <a16:creationId xmlns:a16="http://schemas.microsoft.com/office/drawing/2014/main" id="{5B6625AE-1777-4CFA-FAAC-EE9F9DDCDCF6}"/>
              </a:ext>
            </a:extLst>
          </p:cNvPr>
          <p:cNvSpPr txBox="1"/>
          <p:nvPr/>
        </p:nvSpPr>
        <p:spPr>
          <a:xfrm>
            <a:off x="654415" y="1509183"/>
            <a:ext cx="9861185" cy="4694170"/>
          </a:xfrm>
          <a:prstGeom prst="rect">
            <a:avLst/>
          </a:prstGeom>
        </p:spPr>
        <p:txBody>
          <a:bodyPr wrap="square" lIns="0" tIns="0" rIns="0" bIns="0" rtlCol="0" anchor="t">
            <a:spAutoFit/>
          </a:bodyPr>
          <a:lstStyle/>
          <a:p>
            <a:pPr defTabSz="609630">
              <a:lnSpc>
                <a:spcPts val="2333"/>
              </a:lnSpc>
            </a:pPr>
            <a:r>
              <a:rPr lang="en-US" sz="1867" b="1" dirty="0">
                <a:solidFill>
                  <a:srgbClr val="002753"/>
                </a:solidFill>
                <a:latin typeface="Rethink Sans 2"/>
                <a:ea typeface="Rethink Sans 2"/>
                <a:cs typeface="Rethink Sans 2"/>
                <a:sym typeface="Rethink Sans 2"/>
              </a:rPr>
              <a:t>Trust</a:t>
            </a:r>
            <a:r>
              <a:rPr lang="en-US" sz="1666" dirty="0">
                <a:solidFill>
                  <a:srgbClr val="002753"/>
                </a:solidFill>
                <a:latin typeface="Rethink Sans 2"/>
                <a:ea typeface="Rethink Sans 2"/>
                <a:cs typeface="Rethink Sans 2"/>
                <a:sym typeface="Rethink Sans 2"/>
              </a:rPr>
              <a:t> – Building confidence in the support available, ensuring people feel secure and respected.</a:t>
            </a:r>
          </a:p>
          <a:p>
            <a:pPr defTabSz="609630">
              <a:lnSpc>
                <a:spcPts val="2333"/>
              </a:lnSpc>
            </a:pPr>
            <a:endParaRPr lang="en-US" sz="1666" dirty="0">
              <a:solidFill>
                <a:srgbClr val="002753"/>
              </a:solidFill>
              <a:latin typeface="Rethink Sans 2"/>
              <a:ea typeface="Rethink Sans 2"/>
              <a:cs typeface="Rethink Sans 2"/>
              <a:sym typeface="Rethink Sans 2"/>
            </a:endParaRPr>
          </a:p>
          <a:p>
            <a:pPr defTabSz="609630">
              <a:lnSpc>
                <a:spcPts val="2333"/>
              </a:lnSpc>
            </a:pPr>
            <a:r>
              <a:rPr lang="en-US" sz="1867" b="1" dirty="0">
                <a:solidFill>
                  <a:srgbClr val="002753"/>
                </a:solidFill>
                <a:latin typeface="Rethink Sans 2"/>
                <a:ea typeface="Rethink Sans 2"/>
                <a:cs typeface="Rethink Sans 2"/>
                <a:sym typeface="Rethink Sans 2"/>
              </a:rPr>
              <a:t>Warmth</a:t>
            </a:r>
            <a:r>
              <a:rPr lang="en-US" sz="1666" dirty="0">
                <a:solidFill>
                  <a:srgbClr val="002753"/>
                </a:solidFill>
                <a:latin typeface="Rethink Sans 2"/>
                <a:ea typeface="Rethink Sans 2"/>
                <a:cs typeface="Rethink Sans 2"/>
                <a:sym typeface="Rethink Sans 2"/>
              </a:rPr>
              <a:t> – Creating a welcoming and approachable brand that reduces stigma and fear.</a:t>
            </a:r>
          </a:p>
          <a:p>
            <a:pPr defTabSz="609630">
              <a:lnSpc>
                <a:spcPts val="2333"/>
              </a:lnSpc>
            </a:pPr>
            <a:endParaRPr lang="en-US" sz="1666" dirty="0">
              <a:solidFill>
                <a:srgbClr val="002753"/>
              </a:solidFill>
              <a:latin typeface="Rethink Sans 2"/>
              <a:ea typeface="Rethink Sans 2"/>
              <a:cs typeface="Rethink Sans 2"/>
              <a:sym typeface="Rethink Sans 2"/>
            </a:endParaRPr>
          </a:p>
          <a:p>
            <a:pPr defTabSz="609630">
              <a:lnSpc>
                <a:spcPts val="2333"/>
              </a:lnSpc>
            </a:pPr>
            <a:r>
              <a:rPr lang="en-US" sz="1867" b="1" dirty="0">
                <a:solidFill>
                  <a:srgbClr val="002753"/>
                </a:solidFill>
                <a:latin typeface="Rethink Sans 2"/>
                <a:ea typeface="Rethink Sans 2"/>
                <a:cs typeface="Rethink Sans 2"/>
                <a:sym typeface="Rethink Sans 2"/>
              </a:rPr>
              <a:t>Community </a:t>
            </a:r>
            <a:r>
              <a:rPr lang="en-US" sz="1666" dirty="0">
                <a:solidFill>
                  <a:srgbClr val="002753"/>
                </a:solidFill>
                <a:latin typeface="Rethink Sans 2"/>
                <a:ea typeface="Rethink Sans 2"/>
                <a:cs typeface="Rethink Sans 2"/>
                <a:sym typeface="Rethink Sans 2"/>
              </a:rPr>
              <a:t>– Rooted in local </a:t>
            </a:r>
            <a:r>
              <a:rPr lang="en-US" sz="1666" dirty="0" err="1">
                <a:solidFill>
                  <a:srgbClr val="002753"/>
                </a:solidFill>
                <a:latin typeface="Rethink Sans 2"/>
                <a:ea typeface="Rethink Sans 2"/>
                <a:cs typeface="Rethink Sans 2"/>
                <a:sym typeface="Rethink Sans 2"/>
              </a:rPr>
              <a:t>neighbourhoods</a:t>
            </a:r>
            <a:r>
              <a:rPr lang="en-US" sz="1666" dirty="0">
                <a:solidFill>
                  <a:srgbClr val="002753"/>
                </a:solidFill>
                <a:latin typeface="Rethink Sans 2"/>
                <a:ea typeface="Rethink Sans 2"/>
                <a:cs typeface="Rethink Sans 2"/>
                <a:sym typeface="Rethink Sans 2"/>
              </a:rPr>
              <a:t>, designed to bring people together.</a:t>
            </a:r>
          </a:p>
          <a:p>
            <a:pPr defTabSz="609630">
              <a:lnSpc>
                <a:spcPts val="2333"/>
              </a:lnSpc>
            </a:pPr>
            <a:endParaRPr lang="en-US" sz="1666" dirty="0">
              <a:solidFill>
                <a:srgbClr val="002753"/>
              </a:solidFill>
              <a:latin typeface="Rethink Sans 2"/>
              <a:ea typeface="Rethink Sans 2"/>
              <a:cs typeface="Rethink Sans 2"/>
              <a:sym typeface="Rethink Sans 2"/>
            </a:endParaRPr>
          </a:p>
          <a:p>
            <a:pPr defTabSz="609630">
              <a:lnSpc>
                <a:spcPts val="2333"/>
              </a:lnSpc>
            </a:pPr>
            <a:r>
              <a:rPr lang="en-US" sz="1867" b="1" dirty="0">
                <a:solidFill>
                  <a:srgbClr val="002753"/>
                </a:solidFill>
                <a:latin typeface="Rethink Sans 2"/>
                <a:ea typeface="Rethink Sans 2"/>
                <a:cs typeface="Rethink Sans 2"/>
                <a:sym typeface="Rethink Sans 2"/>
              </a:rPr>
              <a:t>Choice</a:t>
            </a:r>
            <a:r>
              <a:rPr lang="en-US" sz="1666" dirty="0">
                <a:solidFill>
                  <a:srgbClr val="002753"/>
                </a:solidFill>
                <a:latin typeface="Rethink Sans 2"/>
                <a:ea typeface="Rethink Sans 2"/>
                <a:cs typeface="Rethink Sans 2"/>
                <a:sym typeface="Rethink Sans 2"/>
              </a:rPr>
              <a:t> – Empowering people to access support in ways that work best for them.</a:t>
            </a:r>
          </a:p>
          <a:p>
            <a:pPr defTabSz="609630">
              <a:lnSpc>
                <a:spcPts val="2333"/>
              </a:lnSpc>
            </a:pPr>
            <a:endParaRPr lang="en-US" sz="1666" dirty="0">
              <a:solidFill>
                <a:srgbClr val="002753"/>
              </a:solidFill>
              <a:latin typeface="Rethink Sans 2"/>
              <a:ea typeface="Rethink Sans 2"/>
              <a:cs typeface="Rethink Sans 2"/>
              <a:sym typeface="Rethink Sans 2"/>
            </a:endParaRPr>
          </a:p>
          <a:p>
            <a:pPr defTabSz="609630">
              <a:lnSpc>
                <a:spcPts val="2333"/>
              </a:lnSpc>
            </a:pPr>
            <a:r>
              <a:rPr lang="en-US" sz="1867" b="1" dirty="0">
                <a:solidFill>
                  <a:srgbClr val="002753"/>
                </a:solidFill>
                <a:latin typeface="Rethink Sans 2"/>
                <a:ea typeface="Rethink Sans 2"/>
                <a:cs typeface="Rethink Sans 2"/>
                <a:sym typeface="Rethink Sans 2"/>
              </a:rPr>
              <a:t>Inclusivity</a:t>
            </a:r>
            <a:r>
              <a:rPr lang="en-US" sz="1666" dirty="0">
                <a:solidFill>
                  <a:srgbClr val="002753"/>
                </a:solidFill>
                <a:latin typeface="Rethink Sans 2"/>
                <a:ea typeface="Rethink Sans 2"/>
                <a:cs typeface="Rethink Sans 2"/>
                <a:sym typeface="Rethink Sans 2"/>
              </a:rPr>
              <a:t> – Ensuring the brand reflects and celebrates diversity, so everyone feels represented.</a:t>
            </a:r>
          </a:p>
          <a:p>
            <a:pPr defTabSz="609630">
              <a:lnSpc>
                <a:spcPts val="2333"/>
              </a:lnSpc>
            </a:pPr>
            <a:endParaRPr lang="en-US" sz="1666" dirty="0">
              <a:solidFill>
                <a:srgbClr val="002753"/>
              </a:solidFill>
              <a:latin typeface="Rethink Sans 2"/>
              <a:ea typeface="Rethink Sans 2"/>
              <a:cs typeface="Rethink Sans 2"/>
              <a:sym typeface="Rethink Sans 2"/>
            </a:endParaRPr>
          </a:p>
          <a:p>
            <a:pPr defTabSz="609630">
              <a:lnSpc>
                <a:spcPts val="2333"/>
              </a:lnSpc>
            </a:pPr>
            <a:r>
              <a:rPr lang="en-US" sz="1867" b="1" dirty="0">
                <a:solidFill>
                  <a:srgbClr val="002753"/>
                </a:solidFill>
                <a:latin typeface="Rethink Sans 2"/>
                <a:ea typeface="Rethink Sans 2"/>
                <a:cs typeface="Rethink Sans 2"/>
                <a:sym typeface="Rethink Sans 2"/>
              </a:rPr>
              <a:t>Co-production</a:t>
            </a:r>
            <a:r>
              <a:rPr lang="en-US" sz="1666" dirty="0">
                <a:solidFill>
                  <a:srgbClr val="002753"/>
                </a:solidFill>
                <a:latin typeface="Rethink Sans 2"/>
                <a:ea typeface="Rethink Sans 2"/>
                <a:cs typeface="Rethink Sans 2"/>
                <a:sym typeface="Rethink Sans 2"/>
              </a:rPr>
              <a:t> – Shaped by lived experience, with communities as equal partners in design.</a:t>
            </a:r>
          </a:p>
          <a:p>
            <a:pPr defTabSz="609630">
              <a:lnSpc>
                <a:spcPts val="2333"/>
              </a:lnSpc>
            </a:pPr>
            <a:endParaRPr lang="en-US" sz="1666" dirty="0">
              <a:solidFill>
                <a:srgbClr val="002753"/>
              </a:solidFill>
              <a:latin typeface="Rethink Sans 2"/>
              <a:ea typeface="Rethink Sans 2"/>
              <a:cs typeface="Rethink Sans 2"/>
              <a:sym typeface="Rethink Sans 2"/>
            </a:endParaRPr>
          </a:p>
          <a:p>
            <a:pPr defTabSz="609630">
              <a:lnSpc>
                <a:spcPts val="2333"/>
              </a:lnSpc>
            </a:pPr>
            <a:r>
              <a:rPr lang="en-US" sz="1867" b="1" dirty="0">
                <a:solidFill>
                  <a:srgbClr val="002753"/>
                </a:solidFill>
                <a:latin typeface="Rethink Sans 2"/>
                <a:ea typeface="Rethink Sans 2"/>
                <a:cs typeface="Rethink Sans 2"/>
                <a:sym typeface="Rethink Sans 2"/>
              </a:rPr>
              <a:t>Compassion</a:t>
            </a:r>
            <a:r>
              <a:rPr lang="en-US" sz="1666" dirty="0">
                <a:solidFill>
                  <a:srgbClr val="002753"/>
                </a:solidFill>
                <a:latin typeface="Rethink Sans 2"/>
                <a:ea typeface="Rethink Sans 2"/>
                <a:cs typeface="Rethink Sans 2"/>
                <a:sym typeface="Rethink Sans 2"/>
              </a:rPr>
              <a:t> – Putting care, empathy and humanity at the </a:t>
            </a:r>
            <a:r>
              <a:rPr lang="en-US" sz="1666" dirty="0" err="1">
                <a:solidFill>
                  <a:srgbClr val="002753"/>
                </a:solidFill>
                <a:latin typeface="Rethink Sans 2"/>
                <a:ea typeface="Rethink Sans 2"/>
                <a:cs typeface="Rethink Sans 2"/>
                <a:sym typeface="Rethink Sans 2"/>
              </a:rPr>
              <a:t>centre</a:t>
            </a:r>
            <a:r>
              <a:rPr lang="en-US" sz="1666" dirty="0">
                <a:solidFill>
                  <a:srgbClr val="002753"/>
                </a:solidFill>
                <a:latin typeface="Rethink Sans 2"/>
                <a:ea typeface="Rethink Sans 2"/>
                <a:cs typeface="Rethink Sans 2"/>
                <a:sym typeface="Rethink Sans 2"/>
              </a:rPr>
              <a:t> of every interaction.</a:t>
            </a:r>
          </a:p>
          <a:p>
            <a:pPr defTabSz="609630">
              <a:lnSpc>
                <a:spcPts val="2333"/>
              </a:lnSpc>
            </a:pPr>
            <a:endParaRPr lang="en-US" sz="1666" dirty="0">
              <a:solidFill>
                <a:srgbClr val="002753"/>
              </a:solidFill>
              <a:latin typeface="Rethink Sans 2"/>
              <a:ea typeface="Rethink Sans 2"/>
              <a:cs typeface="Rethink Sans 2"/>
              <a:sym typeface="Rethink Sans 2"/>
            </a:endParaRPr>
          </a:p>
          <a:p>
            <a:pPr defTabSz="609630">
              <a:lnSpc>
                <a:spcPts val="2333"/>
              </a:lnSpc>
            </a:pPr>
            <a:r>
              <a:rPr lang="en-US" sz="1867" b="1" dirty="0">
                <a:solidFill>
                  <a:srgbClr val="002753"/>
                </a:solidFill>
                <a:latin typeface="Rethink Sans 2"/>
                <a:ea typeface="Rethink Sans 2"/>
                <a:cs typeface="Rethink Sans 2"/>
                <a:sym typeface="Rethink Sans 2"/>
              </a:rPr>
              <a:t>Accessibility</a:t>
            </a:r>
            <a:r>
              <a:rPr lang="en-US" sz="1666" dirty="0">
                <a:solidFill>
                  <a:srgbClr val="002753"/>
                </a:solidFill>
                <a:latin typeface="Rethink Sans 2"/>
                <a:ea typeface="Rethink Sans 2"/>
                <a:cs typeface="Rethink Sans 2"/>
                <a:sym typeface="Rethink Sans 2"/>
              </a:rPr>
              <a:t> – Meeting digital and physical accessibility standards so no one is excluded.</a:t>
            </a:r>
          </a:p>
          <a:p>
            <a:pPr defTabSz="609630">
              <a:lnSpc>
                <a:spcPts val="2333"/>
              </a:lnSpc>
            </a:pPr>
            <a:endParaRPr lang="en-US" sz="1666" dirty="0">
              <a:solidFill>
                <a:srgbClr val="002753"/>
              </a:solidFill>
              <a:latin typeface="Rethink Sans 2"/>
              <a:ea typeface="Rethink Sans 2"/>
              <a:cs typeface="Rethink Sans 2"/>
              <a:sym typeface="Rethink Sans 2"/>
            </a:endParaRPr>
          </a:p>
        </p:txBody>
      </p:sp>
      <p:sp>
        <p:nvSpPr>
          <p:cNvPr id="5" name="Freeform 5">
            <a:extLst>
              <a:ext uri="{FF2B5EF4-FFF2-40B4-BE49-F238E27FC236}">
                <a16:creationId xmlns:a16="http://schemas.microsoft.com/office/drawing/2014/main" id="{B3ED89F2-87E4-B50E-0F09-D43FE1845D92}"/>
              </a:ext>
            </a:extLst>
          </p:cNvPr>
          <p:cNvSpPr/>
          <p:nvPr/>
        </p:nvSpPr>
        <p:spPr>
          <a:xfrm>
            <a:off x="194292" y="5559969"/>
            <a:ext cx="306749" cy="423687"/>
          </a:xfrm>
          <a:custGeom>
            <a:avLst/>
            <a:gdLst/>
            <a:ahLst/>
            <a:cxnLst/>
            <a:rect l="l" t="t" r="r" b="b"/>
            <a:pathLst>
              <a:path w="460124" h="635530">
                <a:moveTo>
                  <a:pt x="0" y="0"/>
                </a:moveTo>
                <a:lnTo>
                  <a:pt x="460124" y="0"/>
                </a:lnTo>
                <a:lnTo>
                  <a:pt x="460124" y="635530"/>
                </a:lnTo>
                <a:lnTo>
                  <a:pt x="0" y="6355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6" name="Freeform 6">
            <a:extLst>
              <a:ext uri="{FF2B5EF4-FFF2-40B4-BE49-F238E27FC236}">
                <a16:creationId xmlns:a16="http://schemas.microsoft.com/office/drawing/2014/main" id="{183E86C0-A71B-5BAB-97E1-E1BE61125523}"/>
              </a:ext>
            </a:extLst>
          </p:cNvPr>
          <p:cNvSpPr/>
          <p:nvPr/>
        </p:nvSpPr>
        <p:spPr>
          <a:xfrm>
            <a:off x="194292" y="4996583"/>
            <a:ext cx="306749" cy="423687"/>
          </a:xfrm>
          <a:custGeom>
            <a:avLst/>
            <a:gdLst/>
            <a:ahLst/>
            <a:cxnLst/>
            <a:rect l="l" t="t" r="r" b="b"/>
            <a:pathLst>
              <a:path w="460124" h="635530">
                <a:moveTo>
                  <a:pt x="0" y="0"/>
                </a:moveTo>
                <a:lnTo>
                  <a:pt x="460124" y="0"/>
                </a:lnTo>
                <a:lnTo>
                  <a:pt x="460124" y="635529"/>
                </a:lnTo>
                <a:lnTo>
                  <a:pt x="0" y="635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7" name="Freeform 7">
            <a:extLst>
              <a:ext uri="{FF2B5EF4-FFF2-40B4-BE49-F238E27FC236}">
                <a16:creationId xmlns:a16="http://schemas.microsoft.com/office/drawing/2014/main" id="{41332243-8321-54FA-4C9C-583B32A7E0A9}"/>
              </a:ext>
            </a:extLst>
          </p:cNvPr>
          <p:cNvSpPr/>
          <p:nvPr/>
        </p:nvSpPr>
        <p:spPr>
          <a:xfrm>
            <a:off x="194292" y="4312547"/>
            <a:ext cx="306749" cy="423687"/>
          </a:xfrm>
          <a:custGeom>
            <a:avLst/>
            <a:gdLst/>
            <a:ahLst/>
            <a:cxnLst/>
            <a:rect l="l" t="t" r="r" b="b"/>
            <a:pathLst>
              <a:path w="460124" h="635530">
                <a:moveTo>
                  <a:pt x="0" y="0"/>
                </a:moveTo>
                <a:lnTo>
                  <a:pt x="460124" y="0"/>
                </a:lnTo>
                <a:lnTo>
                  <a:pt x="460124" y="635530"/>
                </a:lnTo>
                <a:lnTo>
                  <a:pt x="0" y="6355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GB" sz="1200">
              <a:solidFill>
                <a:prstClr val="black"/>
              </a:solidFill>
              <a:latin typeface="Calibri"/>
            </a:endParaRPr>
          </a:p>
        </p:txBody>
      </p:sp>
      <p:sp>
        <p:nvSpPr>
          <p:cNvPr id="8" name="Freeform 8">
            <a:extLst>
              <a:ext uri="{FF2B5EF4-FFF2-40B4-BE49-F238E27FC236}">
                <a16:creationId xmlns:a16="http://schemas.microsoft.com/office/drawing/2014/main" id="{88260B95-226F-A4AA-73CC-28FDD3D629B8}"/>
              </a:ext>
            </a:extLst>
          </p:cNvPr>
          <p:cNvSpPr/>
          <p:nvPr/>
        </p:nvSpPr>
        <p:spPr>
          <a:xfrm>
            <a:off x="194292" y="3781681"/>
            <a:ext cx="306749" cy="423687"/>
          </a:xfrm>
          <a:custGeom>
            <a:avLst/>
            <a:gdLst/>
            <a:ahLst/>
            <a:cxnLst/>
            <a:rect l="l" t="t" r="r" b="b"/>
            <a:pathLst>
              <a:path w="460124" h="635530">
                <a:moveTo>
                  <a:pt x="0" y="0"/>
                </a:moveTo>
                <a:lnTo>
                  <a:pt x="460124" y="0"/>
                </a:lnTo>
                <a:lnTo>
                  <a:pt x="460124" y="635529"/>
                </a:lnTo>
                <a:lnTo>
                  <a:pt x="0" y="635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9" name="Freeform 9">
            <a:extLst>
              <a:ext uri="{FF2B5EF4-FFF2-40B4-BE49-F238E27FC236}">
                <a16:creationId xmlns:a16="http://schemas.microsoft.com/office/drawing/2014/main" id="{2E32E4A0-FB6C-FA0D-FC93-B334F4989D71}"/>
              </a:ext>
            </a:extLst>
          </p:cNvPr>
          <p:cNvSpPr/>
          <p:nvPr/>
        </p:nvSpPr>
        <p:spPr>
          <a:xfrm>
            <a:off x="194292" y="3175237"/>
            <a:ext cx="306749" cy="423687"/>
          </a:xfrm>
          <a:custGeom>
            <a:avLst/>
            <a:gdLst/>
            <a:ahLst/>
            <a:cxnLst/>
            <a:rect l="l" t="t" r="r" b="b"/>
            <a:pathLst>
              <a:path w="460124" h="635530">
                <a:moveTo>
                  <a:pt x="0" y="0"/>
                </a:moveTo>
                <a:lnTo>
                  <a:pt x="460124" y="0"/>
                </a:lnTo>
                <a:lnTo>
                  <a:pt x="460124" y="635530"/>
                </a:lnTo>
                <a:lnTo>
                  <a:pt x="0" y="6355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10" name="Freeform 10">
            <a:extLst>
              <a:ext uri="{FF2B5EF4-FFF2-40B4-BE49-F238E27FC236}">
                <a16:creationId xmlns:a16="http://schemas.microsoft.com/office/drawing/2014/main" id="{28FF1CDA-C347-0F05-2782-98E5C558BCCA}"/>
              </a:ext>
            </a:extLst>
          </p:cNvPr>
          <p:cNvSpPr/>
          <p:nvPr/>
        </p:nvSpPr>
        <p:spPr>
          <a:xfrm>
            <a:off x="194292" y="2643600"/>
            <a:ext cx="306749" cy="423687"/>
          </a:xfrm>
          <a:custGeom>
            <a:avLst/>
            <a:gdLst/>
            <a:ahLst/>
            <a:cxnLst/>
            <a:rect l="l" t="t" r="r" b="b"/>
            <a:pathLst>
              <a:path w="460124" h="635530">
                <a:moveTo>
                  <a:pt x="0" y="0"/>
                </a:moveTo>
                <a:lnTo>
                  <a:pt x="460124" y="0"/>
                </a:lnTo>
                <a:lnTo>
                  <a:pt x="460124" y="635530"/>
                </a:lnTo>
                <a:lnTo>
                  <a:pt x="0" y="6355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GB" sz="1200">
              <a:solidFill>
                <a:prstClr val="black"/>
              </a:solidFill>
              <a:latin typeface="Calibri"/>
            </a:endParaRPr>
          </a:p>
        </p:txBody>
      </p:sp>
      <p:sp>
        <p:nvSpPr>
          <p:cNvPr id="11" name="Freeform 11">
            <a:extLst>
              <a:ext uri="{FF2B5EF4-FFF2-40B4-BE49-F238E27FC236}">
                <a16:creationId xmlns:a16="http://schemas.microsoft.com/office/drawing/2014/main" id="{E42EA774-6F21-B08E-76EC-C20B87481D81}"/>
              </a:ext>
            </a:extLst>
          </p:cNvPr>
          <p:cNvSpPr/>
          <p:nvPr/>
        </p:nvSpPr>
        <p:spPr>
          <a:xfrm>
            <a:off x="194292" y="2077359"/>
            <a:ext cx="306749" cy="423687"/>
          </a:xfrm>
          <a:custGeom>
            <a:avLst/>
            <a:gdLst/>
            <a:ahLst/>
            <a:cxnLst/>
            <a:rect l="l" t="t" r="r" b="b"/>
            <a:pathLst>
              <a:path w="460124" h="635530">
                <a:moveTo>
                  <a:pt x="0" y="0"/>
                </a:moveTo>
                <a:lnTo>
                  <a:pt x="460124" y="0"/>
                </a:lnTo>
                <a:lnTo>
                  <a:pt x="460124" y="635530"/>
                </a:lnTo>
                <a:lnTo>
                  <a:pt x="0" y="6355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12" name="Freeform 12">
            <a:extLst>
              <a:ext uri="{FF2B5EF4-FFF2-40B4-BE49-F238E27FC236}">
                <a16:creationId xmlns:a16="http://schemas.microsoft.com/office/drawing/2014/main" id="{CF3538AB-D12D-50DC-1A30-C0F64540BD26}"/>
              </a:ext>
            </a:extLst>
          </p:cNvPr>
          <p:cNvSpPr/>
          <p:nvPr/>
        </p:nvSpPr>
        <p:spPr>
          <a:xfrm>
            <a:off x="194292" y="1511119"/>
            <a:ext cx="306749" cy="423687"/>
          </a:xfrm>
          <a:custGeom>
            <a:avLst/>
            <a:gdLst/>
            <a:ahLst/>
            <a:cxnLst/>
            <a:rect l="l" t="t" r="r" b="b"/>
            <a:pathLst>
              <a:path w="460124" h="635530">
                <a:moveTo>
                  <a:pt x="0" y="0"/>
                </a:moveTo>
                <a:lnTo>
                  <a:pt x="460124" y="0"/>
                </a:lnTo>
                <a:lnTo>
                  <a:pt x="460124" y="635530"/>
                </a:lnTo>
                <a:lnTo>
                  <a:pt x="0" y="6355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Tree>
    <p:extLst>
      <p:ext uri="{BB962C8B-B14F-4D97-AF65-F5344CB8AC3E}">
        <p14:creationId xmlns:p14="http://schemas.microsoft.com/office/powerpoint/2010/main" val="1711748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98AC"/>
        </a:solidFill>
        <a:effectLst/>
      </p:bgPr>
    </p:bg>
    <p:spTree>
      <p:nvGrpSpPr>
        <p:cNvPr id="1" name=""/>
        <p:cNvGrpSpPr/>
        <p:nvPr/>
      </p:nvGrpSpPr>
      <p:grpSpPr>
        <a:xfrm>
          <a:off x="0" y="0"/>
          <a:ext cx="0" cy="0"/>
          <a:chOff x="0" y="0"/>
          <a:chExt cx="0" cy="0"/>
        </a:xfrm>
      </p:grpSpPr>
      <p:sp>
        <p:nvSpPr>
          <p:cNvPr id="2" name="Freeform 2"/>
          <p:cNvSpPr/>
          <p:nvPr/>
        </p:nvSpPr>
        <p:spPr>
          <a:xfrm>
            <a:off x="10045595" y="5890056"/>
            <a:ext cx="1937516" cy="631728"/>
          </a:xfrm>
          <a:custGeom>
            <a:avLst/>
            <a:gdLst/>
            <a:ahLst/>
            <a:cxnLst/>
            <a:rect l="l" t="t" r="r" b="b"/>
            <a:pathLst>
              <a:path w="2906274" h="947592">
                <a:moveTo>
                  <a:pt x="0" y="0"/>
                </a:moveTo>
                <a:lnTo>
                  <a:pt x="2906275" y="0"/>
                </a:lnTo>
                <a:lnTo>
                  <a:pt x="2906275" y="947592"/>
                </a:lnTo>
                <a:lnTo>
                  <a:pt x="0" y="9475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GB" sz="1200">
              <a:solidFill>
                <a:prstClr val="black"/>
              </a:solidFill>
              <a:latin typeface="Calibri"/>
            </a:endParaRPr>
          </a:p>
        </p:txBody>
      </p:sp>
      <p:sp>
        <p:nvSpPr>
          <p:cNvPr id="3" name="Freeform 3"/>
          <p:cNvSpPr/>
          <p:nvPr/>
        </p:nvSpPr>
        <p:spPr>
          <a:xfrm>
            <a:off x="1322075" y="1826615"/>
            <a:ext cx="540547" cy="746611"/>
          </a:xfrm>
          <a:custGeom>
            <a:avLst/>
            <a:gdLst/>
            <a:ahLst/>
            <a:cxnLst/>
            <a:rect l="l" t="t" r="r" b="b"/>
            <a:pathLst>
              <a:path w="810820" h="1119917">
                <a:moveTo>
                  <a:pt x="0" y="0"/>
                </a:moveTo>
                <a:lnTo>
                  <a:pt x="810820" y="0"/>
                </a:lnTo>
                <a:lnTo>
                  <a:pt x="810820" y="1119917"/>
                </a:lnTo>
                <a:lnTo>
                  <a:pt x="0" y="11199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GB" sz="1200">
              <a:solidFill>
                <a:prstClr val="black"/>
              </a:solidFill>
              <a:latin typeface="Calibri"/>
            </a:endParaRPr>
          </a:p>
        </p:txBody>
      </p:sp>
      <p:sp>
        <p:nvSpPr>
          <p:cNvPr id="4" name="Freeform 4"/>
          <p:cNvSpPr/>
          <p:nvPr/>
        </p:nvSpPr>
        <p:spPr>
          <a:xfrm>
            <a:off x="4257745" y="1826615"/>
            <a:ext cx="540547" cy="746611"/>
          </a:xfrm>
          <a:custGeom>
            <a:avLst/>
            <a:gdLst/>
            <a:ahLst/>
            <a:cxnLst/>
            <a:rect l="l" t="t" r="r" b="b"/>
            <a:pathLst>
              <a:path w="810820" h="1119917">
                <a:moveTo>
                  <a:pt x="0" y="0"/>
                </a:moveTo>
                <a:lnTo>
                  <a:pt x="810820" y="0"/>
                </a:lnTo>
                <a:lnTo>
                  <a:pt x="810820" y="1119917"/>
                </a:lnTo>
                <a:lnTo>
                  <a:pt x="0" y="11199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GB" sz="1200">
              <a:solidFill>
                <a:prstClr val="black"/>
              </a:solidFill>
              <a:latin typeface="Calibri"/>
            </a:endParaRPr>
          </a:p>
        </p:txBody>
      </p:sp>
      <p:sp>
        <p:nvSpPr>
          <p:cNvPr id="5" name="Freeform 5"/>
          <p:cNvSpPr/>
          <p:nvPr/>
        </p:nvSpPr>
        <p:spPr>
          <a:xfrm>
            <a:off x="7204300" y="1781945"/>
            <a:ext cx="540547" cy="746611"/>
          </a:xfrm>
          <a:custGeom>
            <a:avLst/>
            <a:gdLst/>
            <a:ahLst/>
            <a:cxnLst/>
            <a:rect l="l" t="t" r="r" b="b"/>
            <a:pathLst>
              <a:path w="810820" h="1119917">
                <a:moveTo>
                  <a:pt x="0" y="0"/>
                </a:moveTo>
                <a:lnTo>
                  <a:pt x="810820" y="0"/>
                </a:lnTo>
                <a:lnTo>
                  <a:pt x="810820" y="1119917"/>
                </a:lnTo>
                <a:lnTo>
                  <a:pt x="0" y="11199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GB" sz="1200">
              <a:solidFill>
                <a:prstClr val="black"/>
              </a:solidFill>
              <a:latin typeface="Calibri"/>
            </a:endParaRPr>
          </a:p>
        </p:txBody>
      </p:sp>
      <p:grpSp>
        <p:nvGrpSpPr>
          <p:cNvPr id="6" name="Group 6"/>
          <p:cNvGrpSpPr/>
          <p:nvPr/>
        </p:nvGrpSpPr>
        <p:grpSpPr>
          <a:xfrm>
            <a:off x="8749422" y="-618103"/>
            <a:ext cx="3824739" cy="4217791"/>
            <a:chOff x="0" y="0"/>
            <a:chExt cx="4419664" cy="4873854"/>
          </a:xfrm>
        </p:grpSpPr>
        <p:sp>
          <p:nvSpPr>
            <p:cNvPr id="7" name="Freeform 7"/>
            <p:cNvSpPr/>
            <p:nvPr/>
          </p:nvSpPr>
          <p:spPr>
            <a:xfrm>
              <a:off x="41" y="0"/>
              <a:ext cx="4419537" cy="4873879"/>
            </a:xfrm>
            <a:custGeom>
              <a:avLst/>
              <a:gdLst/>
              <a:ahLst/>
              <a:cxnLst/>
              <a:rect l="l" t="t" r="r" b="b"/>
              <a:pathLst>
                <a:path w="4419537" h="4873879">
                  <a:moveTo>
                    <a:pt x="2565740" y="0"/>
                  </a:moveTo>
                  <a:cubicBezTo>
                    <a:pt x="2036531" y="0"/>
                    <a:pt x="1511132" y="225298"/>
                    <a:pt x="1144229" y="662305"/>
                  </a:cubicBezTo>
                  <a:cubicBezTo>
                    <a:pt x="606384" y="1302893"/>
                    <a:pt x="151470" y="3768725"/>
                    <a:pt x="2753" y="4651502"/>
                  </a:cubicBezTo>
                  <a:cubicBezTo>
                    <a:pt x="-17567" y="4772279"/>
                    <a:pt x="77556" y="4873879"/>
                    <a:pt x="189951" y="4873879"/>
                  </a:cubicBezTo>
                  <a:cubicBezTo>
                    <a:pt x="211033" y="4873879"/>
                    <a:pt x="232623" y="4870323"/>
                    <a:pt x="254213" y="4862703"/>
                  </a:cubicBezTo>
                  <a:cubicBezTo>
                    <a:pt x="1097874" y="4563237"/>
                    <a:pt x="3447628" y="3687953"/>
                    <a:pt x="3985346" y="3047365"/>
                  </a:cubicBezTo>
                  <a:cubicBezTo>
                    <a:pt x="4643968" y="2262759"/>
                    <a:pt x="4541733" y="1092962"/>
                    <a:pt x="3757254" y="434340"/>
                  </a:cubicBezTo>
                  <a:cubicBezTo>
                    <a:pt x="3409782" y="142494"/>
                    <a:pt x="2986491" y="0"/>
                    <a:pt x="2565740" y="0"/>
                  </a:cubicBezTo>
                  <a:close/>
                </a:path>
              </a:pathLst>
            </a:custGeom>
            <a:blipFill>
              <a:blip r:embed="rId6"/>
              <a:stretch>
                <a:fillRect l="-64639" r="-780"/>
              </a:stretch>
            </a:blipFill>
          </p:spPr>
          <p:txBody>
            <a:bodyPr/>
            <a:lstStyle/>
            <a:p>
              <a:pPr defTabSz="609630">
                <a:defRPr/>
              </a:pPr>
              <a:endParaRPr lang="en-GB" sz="1200">
                <a:solidFill>
                  <a:prstClr val="black"/>
                </a:solidFill>
                <a:latin typeface="Calibri"/>
              </a:endParaRPr>
            </a:p>
          </p:txBody>
        </p:sp>
      </p:grpSp>
      <p:sp>
        <p:nvSpPr>
          <p:cNvPr id="13" name="TextBox 12">
            <a:extLst>
              <a:ext uri="{FF2B5EF4-FFF2-40B4-BE49-F238E27FC236}">
                <a16:creationId xmlns:a16="http://schemas.microsoft.com/office/drawing/2014/main" id="{B9B47C47-C075-1749-BCF2-EEA7EDDA1DBC}"/>
              </a:ext>
            </a:extLst>
          </p:cNvPr>
          <p:cNvSpPr txBox="1"/>
          <p:nvPr/>
        </p:nvSpPr>
        <p:spPr>
          <a:xfrm>
            <a:off x="372331" y="2848510"/>
            <a:ext cx="2497427" cy="913199"/>
          </a:xfrm>
          <a:prstGeom prst="rect">
            <a:avLst/>
          </a:prstGeom>
          <a:noFill/>
        </p:spPr>
        <p:txBody>
          <a:bodyPr wrap="square">
            <a:spAutoFit/>
          </a:bodyPr>
          <a:lstStyle/>
          <a:p>
            <a:pPr algn="ctr" defTabSz="609630"/>
            <a:r>
              <a:rPr lang="en-GB" sz="2667" dirty="0">
                <a:solidFill>
                  <a:srgbClr val="002753"/>
                </a:solidFill>
                <a:latin typeface="Rethink Sans 1 Bold"/>
              </a:rPr>
              <a:t>Supporting Next Steps</a:t>
            </a:r>
          </a:p>
        </p:txBody>
      </p:sp>
      <p:sp>
        <p:nvSpPr>
          <p:cNvPr id="17" name="TextBox 16">
            <a:extLst>
              <a:ext uri="{FF2B5EF4-FFF2-40B4-BE49-F238E27FC236}">
                <a16:creationId xmlns:a16="http://schemas.microsoft.com/office/drawing/2014/main" id="{015F80F0-2C78-265B-5C70-6C79661A7562}"/>
              </a:ext>
            </a:extLst>
          </p:cNvPr>
          <p:cNvSpPr txBox="1"/>
          <p:nvPr/>
        </p:nvSpPr>
        <p:spPr>
          <a:xfrm>
            <a:off x="543643" y="3806600"/>
            <a:ext cx="2097411" cy="1815882"/>
          </a:xfrm>
          <a:prstGeom prst="rect">
            <a:avLst/>
          </a:prstGeom>
          <a:noFill/>
        </p:spPr>
        <p:txBody>
          <a:bodyPr wrap="square">
            <a:spAutoFit/>
          </a:bodyPr>
          <a:lstStyle/>
          <a:p>
            <a:pPr algn="ctr" defTabSz="609630"/>
            <a:r>
              <a:rPr lang="en-GB" sz="1600" dirty="0">
                <a:solidFill>
                  <a:srgbClr val="002753"/>
                </a:solidFill>
                <a:latin typeface="Rethink Sans 1"/>
              </a:rPr>
              <a:t>Those supported by the hubs expressed a strong desire to contribute positively to their community, turning support into active participation</a:t>
            </a:r>
          </a:p>
        </p:txBody>
      </p:sp>
      <p:sp>
        <p:nvSpPr>
          <p:cNvPr id="21" name="TextBox 20">
            <a:extLst>
              <a:ext uri="{FF2B5EF4-FFF2-40B4-BE49-F238E27FC236}">
                <a16:creationId xmlns:a16="http://schemas.microsoft.com/office/drawing/2014/main" id="{391D1092-7ADE-A17B-26E4-267B53965EA9}"/>
              </a:ext>
            </a:extLst>
          </p:cNvPr>
          <p:cNvSpPr txBox="1"/>
          <p:nvPr/>
        </p:nvSpPr>
        <p:spPr>
          <a:xfrm>
            <a:off x="3020048" y="2845158"/>
            <a:ext cx="2952716" cy="1323632"/>
          </a:xfrm>
          <a:prstGeom prst="rect">
            <a:avLst/>
          </a:prstGeom>
          <a:noFill/>
        </p:spPr>
        <p:txBody>
          <a:bodyPr wrap="square">
            <a:spAutoFit/>
          </a:bodyPr>
          <a:lstStyle/>
          <a:p>
            <a:pPr algn="ctr" defTabSz="609630"/>
            <a:r>
              <a:rPr lang="en-GB" sz="2667" b="1" dirty="0">
                <a:solidFill>
                  <a:srgbClr val="002753"/>
                </a:solidFill>
                <a:latin typeface="Rethink Sans 1 Bold"/>
              </a:rPr>
              <a:t>Strengthening</a:t>
            </a:r>
            <a:r>
              <a:rPr lang="en-GB" sz="1867" dirty="0">
                <a:solidFill>
                  <a:prstClr val="black"/>
                </a:solidFill>
                <a:latin typeface="Calibri"/>
              </a:rPr>
              <a:t> </a:t>
            </a:r>
            <a:r>
              <a:rPr lang="en-GB" sz="2667" b="1" dirty="0">
                <a:solidFill>
                  <a:srgbClr val="002753"/>
                </a:solidFill>
                <a:latin typeface="Rethink Sans 1 Bold"/>
              </a:rPr>
              <a:t>Community </a:t>
            </a:r>
            <a:br>
              <a:rPr lang="en-GB" sz="2667" b="1" dirty="0">
                <a:solidFill>
                  <a:srgbClr val="002753"/>
                </a:solidFill>
                <a:latin typeface="Rethink Sans 1 Bold"/>
              </a:rPr>
            </a:br>
            <a:r>
              <a:rPr lang="en-GB" sz="2667" b="1" dirty="0">
                <a:solidFill>
                  <a:srgbClr val="002753"/>
                </a:solidFill>
                <a:latin typeface="Rethink Sans 1 Bold"/>
              </a:rPr>
              <a:t>Connections</a:t>
            </a:r>
          </a:p>
        </p:txBody>
      </p:sp>
      <p:sp>
        <p:nvSpPr>
          <p:cNvPr id="23" name="TextBox 22">
            <a:extLst>
              <a:ext uri="{FF2B5EF4-FFF2-40B4-BE49-F238E27FC236}">
                <a16:creationId xmlns:a16="http://schemas.microsoft.com/office/drawing/2014/main" id="{799D6806-F1EC-64E8-9955-233E5ED704C4}"/>
              </a:ext>
            </a:extLst>
          </p:cNvPr>
          <p:cNvSpPr txBox="1"/>
          <p:nvPr/>
        </p:nvSpPr>
        <p:spPr>
          <a:xfrm>
            <a:off x="3224474" y="4140200"/>
            <a:ext cx="2607089" cy="1815882"/>
          </a:xfrm>
          <a:prstGeom prst="rect">
            <a:avLst/>
          </a:prstGeom>
          <a:noFill/>
        </p:spPr>
        <p:txBody>
          <a:bodyPr wrap="square">
            <a:spAutoFit/>
          </a:bodyPr>
          <a:lstStyle/>
          <a:p>
            <a:pPr algn="ctr" defTabSz="609630"/>
            <a:r>
              <a:rPr lang="en-GB" sz="1600" dirty="0">
                <a:solidFill>
                  <a:srgbClr val="002753"/>
                </a:solidFill>
                <a:latin typeface="Rethink Sans 1"/>
              </a:rPr>
              <a:t>By supporting people to form relationships beyond the hub, we help them feel more embedded within the wider community, reducing isolation and fostering belonging</a:t>
            </a:r>
          </a:p>
        </p:txBody>
      </p:sp>
      <p:sp>
        <p:nvSpPr>
          <p:cNvPr id="25" name="TextBox 24">
            <a:extLst>
              <a:ext uri="{FF2B5EF4-FFF2-40B4-BE49-F238E27FC236}">
                <a16:creationId xmlns:a16="http://schemas.microsoft.com/office/drawing/2014/main" id="{8F38B1FC-667B-DDF9-C806-C199878769B6}"/>
              </a:ext>
            </a:extLst>
          </p:cNvPr>
          <p:cNvSpPr txBox="1"/>
          <p:nvPr/>
        </p:nvSpPr>
        <p:spPr>
          <a:xfrm>
            <a:off x="5700911" y="2842776"/>
            <a:ext cx="3612243" cy="1323632"/>
          </a:xfrm>
          <a:prstGeom prst="rect">
            <a:avLst/>
          </a:prstGeom>
          <a:noFill/>
        </p:spPr>
        <p:txBody>
          <a:bodyPr wrap="square">
            <a:spAutoFit/>
          </a:bodyPr>
          <a:lstStyle/>
          <a:p>
            <a:pPr algn="ctr" defTabSz="609630"/>
            <a:r>
              <a:rPr lang="en-GB" sz="2667" dirty="0">
                <a:solidFill>
                  <a:srgbClr val="002753"/>
                </a:solidFill>
                <a:latin typeface="Rethink Sans 1 Bold"/>
              </a:rPr>
              <a:t>Building </a:t>
            </a:r>
            <a:br>
              <a:rPr lang="en-GB" sz="2667" dirty="0">
                <a:solidFill>
                  <a:srgbClr val="002753"/>
                </a:solidFill>
                <a:latin typeface="Rethink Sans 1 Bold"/>
              </a:rPr>
            </a:br>
            <a:r>
              <a:rPr lang="en-GB" sz="2667" dirty="0">
                <a:solidFill>
                  <a:srgbClr val="002753"/>
                </a:solidFill>
                <a:latin typeface="Rethink Sans 1 Bold"/>
              </a:rPr>
              <a:t>Confidence </a:t>
            </a:r>
            <a:br>
              <a:rPr lang="en-GB" sz="2667" dirty="0">
                <a:solidFill>
                  <a:srgbClr val="002753"/>
                </a:solidFill>
                <a:latin typeface="Rethink Sans 1 Bold"/>
              </a:rPr>
            </a:br>
            <a:r>
              <a:rPr lang="en-GB" sz="2667" dirty="0">
                <a:solidFill>
                  <a:srgbClr val="002753"/>
                </a:solidFill>
                <a:latin typeface="Rethink Sans 1 Bold"/>
              </a:rPr>
              <a:t>&amp; Independence</a:t>
            </a:r>
          </a:p>
        </p:txBody>
      </p:sp>
      <p:sp>
        <p:nvSpPr>
          <p:cNvPr id="27" name="TextBox 26">
            <a:extLst>
              <a:ext uri="{FF2B5EF4-FFF2-40B4-BE49-F238E27FC236}">
                <a16:creationId xmlns:a16="http://schemas.microsoft.com/office/drawing/2014/main" id="{412AE3DD-0593-DF86-DD2B-5E11F8F32C09}"/>
              </a:ext>
            </a:extLst>
          </p:cNvPr>
          <p:cNvSpPr txBox="1"/>
          <p:nvPr/>
        </p:nvSpPr>
        <p:spPr>
          <a:xfrm>
            <a:off x="6096000" y="4140200"/>
            <a:ext cx="2952716" cy="1569660"/>
          </a:xfrm>
          <a:prstGeom prst="rect">
            <a:avLst/>
          </a:prstGeom>
          <a:noFill/>
        </p:spPr>
        <p:txBody>
          <a:bodyPr wrap="square">
            <a:spAutoFit/>
          </a:bodyPr>
          <a:lstStyle/>
          <a:p>
            <a:pPr algn="ctr" defTabSz="609630"/>
            <a:r>
              <a:rPr lang="en-GB" sz="1600" dirty="0">
                <a:solidFill>
                  <a:srgbClr val="002753"/>
                </a:solidFill>
                <a:latin typeface="Rethink Sans 1"/>
              </a:rPr>
              <a:t>This approach supports individuals to take the next step in their journey—developing skills, resilience, and self-assurance to thrive in everyday life</a:t>
            </a:r>
          </a:p>
        </p:txBody>
      </p:sp>
      <p:sp>
        <p:nvSpPr>
          <p:cNvPr id="29" name="TextBox 28">
            <a:extLst>
              <a:ext uri="{FF2B5EF4-FFF2-40B4-BE49-F238E27FC236}">
                <a16:creationId xmlns:a16="http://schemas.microsoft.com/office/drawing/2014/main" id="{70C3C2DB-1C06-BB0D-C085-E0B047746EA4}"/>
              </a:ext>
            </a:extLst>
          </p:cNvPr>
          <p:cNvSpPr txBox="1"/>
          <p:nvPr/>
        </p:nvSpPr>
        <p:spPr>
          <a:xfrm>
            <a:off x="-478" y="9907"/>
            <a:ext cx="9597540" cy="1708416"/>
          </a:xfrm>
          <a:prstGeom prst="rect">
            <a:avLst/>
          </a:prstGeom>
          <a:noFill/>
        </p:spPr>
        <p:txBody>
          <a:bodyPr wrap="square">
            <a:spAutoFit/>
          </a:bodyPr>
          <a:lstStyle/>
          <a:p>
            <a:pPr defTabSz="609630">
              <a:lnSpc>
                <a:spcPts val="6491"/>
              </a:lnSpc>
              <a:defRPr/>
            </a:pPr>
            <a:r>
              <a:rPr lang="en-GB" sz="5387" b="1" dirty="0">
                <a:solidFill>
                  <a:srgbClr val="002753"/>
                </a:solidFill>
                <a:latin typeface="Rethink Sans 1 Ultra-Bold" panose="020B0604020202020204" charset="0"/>
              </a:rPr>
              <a:t>Community Growth Through Trailblazer Funding</a:t>
            </a:r>
            <a:endParaRPr lang="en-US" sz="5387" b="1" dirty="0">
              <a:solidFill>
                <a:srgbClr val="002753"/>
              </a:solidFill>
              <a:latin typeface="Rethink Sans 1 Ultra-Bold" panose="020B0604020202020204" charset="0"/>
              <a:sym typeface="Rethink Sans Ultra-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5F3"/>
        </a:solidFill>
        <a:effectLst/>
      </p:bgPr>
    </p:bg>
    <p:spTree>
      <p:nvGrpSpPr>
        <p:cNvPr id="1" name=""/>
        <p:cNvGrpSpPr/>
        <p:nvPr/>
      </p:nvGrpSpPr>
      <p:grpSpPr>
        <a:xfrm>
          <a:off x="0" y="0"/>
          <a:ext cx="0" cy="0"/>
          <a:chOff x="0" y="0"/>
          <a:chExt cx="0" cy="0"/>
        </a:xfrm>
      </p:grpSpPr>
      <p:sp>
        <p:nvSpPr>
          <p:cNvPr id="2" name="Freeform 2"/>
          <p:cNvSpPr/>
          <p:nvPr/>
        </p:nvSpPr>
        <p:spPr>
          <a:xfrm>
            <a:off x="774439" y="2736620"/>
            <a:ext cx="2033099" cy="2529641"/>
          </a:xfrm>
          <a:custGeom>
            <a:avLst/>
            <a:gdLst/>
            <a:ahLst/>
            <a:cxnLst/>
            <a:rect l="l" t="t" r="r" b="b"/>
            <a:pathLst>
              <a:path w="2525643" h="3507838">
                <a:moveTo>
                  <a:pt x="0" y="0"/>
                </a:moveTo>
                <a:lnTo>
                  <a:pt x="2525643" y="0"/>
                </a:lnTo>
                <a:lnTo>
                  <a:pt x="2525643" y="3507838"/>
                </a:lnTo>
                <a:lnTo>
                  <a:pt x="0" y="3507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dirty="0">
              <a:solidFill>
                <a:prstClr val="black"/>
              </a:solidFill>
              <a:latin typeface="Calibri"/>
            </a:endParaRPr>
          </a:p>
        </p:txBody>
      </p:sp>
      <p:sp>
        <p:nvSpPr>
          <p:cNvPr id="3" name="Freeform 3"/>
          <p:cNvSpPr/>
          <p:nvPr/>
        </p:nvSpPr>
        <p:spPr>
          <a:xfrm>
            <a:off x="9402315" y="2637300"/>
            <a:ext cx="2029089" cy="2508609"/>
          </a:xfrm>
          <a:custGeom>
            <a:avLst/>
            <a:gdLst/>
            <a:ahLst/>
            <a:cxnLst/>
            <a:rect l="l" t="t" r="r" b="b"/>
            <a:pathLst>
              <a:path w="2525643" h="3507838">
                <a:moveTo>
                  <a:pt x="0" y="0"/>
                </a:moveTo>
                <a:lnTo>
                  <a:pt x="2525643" y="0"/>
                </a:lnTo>
                <a:lnTo>
                  <a:pt x="2525643" y="3507838"/>
                </a:lnTo>
                <a:lnTo>
                  <a:pt x="0" y="3507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dirty="0">
              <a:solidFill>
                <a:prstClr val="black"/>
              </a:solidFill>
              <a:latin typeface="Calibri"/>
            </a:endParaRPr>
          </a:p>
        </p:txBody>
      </p:sp>
      <p:sp>
        <p:nvSpPr>
          <p:cNvPr id="5" name="TextBox 5"/>
          <p:cNvSpPr txBox="1"/>
          <p:nvPr/>
        </p:nvSpPr>
        <p:spPr>
          <a:xfrm>
            <a:off x="195307" y="1712160"/>
            <a:ext cx="6856987" cy="1901803"/>
          </a:xfrm>
          <a:prstGeom prst="rect">
            <a:avLst/>
          </a:prstGeom>
        </p:spPr>
        <p:txBody>
          <a:bodyPr lIns="0" tIns="0" rIns="0" bIns="0" rtlCol="0" anchor="t">
            <a:spAutoFit/>
          </a:bodyPr>
          <a:lstStyle/>
          <a:p>
            <a:pPr defTabSz="609630">
              <a:lnSpc>
                <a:spcPts val="2496"/>
              </a:lnSpc>
            </a:pPr>
            <a:endParaRPr lang="en-US" sz="1997" b="1" dirty="0">
              <a:solidFill>
                <a:srgbClr val="002753"/>
              </a:solidFill>
              <a:latin typeface="Rethink Sans 1 Bold"/>
              <a:ea typeface="Rethink Sans 1"/>
              <a:cs typeface="Rethink Sans 1"/>
              <a:sym typeface="Rethink Sans 1 Bold"/>
            </a:endParaRPr>
          </a:p>
          <a:p>
            <a:pPr defTabSz="609630">
              <a:lnSpc>
                <a:spcPts val="2496"/>
              </a:lnSpc>
            </a:pPr>
            <a:endParaRPr lang="en-US" sz="1997" b="1" dirty="0">
              <a:solidFill>
                <a:srgbClr val="002753"/>
              </a:solidFill>
              <a:latin typeface="Rethink Sans 1 Bold"/>
              <a:ea typeface="Rethink Sans 1"/>
              <a:cs typeface="Rethink Sans 1"/>
              <a:sym typeface="Rethink Sans 1 Bold"/>
            </a:endParaRPr>
          </a:p>
          <a:p>
            <a:pPr defTabSz="609630">
              <a:lnSpc>
                <a:spcPts val="2496"/>
              </a:lnSpc>
            </a:pPr>
            <a:endParaRPr lang="en-US" sz="1997" b="1" dirty="0">
              <a:solidFill>
                <a:srgbClr val="002753"/>
              </a:solidFill>
              <a:latin typeface="Rethink Sans 1 Bold"/>
              <a:ea typeface="Rethink Sans 1"/>
              <a:cs typeface="Rethink Sans 1"/>
              <a:sym typeface="Rethink Sans 1 Bold"/>
            </a:endParaRPr>
          </a:p>
          <a:p>
            <a:pPr defTabSz="609630">
              <a:lnSpc>
                <a:spcPts val="2496"/>
              </a:lnSpc>
            </a:pPr>
            <a:endParaRPr lang="en-US" sz="1997" b="1" dirty="0">
              <a:solidFill>
                <a:srgbClr val="002753"/>
              </a:solidFill>
              <a:latin typeface="Rethink Sans 1 Bold"/>
              <a:ea typeface="Rethink Sans 1"/>
              <a:cs typeface="Rethink Sans 1"/>
              <a:sym typeface="Rethink Sans 1 Bold"/>
            </a:endParaRPr>
          </a:p>
          <a:p>
            <a:pPr defTabSz="609630">
              <a:lnSpc>
                <a:spcPts val="2496"/>
              </a:lnSpc>
            </a:pPr>
            <a:endParaRPr lang="en-US" sz="1997" b="1" dirty="0">
              <a:solidFill>
                <a:srgbClr val="002753"/>
              </a:solidFill>
              <a:latin typeface="Rethink Sans 1 Bold"/>
              <a:ea typeface="Rethink Sans 1"/>
              <a:cs typeface="Rethink Sans 1"/>
              <a:sym typeface="Rethink Sans 1 Bold"/>
            </a:endParaRPr>
          </a:p>
          <a:p>
            <a:pPr defTabSz="609630">
              <a:lnSpc>
                <a:spcPts val="2496"/>
              </a:lnSpc>
            </a:pPr>
            <a:endParaRPr lang="en-US" sz="1997" dirty="0">
              <a:solidFill>
                <a:srgbClr val="002753"/>
              </a:solidFill>
              <a:latin typeface="Rethink Sans 1"/>
              <a:ea typeface="Rethink Sans 1"/>
              <a:cs typeface="Rethink Sans 1"/>
              <a:sym typeface="Rethink Sans 1"/>
            </a:endParaRPr>
          </a:p>
        </p:txBody>
      </p:sp>
      <p:sp>
        <p:nvSpPr>
          <p:cNvPr id="6" name="Freeform 6"/>
          <p:cNvSpPr/>
          <p:nvPr/>
        </p:nvSpPr>
        <p:spPr>
          <a:xfrm>
            <a:off x="5249478" y="2667312"/>
            <a:ext cx="2029090" cy="2529641"/>
          </a:xfrm>
          <a:custGeom>
            <a:avLst/>
            <a:gdLst/>
            <a:ahLst/>
            <a:cxnLst/>
            <a:rect l="l" t="t" r="r" b="b"/>
            <a:pathLst>
              <a:path w="2525643" h="3507838">
                <a:moveTo>
                  <a:pt x="0" y="0"/>
                </a:moveTo>
                <a:lnTo>
                  <a:pt x="2525643" y="0"/>
                </a:lnTo>
                <a:lnTo>
                  <a:pt x="2525643" y="3507837"/>
                </a:lnTo>
                <a:lnTo>
                  <a:pt x="0" y="35078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9" name="TextBox 9"/>
          <p:cNvSpPr txBox="1"/>
          <p:nvPr/>
        </p:nvSpPr>
        <p:spPr>
          <a:xfrm>
            <a:off x="195306" y="250303"/>
            <a:ext cx="12555494" cy="1205458"/>
          </a:xfrm>
          <a:prstGeom prst="rect">
            <a:avLst/>
          </a:prstGeom>
        </p:spPr>
        <p:txBody>
          <a:bodyPr wrap="square" lIns="0" tIns="0" rIns="0" bIns="0" rtlCol="0" anchor="t">
            <a:spAutoFit/>
          </a:bodyPr>
          <a:lstStyle/>
          <a:p>
            <a:pPr defTabSz="609630">
              <a:lnSpc>
                <a:spcPts val="4688"/>
              </a:lnSpc>
            </a:pPr>
            <a:r>
              <a:rPr lang="en-US" sz="4500" b="1" dirty="0">
                <a:solidFill>
                  <a:srgbClr val="002753"/>
                </a:solidFill>
                <a:latin typeface="Rethink Sans 1 Ultra-Bold"/>
                <a:ea typeface="Rethink Sans 1 Bold"/>
                <a:cs typeface="Rethink Sans 1 Bold"/>
                <a:sym typeface="Rethink Sans 1 Bold"/>
              </a:rPr>
              <a:t>Yor Community Wellbeing Hubs Trailblazer - </a:t>
            </a:r>
          </a:p>
          <a:p>
            <a:pPr defTabSz="609630">
              <a:lnSpc>
                <a:spcPts val="4688"/>
              </a:lnSpc>
            </a:pPr>
            <a:r>
              <a:rPr lang="en-US" sz="4508" b="1" dirty="0">
                <a:solidFill>
                  <a:srgbClr val="002753"/>
                </a:solidFill>
                <a:latin typeface="Rethink Sans 1 Ultra-Bold" panose="020B0604020202020204" charset="0"/>
                <a:ea typeface="Rethink Sans 1 Bold"/>
                <a:cs typeface="Rethink Sans 1 Bold"/>
                <a:sym typeface="Rethink Sans 1 Bold"/>
              </a:rPr>
              <a:t>A Partnership Approach</a:t>
            </a:r>
          </a:p>
        </p:txBody>
      </p:sp>
      <p:pic>
        <p:nvPicPr>
          <p:cNvPr id="1026" name="Picture 2">
            <a:extLst>
              <a:ext uri="{FF2B5EF4-FFF2-40B4-BE49-F238E27FC236}">
                <a16:creationId xmlns:a16="http://schemas.microsoft.com/office/drawing/2014/main" id="{096FA213-2A67-BE14-3A5C-8C7E63C0E965}"/>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90083" y="5558546"/>
            <a:ext cx="3093111" cy="10850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York CVS - NSPA">
            <a:extLst>
              <a:ext uri="{FF2B5EF4-FFF2-40B4-BE49-F238E27FC236}">
                <a16:creationId xmlns:a16="http://schemas.microsoft.com/office/drawing/2014/main" id="{13E4A5CD-A72F-E929-7B5B-DBA5382B41EE}"/>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440" y="5477740"/>
            <a:ext cx="1817481" cy="11299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C0736ED-7B9E-4728-A87E-C7277E77931A}"/>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6498" t="3773" r="883" b="2338"/>
          <a:stretch/>
        </p:blipFill>
        <p:spPr bwMode="auto">
          <a:xfrm>
            <a:off x="5311680" y="5410200"/>
            <a:ext cx="1800320" cy="11684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7E0CAD3-5C72-312F-EBF0-40293AF0AEE3}"/>
              </a:ext>
            </a:extLst>
          </p:cNvPr>
          <p:cNvSpPr txBox="1"/>
          <p:nvPr/>
        </p:nvSpPr>
        <p:spPr>
          <a:xfrm>
            <a:off x="9603180" y="3049937"/>
            <a:ext cx="1466918" cy="1405256"/>
          </a:xfrm>
          <a:prstGeom prst="rect">
            <a:avLst/>
          </a:prstGeom>
          <a:noFill/>
        </p:spPr>
        <p:txBody>
          <a:bodyPr wrap="square" rtlCol="0">
            <a:spAutoFit/>
          </a:bodyPr>
          <a:lstStyle/>
          <a:p>
            <a:pPr algn="ctr" defTabSz="609630"/>
            <a:r>
              <a:rPr lang="en-GB" sz="2133" b="1" dirty="0">
                <a:solidFill>
                  <a:prstClr val="black"/>
                </a:solidFill>
                <a:latin typeface="Rethink Sans 1 Bold" panose="020B0604020202020204" charset="0"/>
              </a:rPr>
              <a:t>Financial Capability Coaching</a:t>
            </a:r>
          </a:p>
        </p:txBody>
      </p:sp>
      <p:sp>
        <p:nvSpPr>
          <p:cNvPr id="11" name="Freeform 5">
            <a:extLst>
              <a:ext uri="{FF2B5EF4-FFF2-40B4-BE49-F238E27FC236}">
                <a16:creationId xmlns:a16="http://schemas.microsoft.com/office/drawing/2014/main" id="{29B9499E-8FF4-8CBC-B18A-2486D0D0C4C0}"/>
              </a:ext>
            </a:extLst>
          </p:cNvPr>
          <p:cNvSpPr/>
          <p:nvPr/>
        </p:nvSpPr>
        <p:spPr>
          <a:xfrm>
            <a:off x="3038909" y="1566061"/>
            <a:ext cx="2029090" cy="2693987"/>
          </a:xfrm>
          <a:custGeom>
            <a:avLst/>
            <a:gdLst/>
            <a:ahLst/>
            <a:cxnLst/>
            <a:rect l="l" t="t" r="r" b="b"/>
            <a:pathLst>
              <a:path w="3256571" h="4523016">
                <a:moveTo>
                  <a:pt x="0" y="0"/>
                </a:moveTo>
                <a:lnTo>
                  <a:pt x="3256572" y="0"/>
                </a:lnTo>
                <a:lnTo>
                  <a:pt x="3256572" y="4523016"/>
                </a:lnTo>
                <a:lnTo>
                  <a:pt x="0" y="45230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GB" sz="1200" dirty="0">
              <a:solidFill>
                <a:prstClr val="black"/>
              </a:solidFill>
              <a:latin typeface="Calibri"/>
            </a:endParaRPr>
          </a:p>
        </p:txBody>
      </p:sp>
      <p:sp>
        <p:nvSpPr>
          <p:cNvPr id="12" name="Freeform 6">
            <a:extLst>
              <a:ext uri="{FF2B5EF4-FFF2-40B4-BE49-F238E27FC236}">
                <a16:creationId xmlns:a16="http://schemas.microsoft.com/office/drawing/2014/main" id="{9378E179-4419-E4A4-C988-92F944C6F367}"/>
              </a:ext>
            </a:extLst>
          </p:cNvPr>
          <p:cNvSpPr/>
          <p:nvPr/>
        </p:nvSpPr>
        <p:spPr>
          <a:xfrm>
            <a:off x="7298424" y="1566060"/>
            <a:ext cx="2029089" cy="2693987"/>
          </a:xfrm>
          <a:custGeom>
            <a:avLst/>
            <a:gdLst/>
            <a:ahLst/>
            <a:cxnLst/>
            <a:rect l="l" t="t" r="r" b="b"/>
            <a:pathLst>
              <a:path w="2360236" h="3278106">
                <a:moveTo>
                  <a:pt x="0" y="0"/>
                </a:moveTo>
                <a:lnTo>
                  <a:pt x="2360237" y="0"/>
                </a:lnTo>
                <a:lnTo>
                  <a:pt x="2360237" y="3278106"/>
                </a:lnTo>
                <a:lnTo>
                  <a:pt x="0" y="327810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GB" sz="1200" dirty="0">
              <a:solidFill>
                <a:prstClr val="black"/>
              </a:solidFill>
              <a:latin typeface="Calibri"/>
            </a:endParaRPr>
          </a:p>
        </p:txBody>
      </p:sp>
      <p:sp>
        <p:nvSpPr>
          <p:cNvPr id="13" name="TextBox 12">
            <a:extLst>
              <a:ext uri="{FF2B5EF4-FFF2-40B4-BE49-F238E27FC236}">
                <a16:creationId xmlns:a16="http://schemas.microsoft.com/office/drawing/2014/main" id="{EABD7106-1278-F343-D930-887509644307}"/>
              </a:ext>
            </a:extLst>
          </p:cNvPr>
          <p:cNvSpPr txBox="1"/>
          <p:nvPr/>
        </p:nvSpPr>
        <p:spPr>
          <a:xfrm>
            <a:off x="760596" y="3173459"/>
            <a:ext cx="1899273" cy="718017"/>
          </a:xfrm>
          <a:prstGeom prst="rect">
            <a:avLst/>
          </a:prstGeom>
          <a:noFill/>
        </p:spPr>
        <p:txBody>
          <a:bodyPr wrap="square" lIns="60960" tIns="30480" rIns="60960" bIns="30480" rtlCol="0" anchor="t">
            <a:spAutoFit/>
          </a:bodyPr>
          <a:lstStyle/>
          <a:p>
            <a:pPr algn="ctr" defTabSz="609630"/>
            <a:r>
              <a:rPr lang="en-GB" sz="2133" b="1" dirty="0">
                <a:solidFill>
                  <a:prstClr val="black"/>
                </a:solidFill>
                <a:latin typeface="Rethink Sans 1 Bold"/>
              </a:rPr>
              <a:t>Supported Volunteering</a:t>
            </a:r>
          </a:p>
        </p:txBody>
      </p:sp>
      <p:sp>
        <p:nvSpPr>
          <p:cNvPr id="14" name="TextBox 13">
            <a:extLst>
              <a:ext uri="{FF2B5EF4-FFF2-40B4-BE49-F238E27FC236}">
                <a16:creationId xmlns:a16="http://schemas.microsoft.com/office/drawing/2014/main" id="{F4D323A4-2A84-B561-0DF0-E0C6BE103973}"/>
              </a:ext>
            </a:extLst>
          </p:cNvPr>
          <p:cNvSpPr txBox="1"/>
          <p:nvPr/>
        </p:nvSpPr>
        <p:spPr>
          <a:xfrm>
            <a:off x="4995392" y="3320679"/>
            <a:ext cx="2336441" cy="748795"/>
          </a:xfrm>
          <a:prstGeom prst="rect">
            <a:avLst/>
          </a:prstGeom>
          <a:noFill/>
        </p:spPr>
        <p:txBody>
          <a:bodyPr wrap="square" rtlCol="0">
            <a:spAutoFit/>
          </a:bodyPr>
          <a:lstStyle/>
          <a:p>
            <a:pPr algn="ctr" defTabSz="609630"/>
            <a:r>
              <a:rPr lang="en-GB" sz="2133" b="1" dirty="0">
                <a:solidFill>
                  <a:prstClr val="black"/>
                </a:solidFill>
                <a:latin typeface="Rethink Sans 1 Bold" panose="020B0604020202020204" charset="0"/>
              </a:rPr>
              <a:t>Employability Training</a:t>
            </a:r>
          </a:p>
        </p:txBody>
      </p:sp>
      <p:sp>
        <p:nvSpPr>
          <p:cNvPr id="15" name="TextBox 14">
            <a:extLst>
              <a:ext uri="{FF2B5EF4-FFF2-40B4-BE49-F238E27FC236}">
                <a16:creationId xmlns:a16="http://schemas.microsoft.com/office/drawing/2014/main" id="{031A45A9-474B-A468-49C6-0B9E8692D4F3}"/>
              </a:ext>
            </a:extLst>
          </p:cNvPr>
          <p:cNvSpPr txBox="1"/>
          <p:nvPr/>
        </p:nvSpPr>
        <p:spPr>
          <a:xfrm>
            <a:off x="3255450" y="1958946"/>
            <a:ext cx="1469860" cy="984693"/>
          </a:xfrm>
          <a:prstGeom prst="rect">
            <a:avLst/>
          </a:prstGeom>
          <a:noFill/>
        </p:spPr>
        <p:txBody>
          <a:bodyPr wrap="square" rtlCol="0">
            <a:spAutoFit/>
          </a:bodyPr>
          <a:lstStyle/>
          <a:p>
            <a:pPr algn="ctr" defTabSz="609630"/>
            <a:r>
              <a:rPr lang="en-GB" sz="1933" b="1" dirty="0">
                <a:solidFill>
                  <a:prstClr val="black"/>
                </a:solidFill>
                <a:latin typeface="Rethink Sans 1 Bold" panose="020B0604020202020204" charset="0"/>
              </a:rPr>
              <a:t>Practical &amp; Emotional Support</a:t>
            </a:r>
          </a:p>
        </p:txBody>
      </p:sp>
      <p:sp>
        <p:nvSpPr>
          <p:cNvPr id="16" name="TextBox 15">
            <a:extLst>
              <a:ext uri="{FF2B5EF4-FFF2-40B4-BE49-F238E27FC236}">
                <a16:creationId xmlns:a16="http://schemas.microsoft.com/office/drawing/2014/main" id="{1CB0F05D-AD42-2128-3DF0-A3F025544D50}"/>
              </a:ext>
            </a:extLst>
          </p:cNvPr>
          <p:cNvSpPr txBox="1"/>
          <p:nvPr/>
        </p:nvSpPr>
        <p:spPr>
          <a:xfrm>
            <a:off x="7415326" y="2182645"/>
            <a:ext cx="1701057" cy="963534"/>
          </a:xfrm>
          <a:prstGeom prst="rect">
            <a:avLst/>
          </a:prstGeom>
          <a:noFill/>
        </p:spPr>
        <p:txBody>
          <a:bodyPr wrap="square" rtlCol="0">
            <a:spAutoFit/>
          </a:bodyPr>
          <a:lstStyle/>
          <a:p>
            <a:pPr algn="ctr" defTabSz="609630"/>
            <a:r>
              <a:rPr lang="en-GB" sz="1887" b="1" dirty="0">
                <a:solidFill>
                  <a:prstClr val="black"/>
                </a:solidFill>
                <a:latin typeface="Rethink Sans 1 Bold" panose="020B0604020202020204" charset="0"/>
              </a:rPr>
              <a:t>Neurodiversity Support Programme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5F3"/>
        </a:solidFill>
        <a:effectLst/>
      </p:bgPr>
    </p:bg>
    <p:spTree>
      <p:nvGrpSpPr>
        <p:cNvPr id="1" name=""/>
        <p:cNvGrpSpPr/>
        <p:nvPr/>
      </p:nvGrpSpPr>
      <p:grpSpPr>
        <a:xfrm>
          <a:off x="0" y="0"/>
          <a:ext cx="0" cy="0"/>
          <a:chOff x="0" y="0"/>
          <a:chExt cx="0" cy="0"/>
        </a:xfrm>
      </p:grpSpPr>
      <p:sp>
        <p:nvSpPr>
          <p:cNvPr id="2" name="Freeform 2"/>
          <p:cNvSpPr/>
          <p:nvPr/>
        </p:nvSpPr>
        <p:spPr>
          <a:xfrm>
            <a:off x="4067184" y="0"/>
            <a:ext cx="10065211" cy="6858000"/>
          </a:xfrm>
          <a:custGeom>
            <a:avLst/>
            <a:gdLst/>
            <a:ahLst/>
            <a:cxnLst/>
            <a:rect l="l" t="t" r="r" b="b"/>
            <a:pathLst>
              <a:path w="15097817" h="10287000">
                <a:moveTo>
                  <a:pt x="0" y="0"/>
                </a:moveTo>
                <a:lnTo>
                  <a:pt x="15097817" y="0"/>
                </a:lnTo>
                <a:lnTo>
                  <a:pt x="15097817" y="10287000"/>
                </a:lnTo>
                <a:lnTo>
                  <a:pt x="0" y="10287000"/>
                </a:lnTo>
                <a:lnTo>
                  <a:pt x="0" y="0"/>
                </a:lnTo>
                <a:close/>
              </a:path>
            </a:pathLst>
          </a:custGeom>
          <a:blipFill>
            <a:blip r:embed="rId2"/>
            <a:stretch>
              <a:fillRect l="-189" r="-16429" b="-13897"/>
            </a:stretch>
          </a:blipFill>
        </p:spPr>
        <p:txBody>
          <a:bodyPr/>
          <a:lstStyle/>
          <a:p>
            <a:pPr defTabSz="609630"/>
            <a:endParaRPr lang="en-GB" sz="1200">
              <a:solidFill>
                <a:prstClr val="black"/>
              </a:solidFill>
              <a:latin typeface="Calibri"/>
            </a:endParaRPr>
          </a:p>
        </p:txBody>
      </p:sp>
      <p:sp>
        <p:nvSpPr>
          <p:cNvPr id="3" name="Freeform 3"/>
          <p:cNvSpPr/>
          <p:nvPr/>
        </p:nvSpPr>
        <p:spPr>
          <a:xfrm rot="5358701">
            <a:off x="2614290" y="140497"/>
            <a:ext cx="6963420" cy="6391251"/>
          </a:xfrm>
          <a:custGeom>
            <a:avLst/>
            <a:gdLst/>
            <a:ahLst/>
            <a:cxnLst/>
            <a:rect l="l" t="t" r="r" b="b"/>
            <a:pathLst>
              <a:path w="10445130" h="9586876">
                <a:moveTo>
                  <a:pt x="0" y="0"/>
                </a:moveTo>
                <a:lnTo>
                  <a:pt x="10445130" y="0"/>
                </a:lnTo>
                <a:lnTo>
                  <a:pt x="10445130" y="9586876"/>
                </a:lnTo>
                <a:lnTo>
                  <a:pt x="0" y="95868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rot="-2490388">
            <a:off x="5717703" y="5047190"/>
            <a:ext cx="2128247" cy="2955898"/>
          </a:xfrm>
          <a:custGeom>
            <a:avLst/>
            <a:gdLst/>
            <a:ahLst/>
            <a:cxnLst/>
            <a:rect l="l" t="t" r="r" b="b"/>
            <a:pathLst>
              <a:path w="3192370" h="4433847">
                <a:moveTo>
                  <a:pt x="0" y="0"/>
                </a:moveTo>
                <a:lnTo>
                  <a:pt x="3192370" y="0"/>
                </a:lnTo>
                <a:lnTo>
                  <a:pt x="3192370" y="4433847"/>
                </a:lnTo>
                <a:lnTo>
                  <a:pt x="0" y="44338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GB" sz="1200">
              <a:solidFill>
                <a:prstClr val="black"/>
              </a:solidFill>
              <a:latin typeface="Calibri"/>
            </a:endParaRPr>
          </a:p>
        </p:txBody>
      </p:sp>
      <p:sp>
        <p:nvSpPr>
          <p:cNvPr id="5" name="TextBox 5"/>
          <p:cNvSpPr txBox="1"/>
          <p:nvPr/>
        </p:nvSpPr>
        <p:spPr>
          <a:xfrm>
            <a:off x="286341" y="1140028"/>
            <a:ext cx="6096000" cy="705321"/>
          </a:xfrm>
          <a:prstGeom prst="rect">
            <a:avLst/>
          </a:prstGeom>
        </p:spPr>
        <p:txBody>
          <a:bodyPr lIns="0" tIns="0" rIns="0" bIns="0" rtlCol="0" anchor="t">
            <a:spAutoFit/>
          </a:bodyPr>
          <a:lstStyle/>
          <a:p>
            <a:pPr defTabSz="609630">
              <a:lnSpc>
                <a:spcPts val="5512"/>
              </a:lnSpc>
            </a:pPr>
            <a:r>
              <a:rPr lang="en-US" sz="5200" b="1" dirty="0">
                <a:solidFill>
                  <a:srgbClr val="002753"/>
                </a:solidFill>
                <a:latin typeface="Rethink Sans 1 Ultra-Bold" panose="020B0604020202020204" charset="0"/>
                <a:ea typeface="Rethink Sans Ultra-Bold"/>
                <a:cs typeface="Rethink Sans Ultra-Bold"/>
                <a:sym typeface="Rethink Sans Ultra-Bold"/>
              </a:rPr>
              <a:t>Our</a:t>
            </a:r>
            <a:r>
              <a:rPr lang="en-US" sz="5200" b="1" dirty="0">
                <a:solidFill>
                  <a:srgbClr val="002753"/>
                </a:solidFill>
                <a:latin typeface="Rethink Sans Ultra-Bold"/>
                <a:ea typeface="Rethink Sans Ultra-Bold"/>
                <a:cs typeface="Rethink Sans Ultra-Bold"/>
                <a:sym typeface="Rethink Sans Ultra-Bold"/>
              </a:rPr>
              <a:t> </a:t>
            </a:r>
            <a:r>
              <a:rPr lang="en-US" sz="5200" b="1" dirty="0">
                <a:solidFill>
                  <a:srgbClr val="002753"/>
                </a:solidFill>
                <a:latin typeface="Rethink Sans 1 Ultra-Bold" panose="020B0604020202020204" charset="0"/>
                <a:ea typeface="Rethink Sans Ultra-Bold"/>
                <a:cs typeface="Rethink Sans Ultra-Bold"/>
                <a:sym typeface="Rethink Sans Ultra-Bold"/>
              </a:rPr>
              <a:t>Next Steps</a:t>
            </a:r>
          </a:p>
        </p:txBody>
      </p:sp>
      <p:sp>
        <p:nvSpPr>
          <p:cNvPr id="6" name="TextBox 6"/>
          <p:cNvSpPr txBox="1"/>
          <p:nvPr/>
        </p:nvSpPr>
        <p:spPr>
          <a:xfrm>
            <a:off x="286341" y="2185318"/>
            <a:ext cx="6096000" cy="3786101"/>
          </a:xfrm>
          <a:prstGeom prst="rect">
            <a:avLst/>
          </a:prstGeom>
        </p:spPr>
        <p:txBody>
          <a:bodyPr lIns="0" tIns="0" rIns="0" bIns="0" rtlCol="0" anchor="t">
            <a:spAutoFit/>
          </a:bodyPr>
          <a:lstStyle/>
          <a:p>
            <a:pPr defTabSz="609630">
              <a:buFont typeface="Arial" panose="020B0604020202020204" pitchFamily="34" charset="0"/>
              <a:buChar char="•"/>
            </a:pPr>
            <a:r>
              <a:rPr lang="en-US" sz="1900" b="1" dirty="0">
                <a:solidFill>
                  <a:srgbClr val="002753"/>
                </a:solidFill>
                <a:latin typeface="Rethink Sans 1"/>
                <a:sym typeface="Rethink Sans"/>
              </a:rPr>
              <a:t>Expand Reach</a:t>
            </a:r>
            <a:r>
              <a:rPr lang="en-US" sz="1900" dirty="0">
                <a:solidFill>
                  <a:srgbClr val="002753"/>
                </a:solidFill>
                <a:latin typeface="Rethink Sans 1"/>
                <a:sym typeface="Rethink Sans"/>
              </a:rPr>
              <a:t> - Aim to support up to 100+ individuals by March 2026 and to keep building on this further</a:t>
            </a:r>
            <a:br>
              <a:rPr lang="en-US" sz="1900" dirty="0">
                <a:solidFill>
                  <a:prstClr val="black"/>
                </a:solidFill>
                <a:latin typeface="Rethink Sans 1"/>
              </a:rPr>
            </a:br>
            <a:endParaRPr lang="en-US" sz="1933" dirty="0">
              <a:solidFill>
                <a:srgbClr val="002753"/>
              </a:solidFill>
              <a:latin typeface="Rethink Sans 1"/>
            </a:endParaRPr>
          </a:p>
          <a:p>
            <a:pPr defTabSz="609630">
              <a:buFont typeface="Arial" panose="020B0604020202020204" pitchFamily="34" charset="0"/>
              <a:buChar char="•"/>
            </a:pPr>
            <a:r>
              <a:rPr lang="en-US" sz="1900" b="1" dirty="0">
                <a:solidFill>
                  <a:srgbClr val="002753"/>
                </a:solidFill>
                <a:latin typeface="Rethink Sans 1"/>
                <a:sym typeface="Rethink Sans"/>
              </a:rPr>
              <a:t>Diversify Partnerships</a:t>
            </a:r>
            <a:r>
              <a:rPr lang="en-US" sz="1900" dirty="0">
                <a:solidFill>
                  <a:srgbClr val="002753"/>
                </a:solidFill>
                <a:latin typeface="Rethink Sans 1"/>
                <a:sym typeface="Rethink Sans"/>
              </a:rPr>
              <a:t> – Open up further opportunity for individuals to expand their networks, engage in their communities and to develop wide ranging skills </a:t>
            </a:r>
            <a:br>
              <a:rPr lang="en-US" sz="1900" dirty="0">
                <a:solidFill>
                  <a:prstClr val="black"/>
                </a:solidFill>
                <a:latin typeface="Rethink Sans 1"/>
              </a:rPr>
            </a:br>
            <a:endParaRPr lang="en-US" sz="1900" dirty="0">
              <a:solidFill>
                <a:srgbClr val="002753"/>
              </a:solidFill>
              <a:latin typeface="Rethink Sans 1"/>
            </a:endParaRPr>
          </a:p>
          <a:p>
            <a:pPr defTabSz="609630">
              <a:buFont typeface="Arial" panose="020B0604020202020204" pitchFamily="34" charset="0"/>
              <a:buChar char="•"/>
            </a:pPr>
            <a:r>
              <a:rPr lang="en-US" sz="1900" b="1" dirty="0">
                <a:solidFill>
                  <a:srgbClr val="002753"/>
                </a:solidFill>
                <a:latin typeface="Rethink Sans 1"/>
                <a:sym typeface="Rethink Sans"/>
              </a:rPr>
              <a:t>Deepen Impact</a:t>
            </a:r>
            <a:r>
              <a:rPr lang="en-US" sz="1900" dirty="0">
                <a:solidFill>
                  <a:srgbClr val="002753"/>
                </a:solidFill>
                <a:latin typeface="Rethink Sans 1"/>
                <a:sym typeface="Rethink Sans"/>
              </a:rPr>
              <a:t> - Sustain support so those we're working with are empowered to go from strength to strength, to realise their potential and to thrive</a:t>
            </a:r>
            <a:endParaRPr lang="en-US" sz="1900" dirty="0">
              <a:solidFill>
                <a:srgbClr val="002753"/>
              </a:solidFill>
              <a:latin typeface="Rethink Sans 1"/>
            </a:endParaRPr>
          </a:p>
          <a:p>
            <a:pPr marL="228611" indent="-228611" defTabSz="609630">
              <a:lnSpc>
                <a:spcPts val="2333"/>
              </a:lnSpc>
              <a:buFont typeface="Arial" panose="020B0604020202020204" pitchFamily="34" charset="0"/>
              <a:buChar char="•"/>
            </a:pPr>
            <a:endParaRPr lang="en-US" sz="1633" dirty="0">
              <a:solidFill>
                <a:srgbClr val="002753"/>
              </a:solidFill>
              <a:latin typeface="Rethink Sans"/>
              <a:ea typeface="Rethink Sans"/>
              <a:cs typeface="Rethink Sans"/>
            </a:endParaRPr>
          </a:p>
          <a:p>
            <a:pPr marL="228611" indent="-228611" defTabSz="609630">
              <a:lnSpc>
                <a:spcPts val="2333"/>
              </a:lnSpc>
              <a:buFont typeface="Arial" panose="020B0604020202020204" pitchFamily="34" charset="0"/>
              <a:buChar char="•"/>
            </a:pPr>
            <a:endParaRPr lang="en-US" sz="1666" dirty="0">
              <a:solidFill>
                <a:srgbClr val="002753"/>
              </a:solidFill>
              <a:latin typeface="Rethink Sans"/>
              <a:ea typeface="Rethink Sans"/>
              <a:cs typeface="Rethink Sans"/>
              <a:sym typeface="Rethink Sans"/>
            </a:endParaRPr>
          </a:p>
        </p:txBody>
      </p:sp>
      <p:sp>
        <p:nvSpPr>
          <p:cNvPr id="7" name="Freeform 7"/>
          <p:cNvSpPr/>
          <p:nvPr/>
        </p:nvSpPr>
        <p:spPr>
          <a:xfrm>
            <a:off x="286341" y="5950444"/>
            <a:ext cx="3533287" cy="706657"/>
          </a:xfrm>
          <a:custGeom>
            <a:avLst/>
            <a:gdLst/>
            <a:ahLst/>
            <a:cxnLst/>
            <a:rect l="l" t="t" r="r" b="b"/>
            <a:pathLst>
              <a:path w="5299930" h="1059986">
                <a:moveTo>
                  <a:pt x="0" y="0"/>
                </a:moveTo>
                <a:lnTo>
                  <a:pt x="5299930" y="0"/>
                </a:lnTo>
                <a:lnTo>
                  <a:pt x="5299930" y="1059986"/>
                </a:lnTo>
                <a:lnTo>
                  <a:pt x="0" y="1059986"/>
                </a:lnTo>
                <a:lnTo>
                  <a:pt x="0" y="0"/>
                </a:lnTo>
                <a:close/>
              </a:path>
            </a:pathLst>
          </a:custGeom>
          <a:blipFill>
            <a:blip r:embed="rId7"/>
            <a:stretch>
              <a:fillRect/>
            </a:stretch>
          </a:blipFill>
        </p:spPr>
        <p:txBody>
          <a:bodyPr/>
          <a:lstStyle/>
          <a:p>
            <a:pPr defTabSz="609630"/>
            <a:endParaRPr lang="en-GB" sz="1200">
              <a:solidFill>
                <a:prstClr val="black"/>
              </a:solidFill>
              <a:latin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5F3"/>
        </a:solidFill>
        <a:effectLst/>
      </p:bgPr>
    </p:bg>
    <p:spTree>
      <p:nvGrpSpPr>
        <p:cNvPr id="1" name=""/>
        <p:cNvGrpSpPr/>
        <p:nvPr/>
      </p:nvGrpSpPr>
      <p:grpSpPr>
        <a:xfrm>
          <a:off x="0" y="0"/>
          <a:ext cx="0" cy="0"/>
          <a:chOff x="0" y="0"/>
          <a:chExt cx="0" cy="0"/>
        </a:xfrm>
      </p:grpSpPr>
      <p:sp>
        <p:nvSpPr>
          <p:cNvPr id="2" name="Freeform 2"/>
          <p:cNvSpPr/>
          <p:nvPr/>
        </p:nvSpPr>
        <p:spPr>
          <a:xfrm>
            <a:off x="4579134" y="0"/>
            <a:ext cx="9144000" cy="6858000"/>
          </a:xfrm>
          <a:custGeom>
            <a:avLst/>
            <a:gdLst/>
            <a:ahLst/>
            <a:cxnLst/>
            <a:rect l="l" t="t" r="r" b="b"/>
            <a:pathLst>
              <a:path w="13716000" h="10287000">
                <a:moveTo>
                  <a:pt x="0" y="0"/>
                </a:moveTo>
                <a:lnTo>
                  <a:pt x="13716000" y="0"/>
                </a:lnTo>
                <a:lnTo>
                  <a:pt x="13716000" y="10287000"/>
                </a:lnTo>
                <a:lnTo>
                  <a:pt x="0" y="10287000"/>
                </a:lnTo>
                <a:lnTo>
                  <a:pt x="0" y="0"/>
                </a:lnTo>
                <a:close/>
              </a:path>
            </a:pathLst>
          </a:custGeom>
          <a:blipFill>
            <a:blip r:embed="rId2"/>
            <a:stretch>
              <a:fillRect/>
            </a:stretch>
          </a:blipFill>
        </p:spPr>
        <p:txBody>
          <a:bodyPr/>
          <a:lstStyle/>
          <a:p>
            <a:pPr defTabSz="609630"/>
            <a:endParaRPr lang="en-GB" sz="1200">
              <a:solidFill>
                <a:prstClr val="black"/>
              </a:solidFill>
              <a:latin typeface="Calibri"/>
            </a:endParaRPr>
          </a:p>
        </p:txBody>
      </p:sp>
      <p:sp>
        <p:nvSpPr>
          <p:cNvPr id="3" name="Freeform 3"/>
          <p:cNvSpPr/>
          <p:nvPr/>
        </p:nvSpPr>
        <p:spPr>
          <a:xfrm rot="5358701">
            <a:off x="1283531" y="233375"/>
            <a:ext cx="6963420" cy="6391251"/>
          </a:xfrm>
          <a:custGeom>
            <a:avLst/>
            <a:gdLst/>
            <a:ahLst/>
            <a:cxnLst/>
            <a:rect l="l" t="t" r="r" b="b"/>
            <a:pathLst>
              <a:path w="10445130" h="9586876">
                <a:moveTo>
                  <a:pt x="0" y="0"/>
                </a:moveTo>
                <a:lnTo>
                  <a:pt x="10445130" y="0"/>
                </a:lnTo>
                <a:lnTo>
                  <a:pt x="10445130" y="9586876"/>
                </a:lnTo>
                <a:lnTo>
                  <a:pt x="0" y="95868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rot="-2490388">
            <a:off x="4531849" y="4694252"/>
            <a:ext cx="2128247" cy="2955898"/>
          </a:xfrm>
          <a:custGeom>
            <a:avLst/>
            <a:gdLst/>
            <a:ahLst/>
            <a:cxnLst/>
            <a:rect l="l" t="t" r="r" b="b"/>
            <a:pathLst>
              <a:path w="3192370" h="4433847">
                <a:moveTo>
                  <a:pt x="0" y="0"/>
                </a:moveTo>
                <a:lnTo>
                  <a:pt x="3192370" y="0"/>
                </a:lnTo>
                <a:lnTo>
                  <a:pt x="3192370" y="4433846"/>
                </a:lnTo>
                <a:lnTo>
                  <a:pt x="0" y="44338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a:off x="286341" y="5950444"/>
            <a:ext cx="3533287" cy="706657"/>
          </a:xfrm>
          <a:custGeom>
            <a:avLst/>
            <a:gdLst/>
            <a:ahLst/>
            <a:cxnLst/>
            <a:rect l="l" t="t" r="r" b="b"/>
            <a:pathLst>
              <a:path w="5299930" h="1059986">
                <a:moveTo>
                  <a:pt x="0" y="0"/>
                </a:moveTo>
                <a:lnTo>
                  <a:pt x="5299930" y="0"/>
                </a:lnTo>
                <a:lnTo>
                  <a:pt x="5299930" y="1059986"/>
                </a:lnTo>
                <a:lnTo>
                  <a:pt x="0" y="1059986"/>
                </a:lnTo>
                <a:lnTo>
                  <a:pt x="0" y="0"/>
                </a:lnTo>
                <a:close/>
              </a:path>
            </a:pathLst>
          </a:custGeom>
          <a:blipFill>
            <a:blip r:embed="rId7"/>
            <a:stretch>
              <a:fillRect/>
            </a:stretch>
          </a:blipFill>
        </p:spPr>
        <p:txBody>
          <a:bodyPr/>
          <a:lstStyle/>
          <a:p>
            <a:pPr defTabSz="609630"/>
            <a:endParaRPr lang="en-GB" sz="1200">
              <a:solidFill>
                <a:prstClr val="black"/>
              </a:solidFill>
              <a:latin typeface="Calibri"/>
            </a:endParaRPr>
          </a:p>
        </p:txBody>
      </p:sp>
      <p:sp>
        <p:nvSpPr>
          <p:cNvPr id="6" name="TextBox 6"/>
          <p:cNvSpPr txBox="1"/>
          <p:nvPr/>
        </p:nvSpPr>
        <p:spPr>
          <a:xfrm>
            <a:off x="377466" y="2455239"/>
            <a:ext cx="7448815" cy="1025922"/>
          </a:xfrm>
          <a:prstGeom prst="rect">
            <a:avLst/>
          </a:prstGeom>
        </p:spPr>
        <p:txBody>
          <a:bodyPr lIns="0" tIns="0" rIns="0" bIns="0" rtlCol="0" anchor="t">
            <a:spAutoFit/>
          </a:bodyPr>
          <a:lstStyle/>
          <a:p>
            <a:pPr defTabSz="609630">
              <a:lnSpc>
                <a:spcPts val="7966"/>
              </a:lnSpc>
            </a:pPr>
            <a:r>
              <a:rPr lang="en-US" sz="7660" b="1" dirty="0">
                <a:solidFill>
                  <a:srgbClr val="002753"/>
                </a:solidFill>
                <a:latin typeface="Rethink Sans 1 Ultra-Bold"/>
                <a:ea typeface="Rethink Sans 1 Ultra-Bold"/>
                <a:cs typeface="Rethink Sans 1 Ultra-Bold"/>
                <a:sym typeface="Rethink Sans 1 Ultra-Bold"/>
              </a:rPr>
              <a:t>Thank you!</a:t>
            </a:r>
          </a:p>
        </p:txBody>
      </p:sp>
      <p:pic>
        <p:nvPicPr>
          <p:cNvPr id="7" name="Picture 6" descr="A black background with blue text&#10;&#10;AI-generated content may be incorrect.">
            <a:extLst>
              <a:ext uri="{FF2B5EF4-FFF2-40B4-BE49-F238E27FC236}">
                <a16:creationId xmlns:a16="http://schemas.microsoft.com/office/drawing/2014/main" id="{DCA40A84-2B13-15C7-9B1C-689B208C3D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6341" y="214073"/>
            <a:ext cx="1791271" cy="645415"/>
          </a:xfrm>
          <a:prstGeom prst="rect">
            <a:avLst/>
          </a:prstGeom>
        </p:spPr>
      </p:pic>
      <p:sp>
        <p:nvSpPr>
          <p:cNvPr id="9" name="TextBox 8">
            <a:extLst>
              <a:ext uri="{FF2B5EF4-FFF2-40B4-BE49-F238E27FC236}">
                <a16:creationId xmlns:a16="http://schemas.microsoft.com/office/drawing/2014/main" id="{F9500366-7946-5F90-D23E-147DF6E3E8CD}"/>
              </a:ext>
            </a:extLst>
          </p:cNvPr>
          <p:cNvSpPr txBox="1"/>
          <p:nvPr/>
        </p:nvSpPr>
        <p:spPr>
          <a:xfrm>
            <a:off x="405461" y="3894039"/>
            <a:ext cx="6966857" cy="379656"/>
          </a:xfrm>
          <a:prstGeom prst="rect">
            <a:avLst/>
          </a:prstGeom>
          <a:noFill/>
        </p:spPr>
        <p:txBody>
          <a:bodyPr wrap="square">
            <a:spAutoFit/>
          </a:bodyPr>
          <a:lstStyle/>
          <a:p>
            <a:pPr defTabSz="609630"/>
            <a:r>
              <a:rPr lang="en-US" sz="1867" b="1" dirty="0">
                <a:solidFill>
                  <a:srgbClr val="002753"/>
                </a:solidFill>
                <a:latin typeface="Rethink Sans 2"/>
                <a:ea typeface="Rethink Sans 2"/>
                <a:cs typeface="Rethink Sans 2"/>
                <a:sym typeface="Rethink Sans 2"/>
              </a:rPr>
              <a:t>Email: savanna.thompson@york.gov.uk</a:t>
            </a:r>
            <a:r>
              <a:rPr lang="en-US" sz="1867" dirty="0">
                <a:solidFill>
                  <a:srgbClr val="002753"/>
                </a:solidFill>
                <a:latin typeface="Rethink Sans 2"/>
                <a:ea typeface="Rethink Sans 2"/>
                <a:cs typeface="Rethink Sans 2"/>
                <a:sym typeface="Rethink Sans 2"/>
              </a:rPr>
              <a:t> </a:t>
            </a:r>
            <a:endParaRPr lang="en-GB" sz="1867" dirty="0">
              <a:solidFill>
                <a:prstClr val="black"/>
              </a:solidFill>
              <a:latin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73531"/>
        </a:solidFill>
        <a:effectLst/>
      </p:bgPr>
    </p:bg>
    <p:spTree>
      <p:nvGrpSpPr>
        <p:cNvPr id="1" name="">
          <a:extLst>
            <a:ext uri="{FF2B5EF4-FFF2-40B4-BE49-F238E27FC236}">
              <a16:creationId xmlns:a16="http://schemas.microsoft.com/office/drawing/2014/main" id="{33664D5A-EBE1-D09E-C170-BE08BA9B8D12}"/>
            </a:ext>
          </a:extLst>
        </p:cNvPr>
        <p:cNvGrpSpPr/>
        <p:nvPr/>
      </p:nvGrpSpPr>
      <p:grpSpPr>
        <a:xfrm>
          <a:off x="0" y="0"/>
          <a:ext cx="0" cy="0"/>
          <a:chOff x="0" y="0"/>
          <a:chExt cx="0" cy="0"/>
        </a:xfrm>
      </p:grpSpPr>
      <p:pic>
        <p:nvPicPr>
          <p:cNvPr id="5" name="Picture 4" descr="A blue and black background&#10;&#10;AI-generated content may be incorrect.">
            <a:extLst>
              <a:ext uri="{FF2B5EF4-FFF2-40B4-BE49-F238E27FC236}">
                <a16:creationId xmlns:a16="http://schemas.microsoft.com/office/drawing/2014/main" id="{1BF5878C-BE60-B418-553B-AAA9742CCC04}"/>
              </a:ext>
            </a:extLst>
          </p:cNvPr>
          <p:cNvPicPr>
            <a:picLocks noChangeAspect="1"/>
          </p:cNvPicPr>
          <p:nvPr/>
        </p:nvPicPr>
        <p:blipFill>
          <a:blip r:embed="rId2">
            <a:extLst>
              <a:ext uri="{28A0092B-C50C-407E-A947-70E740481C1C}">
                <a14:useLocalDpi xmlns:a14="http://schemas.microsoft.com/office/drawing/2010/main" val="0"/>
              </a:ext>
            </a:extLst>
          </a:blip>
          <a:srcRect r="27535"/>
          <a:stretch/>
        </p:blipFill>
        <p:spPr>
          <a:xfrm>
            <a:off x="7213162" y="0"/>
            <a:ext cx="4978838" cy="6858000"/>
          </a:xfrm>
          <a:prstGeom prst="rect">
            <a:avLst/>
          </a:prstGeom>
        </p:spPr>
      </p:pic>
      <p:sp>
        <p:nvSpPr>
          <p:cNvPr id="7" name="TextBox 6">
            <a:extLst>
              <a:ext uri="{FF2B5EF4-FFF2-40B4-BE49-F238E27FC236}">
                <a16:creationId xmlns:a16="http://schemas.microsoft.com/office/drawing/2014/main" id="{E2924DBB-124E-D87A-F93F-A1F7A02B2C8F}"/>
              </a:ext>
            </a:extLst>
          </p:cNvPr>
          <p:cNvSpPr txBox="1"/>
          <p:nvPr/>
        </p:nvSpPr>
        <p:spPr>
          <a:xfrm>
            <a:off x="764021" y="1107440"/>
            <a:ext cx="5998245" cy="203132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Plus Jakarta Sans SemiBold"/>
                <a:ea typeface="+mn-ea"/>
                <a:cs typeface="+mn-cs"/>
              </a:rPr>
              <a:t>Panel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Plus Jakarta Sans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Plus Jakarta Sans SemiBold"/>
                <a:ea typeface="+mn-ea"/>
                <a:cs typeface="+mn-cs"/>
              </a:rPr>
              <a:t>Collaboration &amp; Joining Up</a:t>
            </a:r>
            <a:endParaRPr kumimoji="0" lang="en-US" sz="3600" b="0" i="0" u="none" strike="noStrike" kern="1200" cap="none" spc="0" normalizeH="0" baseline="0" noProof="0" dirty="0">
              <a:ln>
                <a:noFill/>
              </a:ln>
              <a:solidFill>
                <a:prstClr val="white"/>
              </a:solidFill>
              <a:effectLst/>
              <a:uLnTx/>
              <a:uFillTx/>
              <a:latin typeface="Plus Jakarta Sans"/>
              <a:ea typeface="+mn-ea"/>
              <a:cs typeface="+mn-cs"/>
            </a:endParaRPr>
          </a:p>
        </p:txBody>
      </p:sp>
      <p:pic>
        <p:nvPicPr>
          <p:cNvPr id="12" name="Picture 11" descr="A black and white logo&#10;&#10;AI-generated content may be incorrect.">
            <a:extLst>
              <a:ext uri="{FF2B5EF4-FFF2-40B4-BE49-F238E27FC236}">
                <a16:creationId xmlns:a16="http://schemas.microsoft.com/office/drawing/2014/main" id="{69E20D0A-51E2-8497-AF26-0624220193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1" y="5490489"/>
            <a:ext cx="1938539" cy="698477"/>
          </a:xfrm>
          <a:prstGeom prst="rect">
            <a:avLst/>
          </a:prstGeom>
        </p:spPr>
      </p:pic>
    </p:spTree>
    <p:extLst>
      <p:ext uri="{BB962C8B-B14F-4D97-AF65-F5344CB8AC3E}">
        <p14:creationId xmlns:p14="http://schemas.microsoft.com/office/powerpoint/2010/main" val="771682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002" y="457376"/>
            <a:ext cx="10515600" cy="707462"/>
          </a:xfrm>
        </p:spPr>
        <p:txBody>
          <a:bodyPr/>
          <a:lstStyle/>
          <a:p>
            <a:r>
              <a:rPr lang="en-GB" dirty="0">
                <a:latin typeface="Arial"/>
                <a:cs typeface="Arial"/>
              </a:rPr>
              <a:t>North Yorkshire Programme Outline</a:t>
            </a:r>
            <a:endParaRPr lang="en-GB" dirty="0"/>
          </a:p>
        </p:txBody>
      </p:sp>
      <p:sp>
        <p:nvSpPr>
          <p:cNvPr id="3" name="Content Placeholder 2"/>
          <p:cNvSpPr>
            <a:spLocks noGrp="1"/>
          </p:cNvSpPr>
          <p:nvPr>
            <p:ph idx="1"/>
          </p:nvPr>
        </p:nvSpPr>
        <p:spPr>
          <a:xfrm>
            <a:off x="392002" y="1525931"/>
            <a:ext cx="10515600" cy="4424246"/>
          </a:xfrm>
        </p:spPr>
        <p:txBody>
          <a:bodyPr vert="horz" lIns="91440" tIns="45720" rIns="91440" bIns="45720" rtlCol="0" anchor="t">
            <a:normAutofit fontScale="92500" lnSpcReduction="10000"/>
          </a:bodyPr>
          <a:lstStyle/>
          <a:p>
            <a:pPr marL="457200" indent="-457200">
              <a:buChar char="•"/>
            </a:pPr>
            <a:r>
              <a:rPr lang="en-GB" dirty="0">
                <a:latin typeface="Arial"/>
                <a:cs typeface="Arial"/>
              </a:rPr>
              <a:t>Up to £4,171,404 programme</a:t>
            </a:r>
          </a:p>
          <a:p>
            <a:pPr marL="457200" indent="-457200">
              <a:buChar char="•"/>
            </a:pPr>
            <a:r>
              <a:rPr lang="en-GB" dirty="0">
                <a:solidFill>
                  <a:srgbClr val="000000"/>
                </a:solidFill>
                <a:latin typeface="Arial"/>
                <a:cs typeface="Arial"/>
              </a:rPr>
              <a:t>17 projects</a:t>
            </a:r>
          </a:p>
          <a:p>
            <a:pPr marL="457200" indent="-457200">
              <a:buFont typeface="Arial,Sans-Serif" panose="020B0604020202020204" pitchFamily="34" charset="0"/>
              <a:buChar char="•"/>
            </a:pPr>
            <a:r>
              <a:rPr lang="en-GB" sz="2600" dirty="0">
                <a:latin typeface="Arial"/>
                <a:cs typeface="Arial"/>
              </a:rPr>
              <a:t>Supporting 1431 inactive individuals, 349 in work 'at risk' and 190 businesses to enhance employment support</a:t>
            </a:r>
            <a:endParaRPr lang="en-US" sz="2600" dirty="0">
              <a:latin typeface="Arial"/>
              <a:cs typeface="Arial"/>
            </a:endParaRPr>
          </a:p>
          <a:p>
            <a:pPr marL="457200" indent="-457200">
              <a:buFont typeface="Arial,Sans-Serif" panose="020B0604020202020204" pitchFamily="34" charset="0"/>
              <a:buChar char="•"/>
            </a:pPr>
            <a:r>
              <a:rPr lang="en-GB" sz="2600" dirty="0">
                <a:solidFill>
                  <a:srgbClr val="000000"/>
                </a:solidFill>
                <a:latin typeface="Arial"/>
                <a:cs typeface="Arial"/>
              </a:rPr>
              <a:t>Focus on 16-25 years and 50-64 years</a:t>
            </a:r>
          </a:p>
          <a:p>
            <a:pPr marL="457200" indent="-457200">
              <a:buFont typeface="Arial,Sans-Serif" panose="020B0604020202020204" pitchFamily="34" charset="0"/>
              <a:buChar char="•"/>
            </a:pPr>
            <a:r>
              <a:rPr lang="en-GB" sz="2600" dirty="0">
                <a:solidFill>
                  <a:srgbClr val="000000"/>
                </a:solidFill>
                <a:latin typeface="Arial"/>
                <a:cs typeface="Arial"/>
              </a:rPr>
              <a:t>Focus on carers, veterans, insights into neurodiversity, early retirees</a:t>
            </a:r>
          </a:p>
          <a:p>
            <a:endParaRPr lang="en-GB" dirty="0">
              <a:solidFill>
                <a:srgbClr val="000000"/>
              </a:solidFill>
              <a:latin typeface="Arial"/>
              <a:cs typeface="Arial"/>
            </a:endParaRPr>
          </a:p>
          <a:p>
            <a:r>
              <a:rPr lang="en-GB" sz="2000" b="1" dirty="0">
                <a:solidFill>
                  <a:srgbClr val="424242"/>
                </a:solidFill>
              </a:rPr>
              <a:t>Delivery Principles</a:t>
            </a:r>
            <a:endParaRPr lang="en-GB" sz="2000" dirty="0"/>
          </a:p>
          <a:p>
            <a:pPr marL="285750" indent="-285750">
              <a:buFont typeface="Arial" panose="020B0604020202020204" pitchFamily="34" charset="0"/>
              <a:buChar char="•"/>
            </a:pPr>
            <a:r>
              <a:rPr lang="en-GB" sz="2000" dirty="0">
                <a:solidFill>
                  <a:srgbClr val="424242"/>
                </a:solidFill>
                <a:latin typeface="Arial"/>
                <a:cs typeface="Arial"/>
              </a:rPr>
              <a:t>Build on </a:t>
            </a:r>
            <a:r>
              <a:rPr lang="en-GB" sz="2000" b="1" dirty="0">
                <a:solidFill>
                  <a:srgbClr val="424242"/>
                </a:solidFill>
                <a:latin typeface="Arial"/>
                <a:cs typeface="Arial"/>
              </a:rPr>
              <a:t>existing projects</a:t>
            </a:r>
            <a:endParaRPr lang="en-GB" sz="2000" dirty="0">
              <a:latin typeface="Arial"/>
              <a:cs typeface="Arial"/>
            </a:endParaRPr>
          </a:p>
          <a:p>
            <a:pPr marL="285750" indent="-285750">
              <a:buFont typeface="Arial" panose="020B0604020202020204" pitchFamily="34" charset="0"/>
              <a:buChar char="•"/>
            </a:pPr>
            <a:r>
              <a:rPr lang="en-GB" sz="2000" dirty="0">
                <a:solidFill>
                  <a:srgbClr val="424242"/>
                </a:solidFill>
                <a:latin typeface="Arial"/>
                <a:cs typeface="Arial"/>
              </a:rPr>
              <a:t>Mobilise </a:t>
            </a:r>
            <a:r>
              <a:rPr lang="en-GB" sz="2000" b="1" dirty="0">
                <a:solidFill>
                  <a:srgbClr val="424242"/>
                </a:solidFill>
                <a:latin typeface="Arial"/>
                <a:cs typeface="Arial"/>
              </a:rPr>
              <a:t>quick routes to market</a:t>
            </a:r>
            <a:endParaRPr lang="en-GB" sz="2000" dirty="0">
              <a:latin typeface="Arial"/>
              <a:cs typeface="Arial"/>
            </a:endParaRPr>
          </a:p>
          <a:p>
            <a:pPr marL="285750" indent="-285750">
              <a:buFont typeface="Arial" panose="020B0604020202020204" pitchFamily="34" charset="0"/>
              <a:buChar char="•"/>
            </a:pPr>
            <a:r>
              <a:rPr lang="en-GB" sz="2000" dirty="0">
                <a:solidFill>
                  <a:srgbClr val="424242"/>
                </a:solidFill>
                <a:latin typeface="Arial"/>
                <a:cs typeface="Arial"/>
              </a:rPr>
              <a:t>Develop </a:t>
            </a:r>
            <a:r>
              <a:rPr lang="en-GB" sz="2000" b="1" dirty="0">
                <a:solidFill>
                  <a:srgbClr val="424242"/>
                </a:solidFill>
                <a:latin typeface="Arial"/>
                <a:cs typeface="Arial"/>
              </a:rPr>
              <a:t>pilot and test activities</a:t>
            </a:r>
            <a:r>
              <a:rPr lang="en-GB" sz="2000" dirty="0">
                <a:solidFill>
                  <a:srgbClr val="424242"/>
                </a:solidFill>
                <a:latin typeface="Arial"/>
                <a:cs typeface="Arial"/>
              </a:rPr>
              <a:t> to inform future service development</a:t>
            </a:r>
            <a:endParaRPr lang="en-GB" dirty="0">
              <a:latin typeface="Arial"/>
              <a:cs typeface="Arial"/>
            </a:endParaRPr>
          </a:p>
        </p:txBody>
      </p:sp>
    </p:spTree>
    <p:extLst>
      <p:ext uri="{BB962C8B-B14F-4D97-AF65-F5344CB8AC3E}">
        <p14:creationId xmlns:p14="http://schemas.microsoft.com/office/powerpoint/2010/main" val="4254855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73531"/>
        </a:solidFill>
        <a:effectLst/>
      </p:bgPr>
    </p:bg>
    <p:spTree>
      <p:nvGrpSpPr>
        <p:cNvPr id="1" name="">
          <a:extLst>
            <a:ext uri="{FF2B5EF4-FFF2-40B4-BE49-F238E27FC236}">
              <a16:creationId xmlns:a16="http://schemas.microsoft.com/office/drawing/2014/main" id="{8FF49499-6BFB-E678-83DB-C42B6515FAE4}"/>
            </a:ext>
          </a:extLst>
        </p:cNvPr>
        <p:cNvGrpSpPr/>
        <p:nvPr/>
      </p:nvGrpSpPr>
      <p:grpSpPr>
        <a:xfrm>
          <a:off x="0" y="0"/>
          <a:ext cx="0" cy="0"/>
          <a:chOff x="0" y="0"/>
          <a:chExt cx="0" cy="0"/>
        </a:xfrm>
      </p:grpSpPr>
      <p:pic>
        <p:nvPicPr>
          <p:cNvPr id="5" name="Picture 4" descr="A blue and black background&#10;&#10;AI-generated content may be incorrect.">
            <a:extLst>
              <a:ext uri="{FF2B5EF4-FFF2-40B4-BE49-F238E27FC236}">
                <a16:creationId xmlns:a16="http://schemas.microsoft.com/office/drawing/2014/main" id="{A0F34598-94F8-5818-399C-D8CC155EC12D}"/>
              </a:ext>
            </a:extLst>
          </p:cNvPr>
          <p:cNvPicPr>
            <a:picLocks noChangeAspect="1"/>
          </p:cNvPicPr>
          <p:nvPr/>
        </p:nvPicPr>
        <p:blipFill>
          <a:blip r:embed="rId2">
            <a:extLst>
              <a:ext uri="{28A0092B-C50C-407E-A947-70E740481C1C}">
                <a14:useLocalDpi xmlns:a14="http://schemas.microsoft.com/office/drawing/2010/main" val="0"/>
              </a:ext>
            </a:extLst>
          </a:blip>
          <a:srcRect r="27535"/>
          <a:stretch/>
        </p:blipFill>
        <p:spPr>
          <a:xfrm>
            <a:off x="7213162" y="0"/>
            <a:ext cx="4978838" cy="6858000"/>
          </a:xfrm>
          <a:prstGeom prst="rect">
            <a:avLst/>
          </a:prstGeom>
        </p:spPr>
      </p:pic>
      <p:sp>
        <p:nvSpPr>
          <p:cNvPr id="7" name="TextBox 6">
            <a:extLst>
              <a:ext uri="{FF2B5EF4-FFF2-40B4-BE49-F238E27FC236}">
                <a16:creationId xmlns:a16="http://schemas.microsoft.com/office/drawing/2014/main" id="{CD57DF12-84CD-DF56-5A96-82981943661A}"/>
              </a:ext>
            </a:extLst>
          </p:cNvPr>
          <p:cNvSpPr txBox="1"/>
          <p:nvPr/>
        </p:nvSpPr>
        <p:spPr>
          <a:xfrm>
            <a:off x="764021" y="1107440"/>
            <a:ext cx="4160113" cy="1938992"/>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white"/>
                </a:solidFill>
                <a:effectLst/>
                <a:uLnTx/>
                <a:uFillTx/>
                <a:latin typeface="Plus Jakarta Sans SemiBold"/>
                <a:ea typeface="+mn-ea"/>
                <a:cs typeface="+mn-cs"/>
              </a:rPr>
              <a:t>Lunch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4800" dirty="0">
                <a:solidFill>
                  <a:prstClr val="white"/>
                </a:solidFill>
                <a:latin typeface="Plus Jakarta Sans SemiBold"/>
              </a:rPr>
              <a:t>13:00- 13:30pm</a:t>
            </a:r>
            <a:endParaRPr kumimoji="0" lang="en-US" sz="4800" i="0" u="none" strike="noStrike" kern="1200" cap="none" spc="0" normalizeH="0" baseline="0" noProof="0" dirty="0">
              <a:ln>
                <a:noFill/>
              </a:ln>
              <a:solidFill>
                <a:prstClr val="white"/>
              </a:solidFill>
              <a:effectLst/>
              <a:uLnTx/>
              <a:uFillTx/>
              <a:latin typeface="Plus Jakarta Sans"/>
              <a:ea typeface="+mn-ea"/>
              <a:cs typeface="+mn-cs"/>
            </a:endParaRPr>
          </a:p>
        </p:txBody>
      </p:sp>
      <p:pic>
        <p:nvPicPr>
          <p:cNvPr id="12" name="Picture 11" descr="A black and white logo&#10;&#10;AI-generated content may be incorrect.">
            <a:extLst>
              <a:ext uri="{FF2B5EF4-FFF2-40B4-BE49-F238E27FC236}">
                <a16:creationId xmlns:a16="http://schemas.microsoft.com/office/drawing/2014/main" id="{4AA69417-5256-BFC7-5CAE-C4A94373D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1" y="5490489"/>
            <a:ext cx="1938539" cy="698477"/>
          </a:xfrm>
          <a:prstGeom prst="rect">
            <a:avLst/>
          </a:prstGeom>
        </p:spPr>
      </p:pic>
    </p:spTree>
    <p:extLst>
      <p:ext uri="{BB962C8B-B14F-4D97-AF65-F5344CB8AC3E}">
        <p14:creationId xmlns:p14="http://schemas.microsoft.com/office/powerpoint/2010/main" val="1754333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73531"/>
        </a:solidFill>
        <a:effectLst/>
      </p:bgPr>
    </p:bg>
    <p:spTree>
      <p:nvGrpSpPr>
        <p:cNvPr id="1" name="">
          <a:extLst>
            <a:ext uri="{FF2B5EF4-FFF2-40B4-BE49-F238E27FC236}">
              <a16:creationId xmlns:a16="http://schemas.microsoft.com/office/drawing/2014/main" id="{E962ED9C-9E4C-D99C-6B42-5A3F6E95E4CF}"/>
            </a:ext>
          </a:extLst>
        </p:cNvPr>
        <p:cNvGrpSpPr/>
        <p:nvPr/>
      </p:nvGrpSpPr>
      <p:grpSpPr>
        <a:xfrm>
          <a:off x="0" y="0"/>
          <a:ext cx="0" cy="0"/>
          <a:chOff x="0" y="0"/>
          <a:chExt cx="0" cy="0"/>
        </a:xfrm>
      </p:grpSpPr>
      <p:pic>
        <p:nvPicPr>
          <p:cNvPr id="5" name="Picture 4" descr="A blue and black background&#10;&#10;AI-generated content may be incorrect.">
            <a:extLst>
              <a:ext uri="{FF2B5EF4-FFF2-40B4-BE49-F238E27FC236}">
                <a16:creationId xmlns:a16="http://schemas.microsoft.com/office/drawing/2014/main" id="{F905ADEA-D607-AF1F-08D6-6EA9A3CFF84E}"/>
              </a:ext>
            </a:extLst>
          </p:cNvPr>
          <p:cNvPicPr>
            <a:picLocks noChangeAspect="1"/>
          </p:cNvPicPr>
          <p:nvPr/>
        </p:nvPicPr>
        <p:blipFill>
          <a:blip r:embed="rId2">
            <a:extLst>
              <a:ext uri="{28A0092B-C50C-407E-A947-70E740481C1C}">
                <a14:useLocalDpi xmlns:a14="http://schemas.microsoft.com/office/drawing/2010/main" val="0"/>
              </a:ext>
            </a:extLst>
          </a:blip>
          <a:srcRect r="27535"/>
          <a:stretch/>
        </p:blipFill>
        <p:spPr>
          <a:xfrm>
            <a:off x="7213162" y="0"/>
            <a:ext cx="4978838" cy="6858000"/>
          </a:xfrm>
          <a:prstGeom prst="rect">
            <a:avLst/>
          </a:prstGeom>
        </p:spPr>
      </p:pic>
      <p:sp>
        <p:nvSpPr>
          <p:cNvPr id="7" name="TextBox 6">
            <a:extLst>
              <a:ext uri="{FF2B5EF4-FFF2-40B4-BE49-F238E27FC236}">
                <a16:creationId xmlns:a16="http://schemas.microsoft.com/office/drawing/2014/main" id="{56189E78-6802-0423-3379-9CBEDCB53174}"/>
              </a:ext>
            </a:extLst>
          </p:cNvPr>
          <p:cNvSpPr txBox="1"/>
          <p:nvPr/>
        </p:nvSpPr>
        <p:spPr>
          <a:xfrm>
            <a:off x="764021" y="1107440"/>
            <a:ext cx="6251583" cy="1323439"/>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Plus Jakarta Sans SemiBold"/>
                <a:ea typeface="+mn-ea"/>
                <a:cs typeface="+mn-cs"/>
              </a:rPr>
              <a:t>Connect to Work Programme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Plus Jakarta Sans SemiBold"/>
                <a:ea typeface="+mn-ea"/>
                <a:cs typeface="+mn-cs"/>
              </a:rPr>
              <a:t>for York and North Yorkshire </a:t>
            </a:r>
            <a:endParaRPr kumimoji="0" lang="en-US" sz="1800" b="0" i="0" u="none" strike="noStrike" kern="1200" cap="none" spc="0" normalizeH="0" baseline="0" noProof="0" dirty="0">
              <a:ln>
                <a:noFill/>
              </a:ln>
              <a:solidFill>
                <a:prstClr val="white"/>
              </a:solidFill>
              <a:effectLst/>
              <a:uLnTx/>
              <a:uFillTx/>
              <a:latin typeface="Plus Jakarta Sans"/>
              <a:ea typeface="+mn-ea"/>
              <a:cs typeface="+mn-cs"/>
            </a:endParaRPr>
          </a:p>
        </p:txBody>
      </p:sp>
      <p:pic>
        <p:nvPicPr>
          <p:cNvPr id="12" name="Picture 11" descr="A black and white logo&#10;&#10;AI-generated content may be incorrect.">
            <a:extLst>
              <a:ext uri="{FF2B5EF4-FFF2-40B4-BE49-F238E27FC236}">
                <a16:creationId xmlns:a16="http://schemas.microsoft.com/office/drawing/2014/main" id="{7C9439BE-5BB2-FB2A-9811-A949C6339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1" y="5490489"/>
            <a:ext cx="1938539" cy="698477"/>
          </a:xfrm>
          <a:prstGeom prst="rect">
            <a:avLst/>
          </a:prstGeom>
        </p:spPr>
      </p:pic>
    </p:spTree>
    <p:extLst>
      <p:ext uri="{BB962C8B-B14F-4D97-AF65-F5344CB8AC3E}">
        <p14:creationId xmlns:p14="http://schemas.microsoft.com/office/powerpoint/2010/main" val="2581818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e and black background&#10;&#10;AI-generated content may be incorrect.">
            <a:extLst>
              <a:ext uri="{FF2B5EF4-FFF2-40B4-BE49-F238E27FC236}">
                <a16:creationId xmlns:a16="http://schemas.microsoft.com/office/drawing/2014/main" id="{532247BF-5496-E7EC-EF10-7A5BB0BF911F}"/>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a:off x="7264402" y="0"/>
            <a:ext cx="6870698" cy="6858000"/>
          </a:xfrm>
          <a:prstGeom prst="rect">
            <a:avLst/>
          </a:prstGeom>
        </p:spPr>
      </p:pic>
      <p:sp>
        <p:nvSpPr>
          <p:cNvPr id="2" name="Title 1">
            <a:extLst>
              <a:ext uri="{FF2B5EF4-FFF2-40B4-BE49-F238E27FC236}">
                <a16:creationId xmlns:a16="http://schemas.microsoft.com/office/drawing/2014/main" id="{E323ECA4-5437-B4A5-B668-D899F9466D07}"/>
              </a:ext>
            </a:extLst>
          </p:cNvPr>
          <p:cNvSpPr>
            <a:spLocks noGrp="1"/>
          </p:cNvSpPr>
          <p:nvPr>
            <p:ph type="title"/>
          </p:nvPr>
        </p:nvSpPr>
        <p:spPr>
          <a:xfrm>
            <a:off x="303811" y="250031"/>
            <a:ext cx="11749644" cy="1325563"/>
          </a:xfrm>
        </p:spPr>
        <p:txBody>
          <a:bodyPr>
            <a:normAutofit/>
          </a:bodyPr>
          <a:lstStyle/>
          <a:p>
            <a:r>
              <a:rPr lang="en-GB" sz="4200" dirty="0"/>
              <a:t>Overview of the Connect to Work Programme</a:t>
            </a:r>
          </a:p>
        </p:txBody>
      </p:sp>
      <p:sp>
        <p:nvSpPr>
          <p:cNvPr id="3" name="Content Placeholder 2">
            <a:extLst>
              <a:ext uri="{FF2B5EF4-FFF2-40B4-BE49-F238E27FC236}">
                <a16:creationId xmlns:a16="http://schemas.microsoft.com/office/drawing/2014/main" id="{0FB84EB2-AFB3-DD4F-B73C-AA77D5E03C0E}"/>
              </a:ext>
            </a:extLst>
          </p:cNvPr>
          <p:cNvSpPr>
            <a:spLocks noGrp="1"/>
          </p:cNvSpPr>
          <p:nvPr>
            <p:ph idx="1"/>
          </p:nvPr>
        </p:nvSpPr>
        <p:spPr>
          <a:xfrm>
            <a:off x="598055" y="1253331"/>
            <a:ext cx="10515600" cy="4351338"/>
          </a:xfrm>
        </p:spPr>
        <p:txBody>
          <a:bodyPr>
            <a:normAutofit lnSpcReduction="10000"/>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2400" kern="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800" dirty="0"/>
              <a:t>Connect to Work is a supported employment programme designed to help individuals who face barriers to employment including disabilities, long term health conditions and other complex barriers.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2800" dirty="0"/>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800" dirty="0"/>
              <a:t>It is a voluntary programme, providing tailored, one-to one support for individuals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2800" dirty="0"/>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800" dirty="0"/>
              <a:t>The programme works in partnership with employers, training providers, health services and support services to create pathways into sustainable work.</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2800" b="0" i="0" u="none" strike="noStrike" kern="0" cap="none" spc="0" baseline="0" dirty="0">
              <a:solidFill>
                <a:srgbClr val="000000"/>
              </a:solidFill>
              <a:uFillTx/>
              <a:latin typeface="Roboto" panose="02000000000000000000" pitchFamily="2" charset="0"/>
              <a:ea typeface="Roboto" panose="02000000000000000000" pitchFamily="2" charset="0"/>
              <a:cs typeface="Roboto" panose="02000000000000000000" pitchFamily="2" charset="0"/>
            </a:endParaRPr>
          </a:p>
          <a:p>
            <a:pPr marL="0" indent="0">
              <a:buNone/>
            </a:pPr>
            <a:endParaRPr lang="en-GB" dirty="0"/>
          </a:p>
        </p:txBody>
      </p:sp>
    </p:spTree>
    <p:extLst>
      <p:ext uri="{BB962C8B-B14F-4D97-AF65-F5344CB8AC3E}">
        <p14:creationId xmlns:p14="http://schemas.microsoft.com/office/powerpoint/2010/main" val="3806505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e and black background&#10;&#10;AI-generated content may be incorrect.">
            <a:extLst>
              <a:ext uri="{FF2B5EF4-FFF2-40B4-BE49-F238E27FC236}">
                <a16:creationId xmlns:a16="http://schemas.microsoft.com/office/drawing/2014/main" id="{532247BF-5496-E7EC-EF10-7A5BB0BF911F}"/>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a:off x="7264402" y="0"/>
            <a:ext cx="6870698" cy="6858000"/>
          </a:xfrm>
          <a:prstGeom prst="rect">
            <a:avLst/>
          </a:prstGeom>
        </p:spPr>
      </p:pic>
      <p:sp>
        <p:nvSpPr>
          <p:cNvPr id="2" name="Title 1">
            <a:extLst>
              <a:ext uri="{FF2B5EF4-FFF2-40B4-BE49-F238E27FC236}">
                <a16:creationId xmlns:a16="http://schemas.microsoft.com/office/drawing/2014/main" id="{E323ECA4-5437-B4A5-B668-D899F9466D07}"/>
              </a:ext>
            </a:extLst>
          </p:cNvPr>
          <p:cNvSpPr>
            <a:spLocks noGrp="1"/>
          </p:cNvSpPr>
          <p:nvPr>
            <p:ph type="title"/>
          </p:nvPr>
        </p:nvSpPr>
        <p:spPr>
          <a:xfrm>
            <a:off x="303811" y="97631"/>
            <a:ext cx="11749644" cy="765969"/>
          </a:xfrm>
        </p:spPr>
        <p:txBody>
          <a:bodyPr>
            <a:normAutofit/>
          </a:bodyPr>
          <a:lstStyle/>
          <a:p>
            <a:r>
              <a:rPr lang="en-GB" sz="4200" dirty="0"/>
              <a:t>Eligibility and Suitability </a:t>
            </a:r>
          </a:p>
        </p:txBody>
      </p:sp>
      <p:sp>
        <p:nvSpPr>
          <p:cNvPr id="3" name="Content Placeholder 2">
            <a:extLst>
              <a:ext uri="{FF2B5EF4-FFF2-40B4-BE49-F238E27FC236}">
                <a16:creationId xmlns:a16="http://schemas.microsoft.com/office/drawing/2014/main" id="{0FB84EB2-AFB3-DD4F-B73C-AA77D5E03C0E}"/>
              </a:ext>
            </a:extLst>
          </p:cNvPr>
          <p:cNvSpPr>
            <a:spLocks noGrp="1"/>
          </p:cNvSpPr>
          <p:nvPr>
            <p:ph idx="1"/>
          </p:nvPr>
        </p:nvSpPr>
        <p:spPr/>
        <p:txBody>
          <a:bodyPr>
            <a:norm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2800" dirty="0"/>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2800" b="0" i="0" u="none" strike="noStrike" kern="0" cap="none" spc="0" baseline="0" dirty="0">
              <a:solidFill>
                <a:srgbClr val="000000"/>
              </a:solidFill>
              <a:uFillTx/>
              <a:latin typeface="Roboto" panose="02000000000000000000" pitchFamily="2" charset="0"/>
              <a:ea typeface="Roboto" panose="02000000000000000000" pitchFamily="2" charset="0"/>
              <a:cs typeface="Roboto" panose="02000000000000000000" pitchFamily="2" charset="0"/>
            </a:endParaRPr>
          </a:p>
          <a:p>
            <a:endParaRPr lang="en-GB" dirty="0"/>
          </a:p>
        </p:txBody>
      </p:sp>
      <p:sp>
        <p:nvSpPr>
          <p:cNvPr id="4" name="TextBox 3">
            <a:extLst>
              <a:ext uri="{FF2B5EF4-FFF2-40B4-BE49-F238E27FC236}">
                <a16:creationId xmlns:a16="http://schemas.microsoft.com/office/drawing/2014/main" id="{840DF445-BE18-DA31-F207-BE70C232B3AF}"/>
              </a:ext>
            </a:extLst>
          </p:cNvPr>
          <p:cNvSpPr txBox="1"/>
          <p:nvPr/>
        </p:nvSpPr>
        <p:spPr>
          <a:xfrm>
            <a:off x="463469" y="788898"/>
            <a:ext cx="10155677" cy="57554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Plus Jakarta Sans"/>
                <a:ea typeface="+mn-ea"/>
                <a:cs typeface="+mn-cs"/>
              </a:rPr>
              <a:t>Eligible participants must have a disability or a long-term health condition or belong to one of the specified disadvantaged groups, be economically inactive, unemployed or in employed but at risk of leaving.  Participants must be suitable for the programme, would benefit from the programme and are motivated to work.</a:t>
            </a:r>
            <a:r>
              <a:rPr kumimoji="0" lang="en-GB" sz="1800" b="1" i="0" u="none" strike="noStrike" kern="1200" cap="none" spc="0" normalizeH="0" baseline="0" noProof="0" dirty="0">
                <a:ln>
                  <a:noFill/>
                </a:ln>
                <a:solidFill>
                  <a:prstClr val="black"/>
                </a:solidFill>
                <a:effectLst/>
                <a:uLnTx/>
                <a:uFillTx/>
                <a:latin typeface="Plus Jakarta Sans"/>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 An offender (someone who is serving a community sentence) or ex-offender (someone who has completed a custodial or community sentence).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 A carer.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 An ex-carer.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 A homeless person.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 A former member of His Majesty’s (HM) Armed Forces (AF), a member of HM AF reserves, or a partner of current or former Armed Forces personnel.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•A person for whom a drug or alcohol dependency, including a history of dependency, presents a significant barrier to employment.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 Care experienced young person or a care leaver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 A refugee, a resettled Afghan.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 A person on the Ukrainian scheme.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 A victim/survivor of domestic abuse.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 Young people identified as being involved or at risk of being involved in serious violence.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 A victim of modern slavery</a:t>
            </a:r>
          </a:p>
        </p:txBody>
      </p:sp>
    </p:spTree>
    <p:extLst>
      <p:ext uri="{BB962C8B-B14F-4D97-AF65-F5344CB8AC3E}">
        <p14:creationId xmlns:p14="http://schemas.microsoft.com/office/powerpoint/2010/main" val="1992757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e and black background&#10;&#10;AI-generated content may be incorrect.">
            <a:extLst>
              <a:ext uri="{FF2B5EF4-FFF2-40B4-BE49-F238E27FC236}">
                <a16:creationId xmlns:a16="http://schemas.microsoft.com/office/drawing/2014/main" id="{532247BF-5496-E7EC-EF10-7A5BB0BF911F}"/>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a:off x="7264402" y="0"/>
            <a:ext cx="6870698" cy="6858000"/>
          </a:xfrm>
          <a:prstGeom prst="rect">
            <a:avLst/>
          </a:prstGeom>
        </p:spPr>
      </p:pic>
      <p:sp>
        <p:nvSpPr>
          <p:cNvPr id="2" name="Title 1">
            <a:extLst>
              <a:ext uri="{FF2B5EF4-FFF2-40B4-BE49-F238E27FC236}">
                <a16:creationId xmlns:a16="http://schemas.microsoft.com/office/drawing/2014/main" id="{E323ECA4-5437-B4A5-B668-D899F9466D07}"/>
              </a:ext>
            </a:extLst>
          </p:cNvPr>
          <p:cNvSpPr>
            <a:spLocks noGrp="1"/>
          </p:cNvSpPr>
          <p:nvPr>
            <p:ph type="title"/>
          </p:nvPr>
        </p:nvSpPr>
        <p:spPr>
          <a:xfrm>
            <a:off x="303811" y="250031"/>
            <a:ext cx="11749644" cy="1325563"/>
          </a:xfrm>
        </p:spPr>
        <p:txBody>
          <a:bodyPr>
            <a:normAutofit/>
          </a:bodyPr>
          <a:lstStyle/>
          <a:p>
            <a:r>
              <a:rPr lang="en-GB" sz="4200" dirty="0"/>
              <a:t>Supported Employment Models </a:t>
            </a:r>
          </a:p>
        </p:txBody>
      </p:sp>
      <p:sp>
        <p:nvSpPr>
          <p:cNvPr id="3" name="Content Placeholder 2">
            <a:extLst>
              <a:ext uri="{FF2B5EF4-FFF2-40B4-BE49-F238E27FC236}">
                <a16:creationId xmlns:a16="http://schemas.microsoft.com/office/drawing/2014/main" id="{0FB84EB2-AFB3-DD4F-B73C-AA77D5E03C0E}"/>
              </a:ext>
            </a:extLst>
          </p:cNvPr>
          <p:cNvSpPr>
            <a:spLocks noGrp="1"/>
          </p:cNvSpPr>
          <p:nvPr>
            <p:ph idx="1"/>
          </p:nvPr>
        </p:nvSpPr>
        <p:spPr/>
        <p:txBody>
          <a:bodyPr>
            <a:norm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2800" dirty="0"/>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2800" b="0" i="0" u="none" strike="noStrike" kern="0" cap="none" spc="0" baseline="0" dirty="0">
              <a:solidFill>
                <a:srgbClr val="000000"/>
              </a:solidFill>
              <a:uFillTx/>
              <a:latin typeface="Roboto" panose="02000000000000000000" pitchFamily="2" charset="0"/>
              <a:ea typeface="Roboto" panose="02000000000000000000" pitchFamily="2" charset="0"/>
              <a:cs typeface="Roboto" panose="02000000000000000000" pitchFamily="2" charset="0"/>
            </a:endParaRPr>
          </a:p>
          <a:p>
            <a:endParaRPr lang="en-GB" dirty="0"/>
          </a:p>
        </p:txBody>
      </p:sp>
      <p:sp>
        <p:nvSpPr>
          <p:cNvPr id="4" name="TextBox 3">
            <a:extLst>
              <a:ext uri="{FF2B5EF4-FFF2-40B4-BE49-F238E27FC236}">
                <a16:creationId xmlns:a16="http://schemas.microsoft.com/office/drawing/2014/main" id="{840DF445-BE18-DA31-F207-BE70C232B3AF}"/>
              </a:ext>
            </a:extLst>
          </p:cNvPr>
          <p:cNvSpPr txBox="1"/>
          <p:nvPr/>
        </p:nvSpPr>
        <p:spPr>
          <a:xfrm>
            <a:off x="544749" y="1575594"/>
            <a:ext cx="101556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p:txBody>
      </p:sp>
      <p:graphicFrame>
        <p:nvGraphicFramePr>
          <p:cNvPr id="7" name="Diagram 6">
            <a:extLst>
              <a:ext uri="{FF2B5EF4-FFF2-40B4-BE49-F238E27FC236}">
                <a16:creationId xmlns:a16="http://schemas.microsoft.com/office/drawing/2014/main" id="{210FA5C4-0CB8-0003-7246-BEA43907DE07}"/>
              </a:ext>
            </a:extLst>
          </p:cNvPr>
          <p:cNvGraphicFramePr/>
          <p:nvPr/>
        </p:nvGraphicFramePr>
        <p:xfrm>
          <a:off x="544749" y="137120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1645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787DE-04C7-13FF-399A-7DB9A506C94C}"/>
            </a:ext>
          </a:extLst>
        </p:cNvPr>
        <p:cNvGrpSpPr/>
        <p:nvPr/>
      </p:nvGrpSpPr>
      <p:grpSpPr>
        <a:xfrm>
          <a:off x="0" y="0"/>
          <a:ext cx="0" cy="0"/>
          <a:chOff x="0" y="0"/>
          <a:chExt cx="0" cy="0"/>
        </a:xfrm>
      </p:grpSpPr>
      <p:pic>
        <p:nvPicPr>
          <p:cNvPr id="5" name="Content Placeholder 4" descr="A blue and black background&#10;&#10;AI-generated content may be incorrect.">
            <a:extLst>
              <a:ext uri="{FF2B5EF4-FFF2-40B4-BE49-F238E27FC236}">
                <a16:creationId xmlns:a16="http://schemas.microsoft.com/office/drawing/2014/main" id="{432838A7-D309-3667-3FD0-BEDE35D1C7E4}"/>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a:off x="7264402" y="0"/>
            <a:ext cx="6870698" cy="6858000"/>
          </a:xfrm>
          <a:prstGeom prst="rect">
            <a:avLst/>
          </a:prstGeom>
        </p:spPr>
      </p:pic>
      <p:sp>
        <p:nvSpPr>
          <p:cNvPr id="2" name="Title 1">
            <a:extLst>
              <a:ext uri="{FF2B5EF4-FFF2-40B4-BE49-F238E27FC236}">
                <a16:creationId xmlns:a16="http://schemas.microsoft.com/office/drawing/2014/main" id="{A82A60EF-B7DC-E603-85AE-5C1E61E10FF8}"/>
              </a:ext>
            </a:extLst>
          </p:cNvPr>
          <p:cNvSpPr>
            <a:spLocks noGrp="1"/>
          </p:cNvSpPr>
          <p:nvPr>
            <p:ph type="title"/>
          </p:nvPr>
        </p:nvSpPr>
        <p:spPr>
          <a:xfrm>
            <a:off x="303811" y="250031"/>
            <a:ext cx="11749644" cy="999649"/>
          </a:xfrm>
        </p:spPr>
        <p:txBody>
          <a:bodyPr>
            <a:normAutofit/>
          </a:bodyPr>
          <a:lstStyle/>
          <a:p>
            <a:r>
              <a:rPr lang="en-GB" sz="4200" dirty="0"/>
              <a:t>What does the programme involve?</a:t>
            </a:r>
          </a:p>
        </p:txBody>
      </p:sp>
      <p:sp>
        <p:nvSpPr>
          <p:cNvPr id="3" name="Content Placeholder 2">
            <a:extLst>
              <a:ext uri="{FF2B5EF4-FFF2-40B4-BE49-F238E27FC236}">
                <a16:creationId xmlns:a16="http://schemas.microsoft.com/office/drawing/2014/main" id="{C9095DE8-35D4-2E76-A1FA-C83051FA3BA4}"/>
              </a:ext>
            </a:extLst>
          </p:cNvPr>
          <p:cNvSpPr>
            <a:spLocks noGrp="1"/>
          </p:cNvSpPr>
          <p:nvPr>
            <p:ph idx="1"/>
          </p:nvPr>
        </p:nvSpPr>
        <p:spPr/>
        <p:txBody>
          <a:bodyPr>
            <a:norm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2800" dirty="0"/>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2800" b="0" i="0" u="none" strike="noStrike" kern="0" cap="none" spc="0" baseline="0" dirty="0">
              <a:solidFill>
                <a:srgbClr val="000000"/>
              </a:solidFill>
              <a:uFillTx/>
              <a:latin typeface="Roboto" panose="02000000000000000000" pitchFamily="2" charset="0"/>
              <a:ea typeface="Roboto" panose="02000000000000000000" pitchFamily="2" charset="0"/>
              <a:cs typeface="Roboto" panose="02000000000000000000" pitchFamily="2" charset="0"/>
            </a:endParaRPr>
          </a:p>
          <a:p>
            <a:endParaRPr lang="en-GB" dirty="0"/>
          </a:p>
        </p:txBody>
      </p:sp>
      <p:sp>
        <p:nvSpPr>
          <p:cNvPr id="4" name="TextBox 3">
            <a:extLst>
              <a:ext uri="{FF2B5EF4-FFF2-40B4-BE49-F238E27FC236}">
                <a16:creationId xmlns:a16="http://schemas.microsoft.com/office/drawing/2014/main" id="{0974E5D6-3049-DBED-C056-67611D46CFC6}"/>
              </a:ext>
            </a:extLst>
          </p:cNvPr>
          <p:cNvSpPr txBox="1"/>
          <p:nvPr/>
        </p:nvSpPr>
        <p:spPr>
          <a:xfrm>
            <a:off x="544074" y="1169194"/>
            <a:ext cx="10155677"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Plus Jakarta Sans"/>
                <a:ea typeface="+mn-ea"/>
                <a:cs typeface="+mn-cs"/>
              </a:rPr>
              <a:t>Referral &amp; Registration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Participants are referred by partners or self-register.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Initial assessment to understand needs and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Plus Jakarta Sans"/>
                <a:ea typeface="+mn-ea"/>
                <a:cs typeface="+mn-cs"/>
              </a:rPr>
              <a:t>Personalised Action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Co-designed with a dedicated advisor.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Focuses on skills, confidence, and job readiness.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Plus Jakarta Sans"/>
                <a:ea typeface="+mn-ea"/>
                <a:cs typeface="+mn-cs"/>
              </a:rPr>
              <a:t>Support &amp;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Access to training, workshops, and wellbeing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Help with CVs, interviews, and job applications.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Plus Jakarta Sans"/>
                <a:ea typeface="+mn-ea"/>
                <a:cs typeface="+mn-cs"/>
              </a:rPr>
              <a:t>Employer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Opportunities to meet employers and explore vacancies.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Work trials</a:t>
            </a:r>
            <a:r>
              <a:rPr kumimoji="0" lang="en-GB" sz="1800" b="0" i="0" u="none" strike="noStrike" kern="1200" cap="none" spc="0" normalizeH="0" baseline="0" noProof="0">
                <a:ln>
                  <a:noFill/>
                </a:ln>
                <a:solidFill>
                  <a:prstClr val="black"/>
                </a:solidFill>
                <a:effectLst/>
                <a:uLnTx/>
                <a:uFillTx/>
                <a:latin typeface="Plus Jakarta Sans"/>
                <a:ea typeface="+mn-ea"/>
                <a:cs typeface="+mn-cs"/>
              </a:rPr>
              <a:t> and </a:t>
            </a: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direct employment.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Plus Jakarta Sans"/>
                <a:ea typeface="+mn-ea"/>
                <a:cs typeface="+mn-cs"/>
              </a:rPr>
              <a:t>Ongoing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Continued guidance after starting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Help to sustain employment and progress.</a:t>
            </a:r>
          </a:p>
        </p:txBody>
      </p:sp>
      <p:sp>
        <p:nvSpPr>
          <p:cNvPr id="6" name="TextBox 5">
            <a:extLst>
              <a:ext uri="{FF2B5EF4-FFF2-40B4-BE49-F238E27FC236}">
                <a16:creationId xmlns:a16="http://schemas.microsoft.com/office/drawing/2014/main" id="{F97BB00D-C21B-2949-3181-451670A3BAB1}"/>
              </a:ext>
            </a:extLst>
          </p:cNvPr>
          <p:cNvSpPr txBox="1"/>
          <p:nvPr/>
        </p:nvSpPr>
        <p:spPr>
          <a:xfrm>
            <a:off x="8506692" y="1825625"/>
            <a:ext cx="314056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Plus Jakarta Sans"/>
                <a:ea typeface="+mn-ea"/>
                <a:cs typeface="+mn-cs"/>
              </a:rPr>
              <a:t>Length of time on the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Those who are out of work can stay on the programme for up to 12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Plus Jakarta Sans"/>
                <a:ea typeface="+mn-ea"/>
                <a:cs typeface="+mn-cs"/>
              </a:rPr>
              <a:t>Those who are in work but at risk of leaving can stay on the programme for 4 months</a:t>
            </a:r>
          </a:p>
        </p:txBody>
      </p:sp>
    </p:spTree>
    <p:extLst>
      <p:ext uri="{BB962C8B-B14F-4D97-AF65-F5344CB8AC3E}">
        <p14:creationId xmlns:p14="http://schemas.microsoft.com/office/powerpoint/2010/main" val="3264682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C9E9283-D5FD-6B08-CCEB-9F24912FEBB7}"/>
              </a:ext>
            </a:extLst>
          </p:cNvPr>
          <p:cNvGrpSpPr>
            <a:grpSpLocks noGrp="1" noUngrp="1" noRot="1" noMove="1" noResize="1"/>
          </p:cNvGrpSpPr>
          <p:nvPr/>
        </p:nvGrpSpPr>
        <p:grpSpPr>
          <a:xfrm>
            <a:off x="11518699" y="-534692"/>
            <a:ext cx="749501" cy="6970642"/>
            <a:chOff x="7294879" y="-97812"/>
            <a:chExt cx="749501" cy="6970642"/>
          </a:xfrm>
        </p:grpSpPr>
        <p:pic>
          <p:nvPicPr>
            <p:cNvPr id="9" name="Picture 8" descr="A black background with green dots&#10;&#10;AI-generated content may be incorrect.">
              <a:extLst>
                <a:ext uri="{FF2B5EF4-FFF2-40B4-BE49-F238E27FC236}">
                  <a16:creationId xmlns:a16="http://schemas.microsoft.com/office/drawing/2014/main" id="{9767460B-1394-FB03-6CDF-0E9DD88F74AC}"/>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73636" r="9025"/>
            <a:stretch/>
          </p:blipFill>
          <p:spPr>
            <a:xfrm>
              <a:off x="7294879" y="-97812"/>
              <a:ext cx="673301" cy="3169920"/>
            </a:xfrm>
            <a:prstGeom prst="rect">
              <a:avLst/>
            </a:prstGeom>
          </p:spPr>
        </p:pic>
        <p:pic>
          <p:nvPicPr>
            <p:cNvPr id="10" name="Picture 9" descr="A black background with green dots&#10;&#10;AI-generated content may be incorrect.">
              <a:extLst>
                <a:ext uri="{FF2B5EF4-FFF2-40B4-BE49-F238E27FC236}">
                  <a16:creationId xmlns:a16="http://schemas.microsoft.com/office/drawing/2014/main" id="{1EB679B3-D1F9-56BC-7DDB-B0192A0E79EA}"/>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73636" r="9025"/>
            <a:stretch/>
          </p:blipFill>
          <p:spPr>
            <a:xfrm>
              <a:off x="7294879" y="3230880"/>
              <a:ext cx="673301" cy="3169920"/>
            </a:xfrm>
            <a:prstGeom prst="rect">
              <a:avLst/>
            </a:prstGeom>
          </p:spPr>
        </p:pic>
        <p:pic>
          <p:nvPicPr>
            <p:cNvPr id="11" name="Picture 10" descr="A black background with green dots&#10;&#10;AI-generated content may be incorrect.">
              <a:extLst>
                <a:ext uri="{FF2B5EF4-FFF2-40B4-BE49-F238E27FC236}">
                  <a16:creationId xmlns:a16="http://schemas.microsoft.com/office/drawing/2014/main" id="{EC9EE651-E5F7-3378-BAE9-781DA7C05BE3}"/>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73636" r="7062" b="90118"/>
            <a:stretch/>
          </p:blipFill>
          <p:spPr>
            <a:xfrm>
              <a:off x="7294879" y="6559572"/>
              <a:ext cx="749501" cy="313258"/>
            </a:xfrm>
            <a:prstGeom prst="rect">
              <a:avLst/>
            </a:prstGeom>
          </p:spPr>
        </p:pic>
      </p:grpSp>
      <p:pic>
        <p:nvPicPr>
          <p:cNvPr id="12" name="Content Placeholder 8" descr="A green square with white dots&#10;&#10;AI-generated content may be incorrect.">
            <a:extLst>
              <a:ext uri="{FF2B5EF4-FFF2-40B4-BE49-F238E27FC236}">
                <a16:creationId xmlns:a16="http://schemas.microsoft.com/office/drawing/2014/main" id="{DF292B31-0D2A-9EC0-4753-7A4D3298328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b="66717"/>
          <a:stretch/>
        </p:blipFill>
        <p:spPr>
          <a:xfrm>
            <a:off x="8010915" y="6315076"/>
            <a:ext cx="4013200" cy="542924"/>
          </a:xfrm>
          <a:prstGeom prst="rect">
            <a:avLst/>
          </a:prstGeom>
        </p:spPr>
      </p:pic>
      <p:pic>
        <p:nvPicPr>
          <p:cNvPr id="4" name="Content Placeholder 16" descr="A blue and black rectangle&#10;&#10;AI-generated content may be incorrect.">
            <a:extLst>
              <a:ext uri="{FF2B5EF4-FFF2-40B4-BE49-F238E27FC236}">
                <a16:creationId xmlns:a16="http://schemas.microsoft.com/office/drawing/2014/main" id="{7C4EB9EC-9AEE-AF73-238F-248A2D689F5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69016" b="31813"/>
          <a:stretch/>
        </p:blipFill>
        <p:spPr>
          <a:xfrm rot="16200000">
            <a:off x="9931813" y="4597813"/>
            <a:ext cx="1553336" cy="2967038"/>
          </a:xfrm>
          <a:prstGeom prst="rect">
            <a:avLst/>
          </a:prstGeom>
        </p:spPr>
      </p:pic>
      <p:pic>
        <p:nvPicPr>
          <p:cNvPr id="7" name="Content Placeholder 4" descr="A black and white logo&#10;&#10;AI-generated content may be incorrect.">
            <a:extLst>
              <a:ext uri="{FF2B5EF4-FFF2-40B4-BE49-F238E27FC236}">
                <a16:creationId xmlns:a16="http://schemas.microsoft.com/office/drawing/2014/main" id="{3EFC850B-175C-D520-E56C-C6B627E7F877}"/>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9745661" y="5843046"/>
            <a:ext cx="2001840" cy="721284"/>
          </a:xfrm>
          <a:prstGeom prst="rect">
            <a:avLst/>
          </a:prstGeom>
        </p:spPr>
      </p:pic>
      <p:graphicFrame>
        <p:nvGraphicFramePr>
          <p:cNvPr id="13" name="Diagram 12">
            <a:extLst>
              <a:ext uri="{FF2B5EF4-FFF2-40B4-BE49-F238E27FC236}">
                <a16:creationId xmlns:a16="http://schemas.microsoft.com/office/drawing/2014/main" id="{6B6A589E-FD08-EFB5-7B48-7E638FF9FEC4}"/>
              </a:ext>
            </a:extLst>
          </p:cNvPr>
          <p:cNvGraphicFramePr/>
          <p:nvPr/>
        </p:nvGraphicFramePr>
        <p:xfrm>
          <a:off x="281377" y="1190196"/>
          <a:ext cx="8187710" cy="170157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4" name="Diagram 13">
            <a:extLst>
              <a:ext uri="{FF2B5EF4-FFF2-40B4-BE49-F238E27FC236}">
                <a16:creationId xmlns:a16="http://schemas.microsoft.com/office/drawing/2014/main" id="{46B9BF2A-EEA4-82D6-9CBE-BF4A8C4F8FE4}"/>
              </a:ext>
            </a:extLst>
          </p:cNvPr>
          <p:cNvGraphicFramePr/>
          <p:nvPr/>
        </p:nvGraphicFramePr>
        <p:xfrm>
          <a:off x="1020851" y="3373777"/>
          <a:ext cx="6642692" cy="264762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5" name="Title 1">
            <a:extLst>
              <a:ext uri="{FF2B5EF4-FFF2-40B4-BE49-F238E27FC236}">
                <a16:creationId xmlns:a16="http://schemas.microsoft.com/office/drawing/2014/main" id="{4EA92816-0EBE-A021-E77C-9DFF0DBDE45A}"/>
              </a:ext>
            </a:extLst>
          </p:cNvPr>
          <p:cNvSpPr>
            <a:spLocks noGrp="1"/>
          </p:cNvSpPr>
          <p:nvPr>
            <p:ph type="title"/>
          </p:nvPr>
        </p:nvSpPr>
        <p:spPr>
          <a:xfrm>
            <a:off x="281376" y="341661"/>
            <a:ext cx="9464285" cy="756009"/>
          </a:xfrm>
        </p:spPr>
        <p:txBody>
          <a:bodyPr>
            <a:normAutofit/>
          </a:bodyPr>
          <a:lstStyle/>
          <a:p>
            <a:r>
              <a:rPr lang="en-GB" sz="2400" dirty="0"/>
              <a:t>Our Delivery Partnership </a:t>
            </a:r>
          </a:p>
        </p:txBody>
      </p:sp>
    </p:spTree>
    <p:extLst>
      <p:ext uri="{BB962C8B-B14F-4D97-AF65-F5344CB8AC3E}">
        <p14:creationId xmlns:p14="http://schemas.microsoft.com/office/powerpoint/2010/main" val="3788322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C9E9283-D5FD-6B08-CCEB-9F24912FEBB7}"/>
              </a:ext>
            </a:extLst>
          </p:cNvPr>
          <p:cNvGrpSpPr>
            <a:grpSpLocks noGrp="1" noUngrp="1" noRot="1" noMove="1" noResize="1"/>
          </p:cNvGrpSpPr>
          <p:nvPr/>
        </p:nvGrpSpPr>
        <p:grpSpPr>
          <a:xfrm>
            <a:off x="11518699" y="-534692"/>
            <a:ext cx="749501" cy="6970642"/>
            <a:chOff x="7294879" y="-97812"/>
            <a:chExt cx="749501" cy="6970642"/>
          </a:xfrm>
        </p:grpSpPr>
        <p:pic>
          <p:nvPicPr>
            <p:cNvPr id="9" name="Picture 8" descr="A black background with green dots&#10;&#10;AI-generated content may be incorrect.">
              <a:extLst>
                <a:ext uri="{FF2B5EF4-FFF2-40B4-BE49-F238E27FC236}">
                  <a16:creationId xmlns:a16="http://schemas.microsoft.com/office/drawing/2014/main" id="{9767460B-1394-FB03-6CDF-0E9DD88F74AC}"/>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73636" r="9025"/>
            <a:stretch/>
          </p:blipFill>
          <p:spPr>
            <a:xfrm>
              <a:off x="7294879" y="-97812"/>
              <a:ext cx="673301" cy="3169920"/>
            </a:xfrm>
            <a:prstGeom prst="rect">
              <a:avLst/>
            </a:prstGeom>
          </p:spPr>
        </p:pic>
        <p:pic>
          <p:nvPicPr>
            <p:cNvPr id="10" name="Picture 9" descr="A black background with green dots&#10;&#10;AI-generated content may be incorrect.">
              <a:extLst>
                <a:ext uri="{FF2B5EF4-FFF2-40B4-BE49-F238E27FC236}">
                  <a16:creationId xmlns:a16="http://schemas.microsoft.com/office/drawing/2014/main" id="{1EB679B3-D1F9-56BC-7DDB-B0192A0E79EA}"/>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73636" r="9025"/>
            <a:stretch/>
          </p:blipFill>
          <p:spPr>
            <a:xfrm>
              <a:off x="7294879" y="3230880"/>
              <a:ext cx="673301" cy="3169920"/>
            </a:xfrm>
            <a:prstGeom prst="rect">
              <a:avLst/>
            </a:prstGeom>
          </p:spPr>
        </p:pic>
        <p:pic>
          <p:nvPicPr>
            <p:cNvPr id="11" name="Picture 10" descr="A black background with green dots&#10;&#10;AI-generated content may be incorrect.">
              <a:extLst>
                <a:ext uri="{FF2B5EF4-FFF2-40B4-BE49-F238E27FC236}">
                  <a16:creationId xmlns:a16="http://schemas.microsoft.com/office/drawing/2014/main" id="{EC9EE651-E5F7-3378-BAE9-781DA7C05BE3}"/>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73636" r="7062" b="90118"/>
            <a:stretch/>
          </p:blipFill>
          <p:spPr>
            <a:xfrm>
              <a:off x="7294879" y="6559572"/>
              <a:ext cx="749501" cy="313258"/>
            </a:xfrm>
            <a:prstGeom prst="rect">
              <a:avLst/>
            </a:prstGeom>
          </p:spPr>
        </p:pic>
      </p:grpSp>
      <p:pic>
        <p:nvPicPr>
          <p:cNvPr id="12" name="Content Placeholder 8" descr="A green square with white dots&#10;&#10;AI-generated content may be incorrect.">
            <a:extLst>
              <a:ext uri="{FF2B5EF4-FFF2-40B4-BE49-F238E27FC236}">
                <a16:creationId xmlns:a16="http://schemas.microsoft.com/office/drawing/2014/main" id="{DF292B31-0D2A-9EC0-4753-7A4D3298328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b="66717"/>
          <a:stretch/>
        </p:blipFill>
        <p:spPr>
          <a:xfrm>
            <a:off x="8010915" y="6315076"/>
            <a:ext cx="4013200" cy="542924"/>
          </a:xfrm>
          <a:prstGeom prst="rect">
            <a:avLst/>
          </a:prstGeom>
        </p:spPr>
      </p:pic>
      <p:pic>
        <p:nvPicPr>
          <p:cNvPr id="4" name="Content Placeholder 16" descr="A blue and black rectangle&#10;&#10;AI-generated content may be incorrect.">
            <a:extLst>
              <a:ext uri="{FF2B5EF4-FFF2-40B4-BE49-F238E27FC236}">
                <a16:creationId xmlns:a16="http://schemas.microsoft.com/office/drawing/2014/main" id="{7C4EB9EC-9AEE-AF73-238F-248A2D689F5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69016" b="31813"/>
          <a:stretch/>
        </p:blipFill>
        <p:spPr>
          <a:xfrm rot="16200000">
            <a:off x="9931813" y="4597813"/>
            <a:ext cx="1553336" cy="2967038"/>
          </a:xfrm>
          <a:prstGeom prst="rect">
            <a:avLst/>
          </a:prstGeom>
        </p:spPr>
      </p:pic>
      <p:pic>
        <p:nvPicPr>
          <p:cNvPr id="7" name="Content Placeholder 4" descr="A black and white logo&#10;&#10;AI-generated content may be incorrect.">
            <a:extLst>
              <a:ext uri="{FF2B5EF4-FFF2-40B4-BE49-F238E27FC236}">
                <a16:creationId xmlns:a16="http://schemas.microsoft.com/office/drawing/2014/main" id="{3EFC850B-175C-D520-E56C-C6B627E7F877}"/>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9745661" y="5843046"/>
            <a:ext cx="2001840" cy="721284"/>
          </a:xfrm>
          <a:prstGeom prst="rect">
            <a:avLst/>
          </a:prstGeom>
        </p:spPr>
      </p:pic>
      <p:graphicFrame>
        <p:nvGraphicFramePr>
          <p:cNvPr id="2" name="Diagram 1">
            <a:extLst>
              <a:ext uri="{FF2B5EF4-FFF2-40B4-BE49-F238E27FC236}">
                <a16:creationId xmlns:a16="http://schemas.microsoft.com/office/drawing/2014/main" id="{6B1F1E85-9166-6C75-4BB7-256B95A33187}"/>
              </a:ext>
            </a:extLst>
          </p:cNvPr>
          <p:cNvGraphicFramePr/>
          <p:nvPr/>
        </p:nvGraphicFramePr>
        <p:xfrm>
          <a:off x="1889515" y="719666"/>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itle 1">
            <a:extLst>
              <a:ext uri="{FF2B5EF4-FFF2-40B4-BE49-F238E27FC236}">
                <a16:creationId xmlns:a16="http://schemas.microsoft.com/office/drawing/2014/main" id="{FEF3DFA0-990F-FD1D-03A5-8F1CC1F3B61F}"/>
              </a:ext>
            </a:extLst>
          </p:cNvPr>
          <p:cNvSpPr>
            <a:spLocks noGrp="1"/>
          </p:cNvSpPr>
          <p:nvPr>
            <p:ph type="title"/>
          </p:nvPr>
        </p:nvSpPr>
        <p:spPr>
          <a:xfrm>
            <a:off x="281376" y="341661"/>
            <a:ext cx="9464285" cy="756009"/>
          </a:xfrm>
        </p:spPr>
        <p:txBody>
          <a:bodyPr>
            <a:normAutofit/>
          </a:bodyPr>
          <a:lstStyle/>
          <a:p>
            <a:r>
              <a:rPr lang="en-GB" sz="2400" dirty="0"/>
              <a:t>Supporting Organisations</a:t>
            </a:r>
          </a:p>
        </p:txBody>
      </p:sp>
    </p:spTree>
    <p:extLst>
      <p:ext uri="{BB962C8B-B14F-4D97-AF65-F5344CB8AC3E}">
        <p14:creationId xmlns:p14="http://schemas.microsoft.com/office/powerpoint/2010/main" val="2724802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64562-7BFB-A2A8-AE6A-EBBB67683CF5}"/>
            </a:ext>
          </a:extLst>
        </p:cNvPr>
        <p:cNvGrpSpPr/>
        <p:nvPr/>
      </p:nvGrpSpPr>
      <p:grpSpPr>
        <a:xfrm>
          <a:off x="0" y="0"/>
          <a:ext cx="0" cy="0"/>
          <a:chOff x="0" y="0"/>
          <a:chExt cx="0" cy="0"/>
        </a:xfrm>
      </p:grpSpPr>
      <p:pic>
        <p:nvPicPr>
          <p:cNvPr id="5" name="Content Placeholder 4" descr="A blue and black background&#10;&#10;AI-generated content may be incorrect.">
            <a:extLst>
              <a:ext uri="{FF2B5EF4-FFF2-40B4-BE49-F238E27FC236}">
                <a16:creationId xmlns:a16="http://schemas.microsoft.com/office/drawing/2014/main" id="{2CFE20DF-67D7-D322-8C57-81576DC6C7AF}"/>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a:off x="7264402" y="0"/>
            <a:ext cx="6870698" cy="6858000"/>
          </a:xfrm>
          <a:prstGeom prst="rect">
            <a:avLst/>
          </a:prstGeom>
        </p:spPr>
      </p:pic>
      <p:sp>
        <p:nvSpPr>
          <p:cNvPr id="2" name="Title 1">
            <a:extLst>
              <a:ext uri="{FF2B5EF4-FFF2-40B4-BE49-F238E27FC236}">
                <a16:creationId xmlns:a16="http://schemas.microsoft.com/office/drawing/2014/main" id="{48D3AE4B-A84D-42E4-CE97-E21EB29437BD}"/>
              </a:ext>
            </a:extLst>
          </p:cNvPr>
          <p:cNvSpPr>
            <a:spLocks noGrp="1"/>
          </p:cNvSpPr>
          <p:nvPr>
            <p:ph type="title"/>
          </p:nvPr>
        </p:nvSpPr>
        <p:spPr>
          <a:xfrm>
            <a:off x="838200" y="234497"/>
            <a:ext cx="10515600" cy="1325563"/>
          </a:xfrm>
        </p:spPr>
        <p:txBody>
          <a:bodyPr>
            <a:normAutofit/>
          </a:bodyPr>
          <a:lstStyle/>
          <a:p>
            <a:r>
              <a:rPr lang="en-GB" dirty="0"/>
              <a:t>Connect to Work Specifics for YNY</a:t>
            </a:r>
          </a:p>
        </p:txBody>
      </p:sp>
      <p:sp>
        <p:nvSpPr>
          <p:cNvPr id="3" name="Content Placeholder 2">
            <a:extLst>
              <a:ext uri="{FF2B5EF4-FFF2-40B4-BE49-F238E27FC236}">
                <a16:creationId xmlns:a16="http://schemas.microsoft.com/office/drawing/2014/main" id="{6249B218-F054-C137-BFC1-81364907C13A}"/>
              </a:ext>
            </a:extLst>
          </p:cNvPr>
          <p:cNvSpPr>
            <a:spLocks noGrp="1"/>
          </p:cNvSpPr>
          <p:nvPr>
            <p:ph idx="1"/>
          </p:nvPr>
        </p:nvSpPr>
        <p:spPr>
          <a:xfrm>
            <a:off x="838200" y="1393371"/>
            <a:ext cx="10515600" cy="5083629"/>
          </a:xfrm>
        </p:spPr>
        <p:txBody>
          <a:bodyPr vert="horz" lIns="91440" tIns="45720" rIns="91440" bIns="45720" rtlCol="0" anchor="t">
            <a:noAutofit/>
          </a:bodyPr>
          <a:lstStyle/>
          <a:p>
            <a:r>
              <a:rPr lang="en-GB" sz="2400" dirty="0"/>
              <a:t>Support for 2530 participants over 5 years of delivery </a:t>
            </a:r>
          </a:p>
          <a:p>
            <a:pPr marL="0" indent="0">
              <a:buNone/>
            </a:pPr>
            <a:endParaRPr lang="en-GB" sz="2400" dirty="0"/>
          </a:p>
          <a:p>
            <a:r>
              <a:rPr lang="en-GB" sz="2400" dirty="0"/>
              <a:t>High level timeline</a:t>
            </a:r>
          </a:p>
          <a:p>
            <a:pPr marL="0" indent="0">
              <a:buNone/>
            </a:pPr>
            <a:endParaRPr lang="en-GB" sz="2400" dirty="0"/>
          </a:p>
        </p:txBody>
      </p:sp>
      <p:graphicFrame>
        <p:nvGraphicFramePr>
          <p:cNvPr id="6" name="Diagram 5">
            <a:extLst>
              <a:ext uri="{FF2B5EF4-FFF2-40B4-BE49-F238E27FC236}">
                <a16:creationId xmlns:a16="http://schemas.microsoft.com/office/drawing/2014/main" id="{C45C69DE-231B-9D4E-9307-D8796C5C6015}"/>
              </a:ext>
            </a:extLst>
          </p:cNvPr>
          <p:cNvGraphicFramePr/>
          <p:nvPr/>
        </p:nvGraphicFramePr>
        <p:xfrm>
          <a:off x="1277563" y="2984501"/>
          <a:ext cx="8128000" cy="2709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7265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3BA85-1D3D-8DD1-6DF3-1F8979021A5D}"/>
            </a:ext>
          </a:extLst>
        </p:cNvPr>
        <p:cNvGrpSpPr/>
        <p:nvPr/>
      </p:nvGrpSpPr>
      <p:grpSpPr>
        <a:xfrm>
          <a:off x="0" y="0"/>
          <a:ext cx="0" cy="0"/>
          <a:chOff x="0" y="0"/>
          <a:chExt cx="0" cy="0"/>
        </a:xfrm>
      </p:grpSpPr>
      <p:pic>
        <p:nvPicPr>
          <p:cNvPr id="5" name="Content Placeholder 4" descr="A blue and black background&#10;&#10;AI-generated content may be incorrect.">
            <a:extLst>
              <a:ext uri="{FF2B5EF4-FFF2-40B4-BE49-F238E27FC236}">
                <a16:creationId xmlns:a16="http://schemas.microsoft.com/office/drawing/2014/main" id="{0CCE143B-B6A0-CD53-DD0A-0395A5E5DA47}"/>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a:off x="7264402" y="0"/>
            <a:ext cx="6870698" cy="6858000"/>
          </a:xfrm>
          <a:prstGeom prst="rect">
            <a:avLst/>
          </a:prstGeom>
        </p:spPr>
      </p:pic>
      <p:sp>
        <p:nvSpPr>
          <p:cNvPr id="2" name="Title 1">
            <a:extLst>
              <a:ext uri="{FF2B5EF4-FFF2-40B4-BE49-F238E27FC236}">
                <a16:creationId xmlns:a16="http://schemas.microsoft.com/office/drawing/2014/main" id="{36D375DA-B8DC-63C8-ABAD-7FFE52CA3CF7}"/>
              </a:ext>
            </a:extLst>
          </p:cNvPr>
          <p:cNvSpPr>
            <a:spLocks noGrp="1"/>
          </p:cNvSpPr>
          <p:nvPr>
            <p:ph type="title"/>
          </p:nvPr>
        </p:nvSpPr>
        <p:spPr/>
        <p:txBody>
          <a:bodyPr>
            <a:normAutofit/>
          </a:bodyPr>
          <a:lstStyle/>
          <a:p>
            <a:r>
              <a:rPr lang="en-GB" dirty="0"/>
              <a:t>Our Partners </a:t>
            </a:r>
          </a:p>
        </p:txBody>
      </p:sp>
      <p:sp>
        <p:nvSpPr>
          <p:cNvPr id="3" name="Content Placeholder 2">
            <a:extLst>
              <a:ext uri="{FF2B5EF4-FFF2-40B4-BE49-F238E27FC236}">
                <a16:creationId xmlns:a16="http://schemas.microsoft.com/office/drawing/2014/main" id="{E0A5385D-56A4-D6D8-27F8-42B5916A978F}"/>
              </a:ext>
            </a:extLst>
          </p:cNvPr>
          <p:cNvSpPr>
            <a:spLocks noGrp="1"/>
          </p:cNvSpPr>
          <p:nvPr>
            <p:ph idx="1"/>
          </p:nvPr>
        </p:nvSpPr>
        <p:spPr>
          <a:xfrm>
            <a:off x="838200" y="1459149"/>
            <a:ext cx="10515600" cy="4717814"/>
          </a:xfrm>
        </p:spPr>
        <p:txBody>
          <a:bodyPr vert="horz" lIns="91440" tIns="45720" rIns="91440" bIns="45720" rtlCol="0" anchor="t">
            <a:noAutofit/>
          </a:bodyPr>
          <a:lstStyle/>
          <a:p>
            <a:pPr marL="0" indent="0">
              <a:lnSpc>
                <a:spcPct val="104000"/>
              </a:lnSpc>
              <a:spcAft>
                <a:spcPts val="800"/>
              </a:spcAft>
              <a:buNone/>
            </a:pPr>
            <a:endParaRPr lang="en-GB" sz="2400" dirty="0"/>
          </a:p>
          <a:p>
            <a:pPr marL="0" indent="0">
              <a:lnSpc>
                <a:spcPct val="104000"/>
              </a:lnSpc>
              <a:spcAft>
                <a:spcPts val="800"/>
              </a:spcAft>
              <a:buNone/>
            </a:pPr>
            <a:r>
              <a:rPr lang="en-GB" sz="2400" dirty="0"/>
              <a:t>IPS York</a:t>
            </a:r>
          </a:p>
          <a:p>
            <a:pPr marL="0" indent="0">
              <a:lnSpc>
                <a:spcPct val="104000"/>
              </a:lnSpc>
              <a:spcAft>
                <a:spcPts val="800"/>
              </a:spcAft>
              <a:buNone/>
            </a:pPr>
            <a:r>
              <a:rPr lang="en-GB" sz="2400" dirty="0"/>
              <a:t>Colette Gray and </a:t>
            </a:r>
            <a:r>
              <a:rPr lang="en-GB" sz="2400"/>
              <a:t>Tristan Fayers, York </a:t>
            </a:r>
            <a:r>
              <a:rPr lang="en-GB" sz="2400" dirty="0"/>
              <a:t>Learning, City of York Council </a:t>
            </a:r>
          </a:p>
          <a:p>
            <a:pPr marL="0" indent="0">
              <a:lnSpc>
                <a:spcPct val="104000"/>
              </a:lnSpc>
              <a:spcAft>
                <a:spcPts val="800"/>
              </a:spcAft>
              <a:buNone/>
            </a:pPr>
            <a:endParaRPr lang="en-GB" sz="2400" dirty="0"/>
          </a:p>
          <a:p>
            <a:pPr marL="0" indent="0">
              <a:lnSpc>
                <a:spcPct val="104000"/>
              </a:lnSpc>
              <a:spcAft>
                <a:spcPts val="800"/>
              </a:spcAft>
              <a:buNone/>
            </a:pPr>
            <a:r>
              <a:rPr lang="en-GB" sz="2400" dirty="0"/>
              <a:t>SEQF York and North Yorkshire</a:t>
            </a:r>
          </a:p>
          <a:p>
            <a:pPr marL="0" indent="0">
              <a:lnSpc>
                <a:spcPct val="104000"/>
              </a:lnSpc>
              <a:spcAft>
                <a:spcPts val="800"/>
              </a:spcAft>
              <a:buNone/>
            </a:pPr>
            <a:r>
              <a:rPr lang="en-GB" sz="2400" dirty="0"/>
              <a:t>Charlotte Rudd, North Yorkshire Council </a:t>
            </a:r>
          </a:p>
        </p:txBody>
      </p:sp>
    </p:spTree>
    <p:extLst>
      <p:ext uri="{BB962C8B-B14F-4D97-AF65-F5344CB8AC3E}">
        <p14:creationId xmlns:p14="http://schemas.microsoft.com/office/powerpoint/2010/main" val="3814771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34DA1-BF25-C96D-4DA7-0A83769F30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FBF77A-68F6-4EF3-A240-A17069347583}"/>
              </a:ext>
            </a:extLst>
          </p:cNvPr>
          <p:cNvSpPr>
            <a:spLocks noGrp="1"/>
          </p:cNvSpPr>
          <p:nvPr>
            <p:ph type="title"/>
          </p:nvPr>
        </p:nvSpPr>
        <p:spPr>
          <a:xfrm>
            <a:off x="468105" y="239589"/>
            <a:ext cx="10515600" cy="707462"/>
          </a:xfrm>
        </p:spPr>
        <p:txBody>
          <a:bodyPr/>
          <a:lstStyle/>
          <a:p>
            <a:r>
              <a:rPr lang="en-GB"/>
              <a:t>Trailblazer projects</a:t>
            </a:r>
          </a:p>
        </p:txBody>
      </p:sp>
      <p:sp>
        <p:nvSpPr>
          <p:cNvPr id="3" name="Content Placeholder 2">
            <a:extLst>
              <a:ext uri="{FF2B5EF4-FFF2-40B4-BE49-F238E27FC236}">
                <a16:creationId xmlns:a16="http://schemas.microsoft.com/office/drawing/2014/main" id="{35DDF229-ADF6-12E6-73F0-C04235846E65}"/>
              </a:ext>
            </a:extLst>
          </p:cNvPr>
          <p:cNvSpPr>
            <a:spLocks noGrp="1"/>
          </p:cNvSpPr>
          <p:nvPr>
            <p:ph idx="1"/>
          </p:nvPr>
        </p:nvSpPr>
        <p:spPr>
          <a:xfrm>
            <a:off x="464573" y="900095"/>
            <a:ext cx="10581451" cy="5047058"/>
          </a:xfrm>
        </p:spPr>
        <p:txBody>
          <a:bodyPr vert="horz" lIns="91440" tIns="45720" rIns="91440" bIns="45720" rtlCol="0" anchor="t">
            <a:normAutofit/>
          </a:bodyPr>
          <a:lstStyle/>
          <a:p>
            <a:r>
              <a:rPr lang="en-GB" sz="1800">
                <a:solidFill>
                  <a:srgbClr val="44546A"/>
                </a:solidFill>
                <a:effectLst/>
                <a:latin typeface="Arial"/>
                <a:ea typeface="Calibri"/>
                <a:cs typeface="Times New Roman"/>
              </a:rPr>
              <a:t>The programme consists of 17 individual projects that fit within the overall priorities as follows:</a:t>
            </a:r>
            <a:r>
              <a:rPr lang="en-GB" sz="600">
                <a:solidFill>
                  <a:srgbClr val="44546A"/>
                </a:solidFill>
                <a:effectLst/>
                <a:latin typeface="Arial"/>
                <a:ea typeface="Calibri"/>
                <a:cs typeface="Times New Roman"/>
              </a:rPr>
              <a:t>:</a:t>
            </a:r>
            <a:endParaRPr lang="en-GB" sz="600">
              <a:effectLst/>
              <a:latin typeface="Arial"/>
              <a:ea typeface="Calibri"/>
              <a:cs typeface="Times New Roman"/>
            </a:endParaRPr>
          </a:p>
          <a:p>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graphicFrame>
        <p:nvGraphicFramePr>
          <p:cNvPr id="7" name="Table 6">
            <a:extLst>
              <a:ext uri="{FF2B5EF4-FFF2-40B4-BE49-F238E27FC236}">
                <a16:creationId xmlns:a16="http://schemas.microsoft.com/office/drawing/2014/main" id="{980BE506-FB5B-7B2F-0D15-897A3F50E25E}"/>
              </a:ext>
            </a:extLst>
          </p:cNvPr>
          <p:cNvGraphicFramePr>
            <a:graphicFrameLocks noGrp="1"/>
          </p:cNvGraphicFramePr>
          <p:nvPr/>
        </p:nvGraphicFramePr>
        <p:xfrm>
          <a:off x="166309" y="1230690"/>
          <a:ext cx="11862169" cy="5414434"/>
        </p:xfrm>
        <a:graphic>
          <a:graphicData uri="http://schemas.openxmlformats.org/drawingml/2006/table">
            <a:tbl>
              <a:tblPr firstRow="1" bandRow="1">
                <a:tableStyleId>{5C22544A-7EE6-4342-B048-85BDC9FD1C3A}</a:tableStyleId>
              </a:tblPr>
              <a:tblGrid>
                <a:gridCol w="2297303">
                  <a:extLst>
                    <a:ext uri="{9D8B030D-6E8A-4147-A177-3AD203B41FA5}">
                      <a16:colId xmlns:a16="http://schemas.microsoft.com/office/drawing/2014/main" val="2245509258"/>
                    </a:ext>
                  </a:extLst>
                </a:gridCol>
                <a:gridCol w="6867832">
                  <a:extLst>
                    <a:ext uri="{9D8B030D-6E8A-4147-A177-3AD203B41FA5}">
                      <a16:colId xmlns:a16="http://schemas.microsoft.com/office/drawing/2014/main" val="1165592806"/>
                    </a:ext>
                  </a:extLst>
                </a:gridCol>
                <a:gridCol w="2697034">
                  <a:extLst>
                    <a:ext uri="{9D8B030D-6E8A-4147-A177-3AD203B41FA5}">
                      <a16:colId xmlns:a16="http://schemas.microsoft.com/office/drawing/2014/main" val="3743549701"/>
                    </a:ext>
                  </a:extLst>
                </a:gridCol>
              </a:tblGrid>
              <a:tr h="362848">
                <a:tc gridSpan="3">
                  <a:txBody>
                    <a:bodyPr/>
                    <a:lstStyle/>
                    <a:p>
                      <a:r>
                        <a:rPr lang="en-GB" sz="1800" dirty="0">
                          <a:solidFill>
                            <a:schemeClr val="bg1"/>
                          </a:solidFill>
                          <a:latin typeface="Arial"/>
                        </a:rPr>
                        <a:t>Engaging and Supporting Individuals</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31056086"/>
                  </a:ext>
                </a:extLst>
              </a:tr>
              <a:tr h="590684">
                <a:tc>
                  <a:txBody>
                    <a:bodyPr/>
                    <a:lstStyle/>
                    <a:p>
                      <a:r>
                        <a:rPr lang="en-GB" sz="1400" dirty="0">
                          <a:solidFill>
                            <a:schemeClr val="tx1"/>
                          </a:solidFill>
                          <a:latin typeface="Arial"/>
                        </a:rPr>
                        <a:t>Supported Pathways</a:t>
                      </a:r>
                    </a:p>
                  </a:txBody>
                  <a:tcPr/>
                </a:tc>
                <a:tc>
                  <a:txBody>
                    <a:bodyPr/>
                    <a:lstStyle/>
                    <a:p>
                      <a:pPr lvl="0">
                        <a:buNone/>
                      </a:pPr>
                      <a:r>
                        <a:rPr lang="en-GB" sz="1400" b="0" i="0" u="none" strike="noStrike" noProof="0" dirty="0">
                          <a:solidFill>
                            <a:schemeClr val="tx1"/>
                          </a:solidFill>
                          <a:latin typeface="Arial"/>
                        </a:rPr>
                        <a:t>Supporting inactive people to volunteer through personalised action plans, training opportunities, 1:1 support</a:t>
                      </a:r>
                      <a:endParaRPr lang="en-US" sz="1400" dirty="0">
                        <a:solidFill>
                          <a:schemeClr val="tx1"/>
                        </a:solidFill>
                        <a:latin typeface="Arial"/>
                      </a:endParaRPr>
                    </a:p>
                  </a:txBody>
                  <a:tcPr/>
                </a:tc>
                <a:tc>
                  <a:txBody>
                    <a:bodyPr/>
                    <a:lstStyle/>
                    <a:p>
                      <a:r>
                        <a:rPr lang="en-GB" sz="1400" dirty="0">
                          <a:solidFill>
                            <a:schemeClr val="tx1"/>
                          </a:solidFill>
                          <a:latin typeface="Arial"/>
                        </a:rPr>
                        <a:t>Hambleton Community Action</a:t>
                      </a:r>
                    </a:p>
                  </a:txBody>
                  <a:tcPr/>
                </a:tc>
                <a:extLst>
                  <a:ext uri="{0D108BD9-81ED-4DB2-BD59-A6C34878D82A}">
                    <a16:rowId xmlns:a16="http://schemas.microsoft.com/office/drawing/2014/main" val="3223986371"/>
                  </a:ext>
                </a:extLst>
              </a:tr>
              <a:tr h="978846">
                <a:tc>
                  <a:txBody>
                    <a:bodyPr/>
                    <a:lstStyle/>
                    <a:p>
                      <a:r>
                        <a:rPr lang="en-GB" sz="1400" dirty="0">
                          <a:solidFill>
                            <a:schemeClr val="tx1"/>
                          </a:solidFill>
                          <a:latin typeface="Arial"/>
                        </a:rPr>
                        <a:t>Overcoming Challenges to Youth Participation 14-25yrs</a:t>
                      </a:r>
                    </a:p>
                  </a:txBody>
                  <a:tcPr/>
                </a:tc>
                <a:tc>
                  <a:txBody>
                    <a:bodyPr/>
                    <a:lstStyle/>
                    <a:p>
                      <a:pPr lvl="0">
                        <a:buNone/>
                      </a:pPr>
                      <a:r>
                        <a:rPr lang="en-GB" sz="1400" b="0" i="0" u="none" strike="noStrike" noProof="0" dirty="0">
                          <a:solidFill>
                            <a:schemeClr val="tx1"/>
                          </a:solidFill>
                          <a:latin typeface="Arial"/>
                        </a:rPr>
                        <a:t>Work in schools and with parents and carers of 14-16yr olds at risk of long-term NEET and an enhanced employability support programme for 16-25yrs with EHCP and additional employability barriers</a:t>
                      </a:r>
                      <a:endParaRPr lang="en-US" sz="1400" dirty="0">
                        <a:solidFill>
                          <a:schemeClr val="tx1"/>
                        </a:solidFill>
                        <a:latin typeface="Arial"/>
                      </a:endParaRPr>
                    </a:p>
                  </a:txBody>
                  <a:tcPr/>
                </a:tc>
                <a:tc>
                  <a:txBody>
                    <a:bodyPr/>
                    <a:lstStyle/>
                    <a:p>
                      <a:r>
                        <a:rPr lang="en-GB" sz="1400" dirty="0">
                          <a:solidFill>
                            <a:schemeClr val="tx1"/>
                          </a:solidFill>
                          <a:latin typeface="Arial"/>
                        </a:rPr>
                        <a:t>NYC Adult Learning</a:t>
                      </a:r>
                    </a:p>
                  </a:txBody>
                  <a:tcPr/>
                </a:tc>
                <a:extLst>
                  <a:ext uri="{0D108BD9-81ED-4DB2-BD59-A6C34878D82A}">
                    <a16:rowId xmlns:a16="http://schemas.microsoft.com/office/drawing/2014/main" val="4275457177"/>
                  </a:ext>
                </a:extLst>
              </a:tr>
              <a:tr h="362848">
                <a:tc>
                  <a:txBody>
                    <a:bodyPr/>
                    <a:lstStyle/>
                    <a:p>
                      <a:pPr lvl="0">
                        <a:buNone/>
                      </a:pPr>
                      <a:r>
                        <a:rPr lang="en-GB" sz="1400" b="0" i="0" u="none" strike="noStrike" noProof="0" dirty="0">
                          <a:solidFill>
                            <a:schemeClr val="tx1"/>
                          </a:solidFill>
                          <a:latin typeface="Arial"/>
                        </a:rPr>
                        <a:t>Youth Mentoring</a:t>
                      </a:r>
                      <a:endParaRPr lang="en-GB" sz="1400" dirty="0">
                        <a:solidFill>
                          <a:schemeClr val="tx1"/>
                        </a:solidFill>
                        <a:latin typeface="Arial"/>
                      </a:endParaRPr>
                    </a:p>
                  </a:txBody>
                  <a:tcPr/>
                </a:tc>
                <a:tc>
                  <a:txBody>
                    <a:bodyPr/>
                    <a:lstStyle/>
                    <a:p>
                      <a:pPr lvl="0">
                        <a:buNone/>
                      </a:pPr>
                      <a:r>
                        <a:rPr lang="en-GB" sz="1400" b="0" i="0" u="none" strike="noStrike" noProof="0" dirty="0">
                          <a:solidFill>
                            <a:schemeClr val="tx1"/>
                          </a:solidFill>
                          <a:latin typeface="Arial"/>
                        </a:rPr>
                        <a:t>School mentor support for Yr 10 pupils in YNY. Up to 60 pupils at risk of long term NEET</a:t>
                      </a:r>
                      <a:endParaRPr lang="en-US" sz="1400" dirty="0">
                        <a:solidFill>
                          <a:schemeClr val="tx1"/>
                        </a:solidFill>
                        <a:latin typeface="Arial"/>
                      </a:endParaRPr>
                    </a:p>
                  </a:txBody>
                  <a:tcPr/>
                </a:tc>
                <a:tc>
                  <a:txBody>
                    <a:bodyPr/>
                    <a:lstStyle/>
                    <a:p>
                      <a:r>
                        <a:rPr lang="en-GB" sz="1400" dirty="0">
                          <a:solidFill>
                            <a:schemeClr val="tx1"/>
                          </a:solidFill>
                          <a:latin typeface="Arial"/>
                        </a:rPr>
                        <a:t>North Yorkshire Youth</a:t>
                      </a:r>
                    </a:p>
                  </a:txBody>
                  <a:tcPr/>
                </a:tc>
                <a:extLst>
                  <a:ext uri="{0D108BD9-81ED-4DB2-BD59-A6C34878D82A}">
                    <a16:rowId xmlns:a16="http://schemas.microsoft.com/office/drawing/2014/main" val="3589630947"/>
                  </a:ext>
                </a:extLst>
              </a:tr>
              <a:tr h="590684">
                <a:tc>
                  <a:txBody>
                    <a:bodyPr/>
                    <a:lstStyle/>
                    <a:p>
                      <a:pPr lvl="0">
                        <a:buNone/>
                      </a:pPr>
                      <a:r>
                        <a:rPr lang="en-GB" sz="1400" b="0" i="0" u="none" strike="noStrike" noProof="0" dirty="0">
                          <a:solidFill>
                            <a:schemeClr val="tx1"/>
                          </a:solidFill>
                          <a:latin typeface="Arial"/>
                        </a:rPr>
                        <a:t>Inspiring Potential in 50+</a:t>
                      </a:r>
                      <a:endParaRPr lang="en-US" sz="1400" dirty="0">
                        <a:solidFill>
                          <a:schemeClr val="tx1"/>
                        </a:solidFill>
                        <a:latin typeface="Arial"/>
                      </a:endParaRPr>
                    </a:p>
                  </a:txBody>
                  <a:tcPr/>
                </a:tc>
                <a:tc>
                  <a:txBody>
                    <a:bodyPr/>
                    <a:lstStyle/>
                    <a:p>
                      <a:pPr lvl="0">
                        <a:buNone/>
                      </a:pPr>
                      <a:r>
                        <a:rPr lang="en-GB" sz="1400" b="0" i="0" u="none" strike="noStrike" noProof="0" dirty="0">
                          <a:solidFill>
                            <a:schemeClr val="tx1"/>
                          </a:solidFill>
                          <a:latin typeface="Arial"/>
                        </a:rPr>
                        <a:t>Maintaining or returning 50+ in employment. Mentor support</a:t>
                      </a:r>
                    </a:p>
                  </a:txBody>
                  <a:tcPr/>
                </a:tc>
                <a:tc>
                  <a:txBody>
                    <a:bodyPr/>
                    <a:lstStyle/>
                    <a:p>
                      <a:pPr lvl="0">
                        <a:buNone/>
                      </a:pPr>
                      <a:r>
                        <a:rPr lang="en-GB" sz="1400" dirty="0">
                          <a:solidFill>
                            <a:schemeClr val="tx1"/>
                          </a:solidFill>
                          <a:latin typeface="Arial"/>
                        </a:rPr>
                        <a:t>NYC Adult Learning</a:t>
                      </a:r>
                    </a:p>
                  </a:txBody>
                  <a:tcPr/>
                </a:tc>
                <a:extLst>
                  <a:ext uri="{0D108BD9-81ED-4DB2-BD59-A6C34878D82A}">
                    <a16:rowId xmlns:a16="http://schemas.microsoft.com/office/drawing/2014/main" val="3368263135"/>
                  </a:ext>
                </a:extLst>
              </a:tr>
              <a:tr h="601578">
                <a:tc>
                  <a:txBody>
                    <a:bodyPr/>
                    <a:lstStyle/>
                    <a:p>
                      <a:pPr lvl="0">
                        <a:buNone/>
                      </a:pPr>
                      <a:r>
                        <a:rPr lang="en-GB" sz="1400" dirty="0">
                          <a:solidFill>
                            <a:schemeClr val="tx1"/>
                          </a:solidFill>
                          <a:latin typeface="Arial"/>
                        </a:rPr>
                        <a:t>Carers Programme</a:t>
                      </a:r>
                    </a:p>
                  </a:txBody>
                  <a:tcPr/>
                </a:tc>
                <a:tc>
                  <a:txBody>
                    <a:bodyPr/>
                    <a:lstStyle/>
                    <a:p>
                      <a:pPr lvl="0">
                        <a:buNone/>
                      </a:pPr>
                      <a:r>
                        <a:rPr lang="en-GB" sz="1400" b="0" i="0" u="none" strike="noStrike" noProof="0" dirty="0">
                          <a:solidFill>
                            <a:schemeClr val="tx1"/>
                          </a:solidFill>
                          <a:latin typeface="Arial"/>
                        </a:rPr>
                        <a:t>Job match, training, backfill and support to stay in or return to work and advice to employers/businesses</a:t>
                      </a:r>
                    </a:p>
                  </a:txBody>
                  <a:tcPr/>
                </a:tc>
                <a:tc>
                  <a:txBody>
                    <a:bodyPr/>
                    <a:lstStyle/>
                    <a:p>
                      <a:pPr lvl="0">
                        <a:buNone/>
                      </a:pPr>
                      <a:r>
                        <a:rPr lang="en-GB" sz="1400" dirty="0">
                          <a:solidFill>
                            <a:schemeClr val="tx1"/>
                          </a:solidFill>
                          <a:latin typeface="Arial"/>
                        </a:rPr>
                        <a:t>Carers Plus</a:t>
                      </a:r>
                    </a:p>
                    <a:p>
                      <a:pPr lvl="0">
                        <a:buNone/>
                      </a:pPr>
                      <a:r>
                        <a:rPr lang="en-GB" sz="1400" dirty="0">
                          <a:solidFill>
                            <a:schemeClr val="tx1"/>
                          </a:solidFill>
                          <a:latin typeface="Arial"/>
                        </a:rPr>
                        <a:t>Dementia Forward</a:t>
                      </a:r>
                    </a:p>
                    <a:p>
                      <a:pPr lvl="0">
                        <a:buNone/>
                      </a:pPr>
                      <a:endParaRPr lang="en-GB" sz="1400" dirty="0">
                        <a:solidFill>
                          <a:schemeClr val="tx1"/>
                        </a:solidFill>
                        <a:latin typeface="Arial"/>
                      </a:endParaRPr>
                    </a:p>
                  </a:txBody>
                  <a:tcPr/>
                </a:tc>
                <a:extLst>
                  <a:ext uri="{0D108BD9-81ED-4DB2-BD59-A6C34878D82A}">
                    <a16:rowId xmlns:a16="http://schemas.microsoft.com/office/drawing/2014/main" val="401143600"/>
                  </a:ext>
                </a:extLst>
              </a:tr>
              <a:tr h="362848">
                <a:tc>
                  <a:txBody>
                    <a:bodyPr/>
                    <a:lstStyle/>
                    <a:p>
                      <a:pPr lvl="0">
                        <a:buNone/>
                      </a:pPr>
                      <a:r>
                        <a:rPr lang="en-GB" sz="1400" dirty="0">
                          <a:solidFill>
                            <a:schemeClr val="tx1"/>
                          </a:solidFill>
                          <a:latin typeface="Arial"/>
                        </a:rPr>
                        <a:t>Veterans</a:t>
                      </a:r>
                    </a:p>
                  </a:txBody>
                  <a:tcPr/>
                </a:tc>
                <a:tc>
                  <a:txBody>
                    <a:bodyPr/>
                    <a:lstStyle/>
                    <a:p>
                      <a:pPr lvl="0">
                        <a:buNone/>
                      </a:pPr>
                      <a:r>
                        <a:rPr lang="en-GB" sz="1400" b="0" i="0" u="none" strike="noStrike" noProof="0" dirty="0">
                          <a:solidFill>
                            <a:schemeClr val="tx1"/>
                          </a:solidFill>
                          <a:latin typeface="Arial"/>
                        </a:rPr>
                        <a:t>Improve employment pathways and support for veterans</a:t>
                      </a:r>
                    </a:p>
                  </a:txBody>
                  <a:tcPr/>
                </a:tc>
                <a:tc>
                  <a:txBody>
                    <a:bodyPr/>
                    <a:lstStyle/>
                    <a:p>
                      <a:pPr lvl="0">
                        <a:buNone/>
                      </a:pPr>
                      <a:r>
                        <a:rPr lang="en-GB" sz="1400" dirty="0">
                          <a:solidFill>
                            <a:schemeClr val="tx1"/>
                          </a:solidFill>
                          <a:latin typeface="Arial"/>
                        </a:rPr>
                        <a:t>North Yorkshire Sport</a:t>
                      </a:r>
                    </a:p>
                    <a:p>
                      <a:pPr lvl="0">
                        <a:buNone/>
                      </a:pPr>
                      <a:endParaRPr lang="en-GB" sz="1400" dirty="0">
                        <a:solidFill>
                          <a:schemeClr val="tx1"/>
                        </a:solidFill>
                        <a:latin typeface="Arial"/>
                      </a:endParaRPr>
                    </a:p>
                  </a:txBody>
                  <a:tcPr/>
                </a:tc>
                <a:extLst>
                  <a:ext uri="{0D108BD9-81ED-4DB2-BD59-A6C34878D82A}">
                    <a16:rowId xmlns:a16="http://schemas.microsoft.com/office/drawing/2014/main" val="126711263"/>
                  </a:ext>
                </a:extLst>
              </a:tr>
              <a:tr h="529936">
                <a:tc>
                  <a:txBody>
                    <a:bodyPr/>
                    <a:lstStyle/>
                    <a:p>
                      <a:pPr lvl="0">
                        <a:buNone/>
                      </a:pPr>
                      <a:r>
                        <a:rPr lang="en-GB" sz="1400" dirty="0">
                          <a:solidFill>
                            <a:schemeClr val="tx1"/>
                          </a:solidFill>
                          <a:latin typeface="Arial"/>
                        </a:rPr>
                        <a:t>MSK Hubs</a:t>
                      </a:r>
                    </a:p>
                  </a:txBody>
                  <a:tcPr/>
                </a:tc>
                <a:tc>
                  <a:txBody>
                    <a:bodyPr/>
                    <a:lstStyle/>
                    <a:p>
                      <a:pPr lvl="0">
                        <a:buNone/>
                      </a:pPr>
                      <a:r>
                        <a:rPr lang="en-GB" sz="1400" b="0" i="0" u="none" strike="noStrike" noProof="0" dirty="0">
                          <a:solidFill>
                            <a:schemeClr val="tx1"/>
                          </a:solidFill>
                          <a:latin typeface="Arial"/>
                        </a:rPr>
                        <a:t>Lifestyle interventions through Active North Yorkshire to reduce health condition barriers to work and reduce sickness absence rates</a:t>
                      </a:r>
                      <a:endParaRPr lang="en-US" sz="1400" dirty="0">
                        <a:solidFill>
                          <a:schemeClr val="tx1"/>
                        </a:solidFill>
                        <a:latin typeface="Arial"/>
                      </a:endParaRPr>
                    </a:p>
                  </a:txBody>
                  <a:tcPr/>
                </a:tc>
                <a:tc>
                  <a:txBody>
                    <a:bodyPr/>
                    <a:lstStyle/>
                    <a:p>
                      <a:pPr lvl="0">
                        <a:buNone/>
                      </a:pPr>
                      <a:r>
                        <a:rPr lang="en-GB" sz="1400" dirty="0">
                          <a:solidFill>
                            <a:schemeClr val="tx1"/>
                          </a:solidFill>
                          <a:latin typeface="Arial"/>
                        </a:rPr>
                        <a:t>Active North Yorkshire</a:t>
                      </a:r>
                    </a:p>
                    <a:p>
                      <a:pPr lvl="0">
                        <a:buNone/>
                      </a:pPr>
                      <a:endParaRPr lang="en-GB" sz="1400" dirty="0">
                        <a:solidFill>
                          <a:schemeClr val="tx1"/>
                        </a:solidFill>
                        <a:latin typeface="Arial"/>
                      </a:endParaRPr>
                    </a:p>
                  </a:txBody>
                  <a:tcPr/>
                </a:tc>
                <a:extLst>
                  <a:ext uri="{0D108BD9-81ED-4DB2-BD59-A6C34878D82A}">
                    <a16:rowId xmlns:a16="http://schemas.microsoft.com/office/drawing/2014/main" val="2924928810"/>
                  </a:ext>
                </a:extLst>
              </a:tr>
              <a:tr h="590684">
                <a:tc>
                  <a:txBody>
                    <a:bodyPr/>
                    <a:lstStyle/>
                    <a:p>
                      <a:pPr lvl="0">
                        <a:buNone/>
                      </a:pPr>
                      <a:r>
                        <a:rPr lang="en-GB" sz="1400" dirty="0">
                          <a:solidFill>
                            <a:schemeClr val="tx1"/>
                          </a:solidFill>
                          <a:latin typeface="Arial"/>
                        </a:rPr>
                        <a:t>Community Grants</a:t>
                      </a:r>
                    </a:p>
                  </a:txBody>
                  <a:tcPr/>
                </a:tc>
                <a:tc>
                  <a:txBody>
                    <a:bodyPr/>
                    <a:lstStyle/>
                    <a:p>
                      <a:pPr lvl="0">
                        <a:buNone/>
                      </a:pPr>
                      <a:r>
                        <a:rPr lang="en-GB" sz="1400" b="0" i="0" u="none" strike="noStrike" noProof="0" dirty="0">
                          <a:solidFill>
                            <a:schemeClr val="tx1"/>
                          </a:solidFill>
                          <a:latin typeface="Arial"/>
                        </a:rPr>
                        <a:t>Small grants scheme to VCSE up to £25k per project to target priority groups/economically inactive. Pilot projects</a:t>
                      </a:r>
                      <a:endParaRPr lang="en-US" sz="1400" dirty="0">
                        <a:solidFill>
                          <a:schemeClr val="tx1"/>
                        </a:solidFill>
                        <a:latin typeface="Arial"/>
                      </a:endParaRPr>
                    </a:p>
                  </a:txBody>
                  <a:tcPr/>
                </a:tc>
                <a:tc>
                  <a:txBody>
                    <a:bodyPr/>
                    <a:lstStyle/>
                    <a:p>
                      <a:pPr lvl="0">
                        <a:buNone/>
                      </a:pPr>
                      <a:r>
                        <a:rPr lang="en-GB" sz="1400" dirty="0">
                          <a:solidFill>
                            <a:schemeClr val="tx1"/>
                          </a:solidFill>
                          <a:latin typeface="Arial"/>
                        </a:rPr>
                        <a:t>Better Connect</a:t>
                      </a:r>
                    </a:p>
                    <a:p>
                      <a:pPr lvl="0">
                        <a:buNone/>
                      </a:pPr>
                      <a:endParaRPr lang="en-GB" sz="1400" dirty="0">
                        <a:solidFill>
                          <a:schemeClr val="tx1"/>
                        </a:solidFill>
                        <a:latin typeface="Arial"/>
                      </a:endParaRPr>
                    </a:p>
                  </a:txBody>
                  <a:tcPr/>
                </a:tc>
                <a:extLst>
                  <a:ext uri="{0D108BD9-81ED-4DB2-BD59-A6C34878D82A}">
                    <a16:rowId xmlns:a16="http://schemas.microsoft.com/office/drawing/2014/main" val="2457000518"/>
                  </a:ext>
                </a:extLst>
              </a:tr>
            </a:tbl>
          </a:graphicData>
        </a:graphic>
      </p:graphicFrame>
    </p:spTree>
    <p:extLst>
      <p:ext uri="{BB962C8B-B14F-4D97-AF65-F5344CB8AC3E}">
        <p14:creationId xmlns:p14="http://schemas.microsoft.com/office/powerpoint/2010/main" val="239472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444CE-E01A-4AAD-AD68-3BDDB627CA57}"/>
              </a:ext>
            </a:extLst>
          </p:cNvPr>
          <p:cNvSpPr>
            <a:spLocks noGrp="1"/>
          </p:cNvSpPr>
          <p:nvPr>
            <p:ph type="ctrTitle"/>
          </p:nvPr>
        </p:nvSpPr>
        <p:spPr>
          <a:xfrm>
            <a:off x="6333579" y="1603007"/>
            <a:ext cx="5334930" cy="3004145"/>
          </a:xfrm>
        </p:spPr>
        <p:txBody>
          <a:bodyPr>
            <a:normAutofit fontScale="90000"/>
          </a:bodyPr>
          <a:lstStyle/>
          <a:p>
            <a:r>
              <a:rPr lang="en-GB" dirty="0"/>
              <a:t>Supported Employment Team </a:t>
            </a:r>
            <a:br>
              <a:rPr lang="en-GB" dirty="0"/>
            </a:br>
            <a:endParaRPr lang="en-GB" dirty="0"/>
          </a:p>
        </p:txBody>
      </p:sp>
      <p:pic>
        <p:nvPicPr>
          <p:cNvPr id="6" name="Picture 5">
            <a:extLst>
              <a:ext uri="{FF2B5EF4-FFF2-40B4-BE49-F238E27FC236}">
                <a16:creationId xmlns:a16="http://schemas.microsoft.com/office/drawing/2014/main" id="{D20DB5EC-7648-4568-8A0C-8D2D8C0D49BC}"/>
              </a:ext>
            </a:extLst>
          </p:cNvPr>
          <p:cNvPicPr>
            <a:picLocks noChangeAspect="1"/>
          </p:cNvPicPr>
          <p:nvPr/>
        </p:nvPicPr>
        <p:blipFill rotWithShape="1">
          <a:blip r:embed="rId3"/>
          <a:srcRect l="4207" r="4209" b="2"/>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pic>
        <p:nvPicPr>
          <p:cNvPr id="3" name="Picture 2">
            <a:extLst>
              <a:ext uri="{FF2B5EF4-FFF2-40B4-BE49-F238E27FC236}">
                <a16:creationId xmlns:a16="http://schemas.microsoft.com/office/drawing/2014/main" id="{B7132E4A-BFFB-B997-07A4-FBDECC5FFC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0269" y="3969419"/>
            <a:ext cx="4781550" cy="800100"/>
          </a:xfrm>
          <a:prstGeom prst="rect">
            <a:avLst/>
          </a:prstGeom>
          <a:noFill/>
          <a:ln>
            <a:noFill/>
          </a:ln>
        </p:spPr>
      </p:pic>
    </p:spTree>
    <p:extLst>
      <p:ext uri="{BB962C8B-B14F-4D97-AF65-F5344CB8AC3E}">
        <p14:creationId xmlns:p14="http://schemas.microsoft.com/office/powerpoint/2010/main" val="347176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F40A30-7818-1B97-1786-512BB02BFF6E}"/>
              </a:ext>
            </a:extLst>
          </p:cNvPr>
          <p:cNvPicPr>
            <a:picLocks noChangeAspect="1"/>
          </p:cNvPicPr>
          <p:nvPr/>
        </p:nvPicPr>
        <p:blipFill>
          <a:blip r:embed="rId2"/>
          <a:srcRect l="2973" r="13028" b="1"/>
          <a:stretch>
            <a:fillRect/>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0EC39E8-B674-E09E-5A9E-BED3C973E563}"/>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prstClr val="black">
                    <a:lumMod val="85000"/>
                    <a:lumOff val="15000"/>
                  </a:prstClr>
                </a:solidFill>
                <a:effectLst/>
                <a:uLnTx/>
                <a:uFillTx/>
                <a:latin typeface="Calibri Light" panose="020F0302020204030204"/>
                <a:ea typeface="+mn-ea"/>
                <a:cs typeface="+mn-cs"/>
              </a:rPr>
              <a:t>BEDALE GOLF CLUB – A GREENKEEPER ROLE FOR JOSH</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286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303CC-73CA-7C6D-9D3F-7A12F4995213}"/>
              </a:ext>
            </a:extLst>
          </p:cNvPr>
          <p:cNvSpPr>
            <a:spLocks noGrp="1"/>
          </p:cNvSpPr>
          <p:nvPr>
            <p:ph type="title"/>
          </p:nvPr>
        </p:nvSpPr>
        <p:spPr/>
        <p:txBody>
          <a:bodyPr/>
          <a:lstStyle/>
          <a:p>
            <a:r>
              <a:rPr lang="en-GB" dirty="0"/>
              <a:t>Josh’s Story	</a:t>
            </a:r>
          </a:p>
        </p:txBody>
      </p:sp>
      <p:sp>
        <p:nvSpPr>
          <p:cNvPr id="3" name="Content Placeholder 2">
            <a:extLst>
              <a:ext uri="{FF2B5EF4-FFF2-40B4-BE49-F238E27FC236}">
                <a16:creationId xmlns:a16="http://schemas.microsoft.com/office/drawing/2014/main" id="{E1A3B6CF-D15D-EE7D-155F-AC253DB7283B}"/>
              </a:ext>
            </a:extLst>
          </p:cNvPr>
          <p:cNvSpPr>
            <a:spLocks noGrp="1"/>
          </p:cNvSpPr>
          <p:nvPr>
            <p:ph idx="1"/>
          </p:nvPr>
        </p:nvSpPr>
        <p:spPr>
          <a:xfrm>
            <a:off x="838200" y="1395663"/>
            <a:ext cx="10515600" cy="4781300"/>
          </a:xfrm>
        </p:spPr>
        <p:txBody>
          <a:bodyPr>
            <a:normAutofit fontScale="85000" lnSpcReduction="20000"/>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Josh expressed a passion to work outdoors and already had some qualifications linked to this. Josh has ADHD and epilepsy, which have been a barrier to him finding and retaining paid employment in the past.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created a CV together and a covering letter, gathered reference details and began to explore options. </a:t>
            </a:r>
            <a:r>
              <a:rPr lang="en-GB" sz="1800" dirty="0">
                <a:latin typeface="Calibri" panose="020F0502020204030204" pitchFamily="34" charset="0"/>
                <a:ea typeface="Calibri" panose="020F0502020204030204" pitchFamily="34" charset="0"/>
                <a:cs typeface="Times New Roman" panose="02020603050405020304" pitchFamily="18" charset="0"/>
              </a:rPr>
              <a:t>Identified roles and sectors that were a good job match for Josh’s skills and interests</a:t>
            </a:r>
          </a:p>
          <a:p>
            <a:pPr>
              <a:lnSpc>
                <a:spcPct val="107000"/>
              </a:lnSpc>
              <a:spcAft>
                <a:spcPts val="800"/>
              </a:spcAft>
            </a:pPr>
            <a:r>
              <a:rPr lang="en-GB" sz="1800" dirty="0">
                <a:latin typeface="Calibri" panose="020F0502020204030204" pitchFamily="34" charset="0"/>
                <a:ea typeface="Calibri" panose="020F0502020204030204" pitchFamily="34" charset="0"/>
                <a:cs typeface="Times New Roman" panose="02020603050405020304" pitchFamily="18" charset="0"/>
              </a:rPr>
              <a:t>Explored and approached some employment options including an apprenticeship which were initially unsuccessful. Feedback from these experiences led to Josh taking and passing his driving test with support and encouragement</a:t>
            </a:r>
          </a:p>
          <a:p>
            <a:pPr>
              <a:lnSpc>
                <a:spcPct val="107000"/>
              </a:lnSpc>
              <a:spcAft>
                <a:spcPts val="800"/>
              </a:spcAft>
            </a:pPr>
            <a:r>
              <a:rPr lang="en-GB" sz="1800" dirty="0">
                <a:latin typeface="Calibri" panose="020F0502020204030204" pitchFamily="34" charset="0"/>
                <a:ea typeface="Calibri" panose="020F0502020204030204" pitchFamily="34" charset="0"/>
                <a:cs typeface="Times New Roman" panose="02020603050405020304" pitchFamily="18" charset="0"/>
              </a:rPr>
              <a:t>Support provided with interview skills and practice. Josh was successful in gaining a role with Bedale Golf Club</a:t>
            </a:r>
          </a:p>
          <a:p>
            <a:pPr>
              <a:lnSpc>
                <a:spcPct val="107000"/>
              </a:lnSpc>
              <a:spcAft>
                <a:spcPts val="800"/>
              </a:spcAft>
            </a:pPr>
            <a:r>
              <a:rPr lang="en-GB" sz="1800" dirty="0">
                <a:latin typeface="Calibri" panose="020F0502020204030204" pitchFamily="34" charset="0"/>
                <a:ea typeface="Calibri" panose="020F0502020204030204" pitchFamily="34" charset="0"/>
                <a:cs typeface="Times New Roman" panose="02020603050405020304" pitchFamily="18" charset="0"/>
              </a:rPr>
              <a:t>Supported Josh and his Manager to negotiate a phased start to work, allowing Josh to build physical strength and stamina in order to be able to fulfil his role. </a:t>
            </a:r>
          </a:p>
          <a:p>
            <a:pPr>
              <a:lnSpc>
                <a:spcPct val="107000"/>
              </a:lnSpc>
              <a:spcAft>
                <a:spcPts val="800"/>
              </a:spcAft>
            </a:pPr>
            <a:r>
              <a:rPr lang="en-GB" sz="1800" dirty="0">
                <a:latin typeface="Calibri" panose="020F0502020204030204" pitchFamily="34" charset="0"/>
                <a:ea typeface="Calibri" panose="020F0502020204030204" pitchFamily="34" charset="0"/>
                <a:cs typeface="Times New Roman" panose="02020603050405020304" pitchFamily="18" charset="0"/>
              </a:rPr>
              <a:t>Supported Josh and his family around nutrition and ensuring he was consuming enough calories</a:t>
            </a:r>
          </a:p>
          <a:p>
            <a:pPr>
              <a:lnSpc>
                <a:spcPct val="107000"/>
              </a:lnSpc>
              <a:spcAft>
                <a:spcPts val="800"/>
              </a:spcAft>
            </a:pPr>
            <a:r>
              <a:rPr lang="en-GB" sz="1800" dirty="0">
                <a:latin typeface="Calibri" panose="020F0502020204030204" pitchFamily="34" charset="0"/>
                <a:ea typeface="Calibri" panose="020F0502020204030204" pitchFamily="34" charset="0"/>
                <a:cs typeface="Times New Roman" panose="02020603050405020304" pitchFamily="18" charset="0"/>
              </a:rPr>
              <a:t>Support with Josh and his employer to help him learn and remember new tasks</a:t>
            </a:r>
          </a:p>
          <a:p>
            <a:pPr>
              <a:lnSpc>
                <a:spcPct val="107000"/>
              </a:lnSpc>
              <a:spcAft>
                <a:spcPts val="800"/>
              </a:spcAft>
            </a:pPr>
            <a:r>
              <a:rPr lang="en-GB" sz="1800" dirty="0">
                <a:latin typeface="Calibri" panose="020F0502020204030204" pitchFamily="34" charset="0"/>
                <a:ea typeface="Calibri" panose="020F0502020204030204" pitchFamily="34" charset="0"/>
                <a:cs typeface="Times New Roman" panose="02020603050405020304" pitchFamily="18" charset="0"/>
              </a:rPr>
              <a:t>Regular weekly check-ins then turned to monthly check-ins. </a:t>
            </a:r>
          </a:p>
          <a:p>
            <a:pPr>
              <a:lnSpc>
                <a:spcPct val="107000"/>
              </a:lnSpc>
              <a:spcAft>
                <a:spcPts val="800"/>
              </a:spcAft>
            </a:pPr>
            <a:r>
              <a:rPr lang="en-GB" sz="1800" dirty="0">
                <a:latin typeface="Calibri" panose="020F0502020204030204" pitchFamily="34" charset="0"/>
                <a:ea typeface="Calibri" panose="020F0502020204030204" pitchFamily="34" charset="0"/>
                <a:cs typeface="Times New Roman" panose="02020603050405020304" pitchFamily="18" charset="0"/>
              </a:rPr>
              <a:t>Josh is still employed a year later</a:t>
            </a:r>
          </a:p>
          <a:p>
            <a:pPr>
              <a:lnSpc>
                <a:spcPct val="107000"/>
              </a:lnSpc>
              <a:spcAft>
                <a:spcPts val="800"/>
              </a:spcAft>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5" name="Picture 4">
            <a:extLst>
              <a:ext uri="{FF2B5EF4-FFF2-40B4-BE49-F238E27FC236}">
                <a16:creationId xmlns:a16="http://schemas.microsoft.com/office/drawing/2014/main" id="{5A6E016B-3AAB-54E4-ED86-6C119F764B74}"/>
              </a:ext>
            </a:extLst>
          </p:cNvPr>
          <p:cNvPicPr>
            <a:picLocks noChangeAspect="1"/>
          </p:cNvPicPr>
          <p:nvPr/>
        </p:nvPicPr>
        <p:blipFill>
          <a:blip r:embed="rId2"/>
          <a:stretch>
            <a:fillRect/>
          </a:stretch>
        </p:blipFill>
        <p:spPr>
          <a:xfrm>
            <a:off x="8809312" y="4281176"/>
            <a:ext cx="2639833" cy="1895787"/>
          </a:xfrm>
          <a:prstGeom prst="rect">
            <a:avLst/>
          </a:prstGeom>
        </p:spPr>
      </p:pic>
    </p:spTree>
    <p:extLst>
      <p:ext uri="{BB962C8B-B14F-4D97-AF65-F5344CB8AC3E}">
        <p14:creationId xmlns:p14="http://schemas.microsoft.com/office/powerpoint/2010/main" val="3523637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85E442-333C-3380-8A55-49F8F42EEA34}"/>
              </a:ext>
            </a:extLst>
          </p:cNvPr>
          <p:cNvSpPr>
            <a:spLocks noGrp="1"/>
          </p:cNvSpPr>
          <p:nvPr>
            <p:ph type="title"/>
          </p:nvPr>
        </p:nvSpPr>
        <p:spPr>
          <a:xfrm>
            <a:off x="1371599" y="294538"/>
            <a:ext cx="9895951" cy="1033669"/>
          </a:xfrm>
        </p:spPr>
        <p:txBody>
          <a:bodyPr vert="horz" lIns="91440" tIns="45720" rIns="91440" bIns="45720" rtlCol="0" anchor="ctr">
            <a:normAutofit/>
          </a:bodyPr>
          <a:lstStyle/>
          <a:p>
            <a:r>
              <a:rPr lang="en-US" sz="3700" kern="1200">
                <a:solidFill>
                  <a:srgbClr val="FFFFFF"/>
                </a:solidFill>
                <a:latin typeface="+mj-lt"/>
                <a:ea typeface="+mj-ea"/>
                <a:cs typeface="+mj-cs"/>
              </a:rPr>
              <a:t>Employer Experience of Supported Employment:</a:t>
            </a:r>
          </a:p>
        </p:txBody>
      </p:sp>
      <p:sp>
        <p:nvSpPr>
          <p:cNvPr id="6" name="TextBox 5">
            <a:extLst>
              <a:ext uri="{FF2B5EF4-FFF2-40B4-BE49-F238E27FC236}">
                <a16:creationId xmlns:a16="http://schemas.microsoft.com/office/drawing/2014/main" id="{5C514865-4FA7-1698-50A2-877C26EB3B28}"/>
              </a:ext>
            </a:extLst>
          </p:cNvPr>
          <p:cNvSpPr txBox="1"/>
          <p:nvPr/>
        </p:nvSpPr>
        <p:spPr>
          <a:xfrm>
            <a:off x="1371599" y="2318197"/>
            <a:ext cx="9724031" cy="3683358"/>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 took on Josh Burton as a new Greenkeeper. Josh has had guidance and support from Louise prior to joining us and she has continued that support through Josh’s employment with us.</a:t>
            </a:r>
          </a:p>
          <a:p>
            <a:pPr marL="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Louise has been fantastic working with me to aid Josh in all areas of taking on employment after many difficult times for himself prior. She provides a weekly call so we can update each over on his ongoing successes and has also been instrumental in assuring his family feel involved and comfortable in letting Josh flourish in a working environment.</a:t>
            </a:r>
          </a:p>
          <a:p>
            <a:pPr marL="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She continues to provide guidance and ideas to keep Josh engaged and comfortable and has been instrumental personally for me in giving me the confidence to work with Josh to provide the best working environment and culture we possibly can. – Ashley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Littlefair</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987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4291FB-9FBC-C00B-DC61-EE71765F2D63}"/>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rPr>
              <a:t>Quotes from Josh, his Mum and his Manager:</a:t>
            </a:r>
          </a:p>
        </p:txBody>
      </p:sp>
      <p:sp>
        <p:nvSpPr>
          <p:cNvPr id="3" name="Content Placeholder 2">
            <a:extLst>
              <a:ext uri="{FF2B5EF4-FFF2-40B4-BE49-F238E27FC236}">
                <a16:creationId xmlns:a16="http://schemas.microsoft.com/office/drawing/2014/main" id="{230DED72-11B3-0A2C-7CF3-B3AB22CBE6F4}"/>
              </a:ext>
            </a:extLst>
          </p:cNvPr>
          <p:cNvSpPr>
            <a:spLocks noGrp="1"/>
          </p:cNvSpPr>
          <p:nvPr>
            <p:ph idx="1"/>
          </p:nvPr>
        </p:nvSpPr>
        <p:spPr>
          <a:xfrm>
            <a:off x="4810259" y="649480"/>
            <a:ext cx="6555347" cy="5546047"/>
          </a:xfrm>
        </p:spPr>
        <p:txBody>
          <a:bodyPr anchor="ctr">
            <a:normAutofit/>
          </a:bodyPr>
          <a:lstStyle/>
          <a:p>
            <a:pPr>
              <a:spcAft>
                <a:spcPts val="800"/>
              </a:spcAft>
            </a:pPr>
            <a:r>
              <a:rPr lang="en-GB" sz="1700" dirty="0">
                <a:effectLst/>
              </a:rPr>
              <a:t>Josh’s Mum (April 2025) – “It's kind of like everything has just aligned at the right time, people wise and him being ready. Ash seems to be just the right person to manage Josh. Even on occasion making sure he's eaten before driving home. Just so grateful for all the help Josh has had to be successful”.</a:t>
            </a:r>
          </a:p>
          <a:p>
            <a:pPr>
              <a:spcAft>
                <a:spcPts val="800"/>
              </a:spcAft>
            </a:pPr>
            <a:r>
              <a:rPr lang="en-GB" sz="1700" dirty="0"/>
              <a:t>Josh’s Mum (May 2025)– “It will be strange not having your input anymore, but that is a measure of what a fantastic job you have done supporting Josh and us as a family.” </a:t>
            </a:r>
            <a:endParaRPr lang="en-GB" sz="1700" dirty="0">
              <a:effectLst/>
            </a:endParaRPr>
          </a:p>
          <a:p>
            <a:pPr>
              <a:spcAft>
                <a:spcPts val="800"/>
              </a:spcAft>
            </a:pPr>
            <a:r>
              <a:rPr lang="en-GB" sz="1700" dirty="0">
                <a:effectLst/>
              </a:rPr>
              <a:t>Josh’s employer (April 2025) – “Josh’s ADHD is like a 'super power', making him very thorough with tasks”.</a:t>
            </a:r>
          </a:p>
          <a:p>
            <a:pPr>
              <a:spcAft>
                <a:spcPts val="800"/>
              </a:spcAft>
            </a:pPr>
            <a:r>
              <a:rPr lang="en-GB" sz="1700" dirty="0"/>
              <a:t>Josh’s employer (May 2025) – “My reward is to have 'a dedicated, hardworking, staff member like Josh….. your support has been invaluable”.</a:t>
            </a:r>
            <a:endParaRPr lang="en-GB" sz="1700" dirty="0">
              <a:effectLst/>
            </a:endParaRPr>
          </a:p>
          <a:p>
            <a:pPr>
              <a:spcAft>
                <a:spcPts val="800"/>
              </a:spcAft>
            </a:pPr>
            <a:r>
              <a:rPr lang="en-GB" sz="1700" dirty="0">
                <a:effectLst/>
              </a:rPr>
              <a:t>Josh (May 2025) – “Getting this job has been life changing for me” “It was really hard at first but I am loving it now”.</a:t>
            </a:r>
          </a:p>
          <a:p>
            <a:pPr marL="0" indent="0">
              <a:spcAft>
                <a:spcPts val="800"/>
              </a:spcAft>
              <a:buNone/>
            </a:pPr>
            <a:endParaRPr lang="en-GB" sz="1700" dirty="0">
              <a:effectLst/>
            </a:endParaRPr>
          </a:p>
          <a:p>
            <a:endParaRPr lang="en-GB" sz="1700" dirty="0"/>
          </a:p>
        </p:txBody>
      </p:sp>
    </p:spTree>
    <p:extLst>
      <p:ext uri="{BB962C8B-B14F-4D97-AF65-F5344CB8AC3E}">
        <p14:creationId xmlns:p14="http://schemas.microsoft.com/office/powerpoint/2010/main" val="2799787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4C48"/>
        </a:solidFill>
        <a:effectLst/>
      </p:bgPr>
    </p:bg>
    <p:spTree>
      <p:nvGrpSpPr>
        <p:cNvPr id="1" name="">
          <a:extLst>
            <a:ext uri="{FF2B5EF4-FFF2-40B4-BE49-F238E27FC236}">
              <a16:creationId xmlns:a16="http://schemas.microsoft.com/office/drawing/2014/main" id="{BF038FEF-CD62-87EC-0C15-2004BF7AA3D3}"/>
            </a:ext>
          </a:extLst>
        </p:cNvPr>
        <p:cNvGrpSpPr/>
        <p:nvPr/>
      </p:nvGrpSpPr>
      <p:grpSpPr>
        <a:xfrm>
          <a:off x="0" y="0"/>
          <a:ext cx="0" cy="0"/>
          <a:chOff x="0" y="0"/>
          <a:chExt cx="0" cy="0"/>
        </a:xfrm>
      </p:grpSpPr>
      <p:pic>
        <p:nvPicPr>
          <p:cNvPr id="5" name="Picture 4" descr="A blue and black background&#10;&#10;AI-generated content may be incorrect.">
            <a:extLst>
              <a:ext uri="{FF2B5EF4-FFF2-40B4-BE49-F238E27FC236}">
                <a16:creationId xmlns:a16="http://schemas.microsoft.com/office/drawing/2014/main" id="{934C9699-24B5-6D1D-8A16-45B0B2A5B047}"/>
              </a:ext>
            </a:extLst>
          </p:cNvPr>
          <p:cNvPicPr>
            <a:picLocks noChangeAspect="1"/>
          </p:cNvPicPr>
          <p:nvPr/>
        </p:nvPicPr>
        <p:blipFill>
          <a:blip r:embed="rId2">
            <a:extLst>
              <a:ext uri="{28A0092B-C50C-407E-A947-70E740481C1C}">
                <a14:useLocalDpi xmlns:a14="http://schemas.microsoft.com/office/drawing/2010/main" val="0"/>
              </a:ext>
            </a:extLst>
          </a:blip>
          <a:srcRect r="27535"/>
          <a:stretch/>
        </p:blipFill>
        <p:spPr>
          <a:xfrm>
            <a:off x="7213162" y="0"/>
            <a:ext cx="4978838" cy="6858000"/>
          </a:xfrm>
          <a:prstGeom prst="rect">
            <a:avLst/>
          </a:prstGeom>
        </p:spPr>
      </p:pic>
      <p:sp>
        <p:nvSpPr>
          <p:cNvPr id="7" name="TextBox 6">
            <a:extLst>
              <a:ext uri="{FF2B5EF4-FFF2-40B4-BE49-F238E27FC236}">
                <a16:creationId xmlns:a16="http://schemas.microsoft.com/office/drawing/2014/main" id="{6ECFE87B-41EA-C299-E21D-EE258353AE87}"/>
              </a:ext>
            </a:extLst>
          </p:cNvPr>
          <p:cNvSpPr txBox="1"/>
          <p:nvPr/>
        </p:nvSpPr>
        <p:spPr>
          <a:xfrm>
            <a:off x="176662" y="234731"/>
            <a:ext cx="12150570" cy="5601533"/>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white"/>
                </a:solidFill>
                <a:effectLst/>
                <a:uLnTx/>
                <a:uFillTx/>
                <a:latin typeface="Plus Jakarta Sans SemiBold"/>
                <a:ea typeface="+mn-ea"/>
                <a:cs typeface="+mn-cs"/>
              </a:rPr>
              <a:t>Workshops</a:t>
            </a:r>
            <a:endParaRPr lang="en-GB" sz="4000" dirty="0">
              <a:solidFill>
                <a:schemeClr val="bg1"/>
              </a:solidFill>
              <a:latin typeface="Plus Jakarta Sans SemiBold"/>
            </a:endParaRPr>
          </a:p>
          <a:p>
            <a:pPr lvl="0">
              <a:defRPr/>
            </a:pPr>
            <a:r>
              <a:rPr lang="en-GB" sz="2800" b="1" dirty="0">
                <a:solidFill>
                  <a:schemeClr val="bg1"/>
                </a:solidFill>
                <a:latin typeface="Aptos" panose="020B0004020202020204" pitchFamily="34" charset="0"/>
                <a:cs typeface="Plus Jakarta Sans SemiBold" pitchFamily="2" charset="0"/>
              </a:rPr>
              <a:t>2 Questions:</a:t>
            </a:r>
          </a:p>
          <a:p>
            <a:pPr lvl="0">
              <a:defRPr/>
            </a:pPr>
            <a:endParaRPr lang="en-GB" sz="2800" dirty="0">
              <a:solidFill>
                <a:schemeClr val="bg1"/>
              </a:solidFill>
              <a:latin typeface="Aptos" panose="020B0004020202020204" pitchFamily="34" charset="0"/>
              <a:cs typeface="Plus Jakarta Sans SemiBold" pitchFamily="2" charset="0"/>
            </a:endParaRPr>
          </a:p>
          <a:p>
            <a:pPr marL="514350" lvl="0" indent="-514350">
              <a:buAutoNum type="arabicPeriod"/>
              <a:defRPr/>
            </a:pPr>
            <a:r>
              <a:rPr lang="en-GB" sz="2800" b="1" dirty="0">
                <a:solidFill>
                  <a:schemeClr val="bg1"/>
                </a:solidFill>
                <a:latin typeface="Aptos" panose="020B0004020202020204" pitchFamily="34" charset="0"/>
                <a:cs typeface="Plus Jakarta Sans SemiBold" pitchFamily="2" charset="0"/>
              </a:rPr>
              <a:t>General feedback on the Plan  </a:t>
            </a:r>
            <a:r>
              <a:rPr lang="en-GB" sz="2800" dirty="0">
                <a:solidFill>
                  <a:schemeClr val="bg1"/>
                </a:solidFill>
                <a:latin typeface="Aptos" panose="020B0004020202020204" pitchFamily="34" charset="0"/>
                <a:cs typeface="Plus Jakarta Sans SemiBold" pitchFamily="2" charset="0"/>
              </a:rPr>
              <a:t>- are there any challenges or opportunities</a:t>
            </a:r>
          </a:p>
          <a:p>
            <a:pPr lvl="0">
              <a:defRPr/>
            </a:pPr>
            <a:r>
              <a:rPr lang="en-GB" sz="2800" dirty="0">
                <a:solidFill>
                  <a:schemeClr val="bg1"/>
                </a:solidFill>
                <a:latin typeface="Aptos" panose="020B0004020202020204" pitchFamily="34" charset="0"/>
                <a:cs typeface="Plus Jakarta Sans SemiBold" pitchFamily="2" charset="0"/>
              </a:rPr>
              <a:t>       missing? (10mins)</a:t>
            </a:r>
          </a:p>
          <a:p>
            <a:pPr lvl="0">
              <a:defRPr/>
            </a:pPr>
            <a:endParaRPr lang="en-GB" sz="2800" dirty="0">
              <a:solidFill>
                <a:schemeClr val="bg1"/>
              </a:solidFill>
              <a:latin typeface="Aptos" panose="020B0004020202020204" pitchFamily="34" charset="0"/>
              <a:cs typeface="Plus Jakarta Sans SemiBold" pitchFamily="2" charset="0"/>
            </a:endParaRPr>
          </a:p>
          <a:p>
            <a:pPr lvl="0">
              <a:defRPr/>
            </a:pPr>
            <a:r>
              <a:rPr lang="en-GB" sz="2800" dirty="0">
                <a:solidFill>
                  <a:schemeClr val="bg1"/>
                </a:solidFill>
                <a:latin typeface="Aptos" panose="020B0004020202020204" pitchFamily="34" charset="0"/>
                <a:cs typeface="Plus Jakarta Sans SemiBold" pitchFamily="2" charset="0"/>
              </a:rPr>
              <a:t>2. </a:t>
            </a:r>
            <a:r>
              <a:rPr lang="en-GB" sz="2800" b="1" dirty="0">
                <a:solidFill>
                  <a:schemeClr val="bg1"/>
                </a:solidFill>
                <a:latin typeface="Aptos" panose="020B0004020202020204" pitchFamily="34" charset="0"/>
                <a:cs typeface="Plus Jakarta Sans SemiBold" pitchFamily="2" charset="0"/>
              </a:rPr>
              <a:t>Consideration of the priority actions </a:t>
            </a:r>
            <a:r>
              <a:rPr lang="en-GB" sz="2800" dirty="0">
                <a:solidFill>
                  <a:schemeClr val="bg1"/>
                </a:solidFill>
                <a:latin typeface="Aptos" panose="020B0004020202020204" pitchFamily="34" charset="0"/>
                <a:cs typeface="Plus Jakarta Sans SemiBold" pitchFamily="2" charset="0"/>
              </a:rPr>
              <a:t>(25mins)</a:t>
            </a:r>
          </a:p>
          <a:p>
            <a:pPr marL="342900" lvl="0" indent="-342900">
              <a:buFont typeface="Arial" panose="020B0604020202020204" pitchFamily="34" charset="0"/>
              <a:buChar char="•"/>
              <a:defRPr/>
            </a:pPr>
            <a:r>
              <a:rPr lang="en-GB" sz="2800" dirty="0">
                <a:solidFill>
                  <a:schemeClr val="bg1"/>
                </a:solidFill>
                <a:latin typeface="Aptos" panose="020B0004020202020204" pitchFamily="34" charset="0"/>
                <a:cs typeface="Plus Jakarta Sans SemiBold" pitchFamily="2" charset="0"/>
              </a:rPr>
              <a:t>What other actions are needed to achieve these ambitions?</a:t>
            </a:r>
          </a:p>
          <a:p>
            <a:pPr marL="342900" lvl="0" indent="-342900">
              <a:buFont typeface="Arial" panose="020B0604020202020204" pitchFamily="34" charset="0"/>
              <a:buChar char="•"/>
              <a:defRPr/>
            </a:pPr>
            <a:r>
              <a:rPr lang="en-GB" sz="2800" dirty="0">
                <a:solidFill>
                  <a:schemeClr val="bg1"/>
                </a:solidFill>
                <a:latin typeface="Aptos" panose="020B0004020202020204" pitchFamily="34" charset="0"/>
                <a:cs typeface="Plus Jakarta Sans SemiBold" pitchFamily="2" charset="0"/>
              </a:rPr>
              <a:t>How do we ensure the priority actions can be realised? </a:t>
            </a:r>
          </a:p>
          <a:p>
            <a:pPr marL="342900" lvl="0" indent="-342900">
              <a:buFont typeface="Arial" panose="020B0604020202020204" pitchFamily="34" charset="0"/>
              <a:buChar char="•"/>
              <a:defRPr/>
            </a:pPr>
            <a:endParaRPr lang="en-GB" sz="2800" dirty="0">
              <a:solidFill>
                <a:schemeClr val="bg1"/>
              </a:solidFill>
              <a:latin typeface="Aptos" panose="020B0004020202020204" pitchFamily="34" charset="0"/>
              <a:cs typeface="Plus Jakarta Sans SemiBold" pitchFamily="2" charset="0"/>
            </a:endParaRPr>
          </a:p>
          <a:p>
            <a:pPr lvl="0">
              <a:defRPr/>
            </a:pPr>
            <a:r>
              <a:rPr lang="en-GB" sz="2800" dirty="0">
                <a:solidFill>
                  <a:schemeClr val="bg1"/>
                </a:solidFill>
                <a:latin typeface="Aptos" panose="020B0004020202020204" pitchFamily="34" charset="0"/>
                <a:cs typeface="Plus Jakarta Sans SemiBold" pitchFamily="2" charset="0"/>
              </a:rPr>
              <a:t>3. Each table to feedback with </a:t>
            </a:r>
            <a:r>
              <a:rPr lang="en-GB" sz="2800" b="1" dirty="0">
                <a:solidFill>
                  <a:schemeClr val="bg1"/>
                </a:solidFill>
                <a:latin typeface="Aptos" panose="020B0004020202020204" pitchFamily="34" charset="0"/>
                <a:cs typeface="Plus Jakarta Sans SemiBold" pitchFamily="2" charset="0"/>
              </a:rPr>
              <a:t>1 priority </a:t>
            </a:r>
            <a:r>
              <a:rPr lang="en-GB" sz="2800" dirty="0">
                <a:solidFill>
                  <a:schemeClr val="bg1"/>
                </a:solidFill>
                <a:latin typeface="Aptos" panose="020B0004020202020204" pitchFamily="34" charset="0"/>
                <a:cs typeface="Plus Jakarta Sans SemiBold" pitchFamily="2" charset="0"/>
              </a:rPr>
              <a:t>from each question (10mins)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lus Jakarta Sans"/>
              <a:ea typeface="+mn-ea"/>
              <a:cs typeface="+mn-cs"/>
            </a:endParaRPr>
          </a:p>
        </p:txBody>
      </p:sp>
      <p:pic>
        <p:nvPicPr>
          <p:cNvPr id="12" name="Picture 11" descr="A black and white logo&#10;&#10;AI-generated content may be incorrect.">
            <a:extLst>
              <a:ext uri="{FF2B5EF4-FFF2-40B4-BE49-F238E27FC236}">
                <a16:creationId xmlns:a16="http://schemas.microsoft.com/office/drawing/2014/main" id="{A3A73EAA-AA04-6AF3-20E1-B9F769BFB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1" y="5490489"/>
            <a:ext cx="1938539" cy="698477"/>
          </a:xfrm>
          <a:prstGeom prst="rect">
            <a:avLst/>
          </a:prstGeom>
        </p:spPr>
      </p:pic>
    </p:spTree>
    <p:extLst>
      <p:ext uri="{BB962C8B-B14F-4D97-AF65-F5344CB8AC3E}">
        <p14:creationId xmlns:p14="http://schemas.microsoft.com/office/powerpoint/2010/main" val="3632568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394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B52D7-F48E-DC4C-77C0-431B000CB0FB}"/>
              </a:ext>
            </a:extLst>
          </p:cNvPr>
          <p:cNvSpPr>
            <a:spLocks noGrp="1"/>
          </p:cNvSpPr>
          <p:nvPr>
            <p:ph type="title"/>
          </p:nvPr>
        </p:nvSpPr>
        <p:spPr>
          <a:xfrm>
            <a:off x="458535" y="172769"/>
            <a:ext cx="10791638" cy="1938897"/>
          </a:xfrm>
        </p:spPr>
        <p:txBody>
          <a:bodyPr/>
          <a:lstStyle/>
          <a:p>
            <a:r>
              <a:rPr lang="en-GB" dirty="0"/>
              <a:t>The next 3 year plan is being prepared</a:t>
            </a:r>
          </a:p>
        </p:txBody>
      </p:sp>
      <p:sp>
        <p:nvSpPr>
          <p:cNvPr id="3" name="Text Placeholder 2">
            <a:extLst>
              <a:ext uri="{FF2B5EF4-FFF2-40B4-BE49-F238E27FC236}">
                <a16:creationId xmlns:a16="http://schemas.microsoft.com/office/drawing/2014/main" id="{5B7AE91D-2E3E-D87E-6737-134C0C5BAE79}"/>
              </a:ext>
            </a:extLst>
          </p:cNvPr>
          <p:cNvSpPr>
            <a:spLocks noGrp="1"/>
          </p:cNvSpPr>
          <p:nvPr>
            <p:ph type="body" idx="1"/>
          </p:nvPr>
        </p:nvSpPr>
        <p:spPr>
          <a:xfrm>
            <a:off x="458535" y="2345130"/>
            <a:ext cx="7547329" cy="2999744"/>
          </a:xfrm>
        </p:spPr>
        <p:txBody>
          <a:bodyPr>
            <a:normAutofit lnSpcReduction="10000"/>
          </a:bodyPr>
          <a:lstStyle/>
          <a:p>
            <a:r>
              <a:rPr lang="en-GB" b="1" dirty="0">
                <a:solidFill>
                  <a:schemeClr val="tx1"/>
                </a:solidFill>
              </a:rPr>
              <a:t>Have your say: </a:t>
            </a:r>
          </a:p>
          <a:p>
            <a:pPr>
              <a:buNone/>
            </a:pPr>
            <a:endParaRPr lang="en-GB" kern="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a:p>
            <a:pPr>
              <a:buNone/>
            </a:pPr>
            <a:r>
              <a:rPr lang="en-GB" b="1" kern="0" dirty="0">
                <a:solidFill>
                  <a:schemeClr val="tx1"/>
                </a:solidFill>
                <a:latin typeface="Aptos" panose="020B0004020202020204" pitchFamily="34" charset="0"/>
                <a:ea typeface="Aptos" panose="020B0004020202020204" pitchFamily="34" charset="0"/>
                <a:cs typeface="Times New Roman" panose="02020603050405020304" pitchFamily="18" charset="0"/>
              </a:rPr>
              <a:t>Employers: </a:t>
            </a:r>
            <a:endParaRPr lang="en-GB" sz="2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a:buNone/>
            </a:pPr>
            <a:r>
              <a:rPr lang="en-GB" sz="2400" u="sng" kern="0" dirty="0">
                <a:solidFill>
                  <a:schemeClr val="tx1"/>
                </a:solidFill>
                <a:effectLst/>
                <a:latin typeface="Aptos" panose="020B0004020202020204" pitchFamily="34" charset="0"/>
                <a:ea typeface="Aptos" panose="020B0004020202020204" pitchFamily="34" charset="0"/>
                <a:cs typeface="Aptos" panose="020B0004020202020204" pitchFamily="34" charset="0"/>
                <a:hlinkClick r:id="rId2">
                  <a:extLst>
                    <a:ext uri="{A12FA001-AC4F-418D-AE19-62706E023703}">
                      <ahyp:hlinkClr xmlns:ahyp="http://schemas.microsoft.com/office/drawing/2018/hyperlinkcolor" val="tx"/>
                    </a:ext>
                  </a:extLst>
                </a:hlinkClick>
              </a:rPr>
              <a:t>https://chamber-survey.co.uk/wny/skills/</a:t>
            </a:r>
            <a:endParaRPr lang="en-GB"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a:buNone/>
            </a:pPr>
            <a:r>
              <a:rPr lang="en-GB" sz="2400" kern="0" dirty="0">
                <a:solidFill>
                  <a:schemeClr val="tx1"/>
                </a:solidFill>
                <a:effectLst/>
                <a:latin typeface="Aptos" panose="020B0004020202020204" pitchFamily="34" charset="0"/>
                <a:ea typeface="Aptos" panose="020B0004020202020204" pitchFamily="34" charset="0"/>
                <a:cs typeface="Aptos" panose="020B0004020202020204" pitchFamily="34" charset="0"/>
              </a:rPr>
              <a:t> </a:t>
            </a:r>
          </a:p>
          <a:p>
            <a:pPr>
              <a:buNone/>
            </a:pPr>
            <a:r>
              <a:rPr lang="en-GB" sz="2400" b="1" kern="0" dirty="0">
                <a:solidFill>
                  <a:schemeClr val="tx1"/>
                </a:solidFill>
                <a:effectLst/>
                <a:latin typeface="Aptos" panose="020B0004020202020204" pitchFamily="34" charset="0"/>
                <a:ea typeface="Aptos" panose="020B0004020202020204" pitchFamily="34" charset="0"/>
                <a:cs typeface="Aptos" panose="020B0004020202020204" pitchFamily="34" charset="0"/>
              </a:rPr>
              <a:t>Stakeholders: </a:t>
            </a:r>
            <a:endParaRPr lang="en-GB" sz="2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a:buNone/>
            </a:pPr>
            <a:r>
              <a:rPr lang="en-GB" sz="2400" u="sng" kern="0" dirty="0">
                <a:solidFill>
                  <a:schemeClr val="tx1"/>
                </a:solidFill>
                <a:effectLst/>
                <a:latin typeface="Aptos" panose="020B0004020202020204" pitchFamily="34" charset="0"/>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https://chamber-survey.co.uk/wny/skills-stakeholders/</a:t>
            </a:r>
            <a:endParaRPr lang="en-GB"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TextBox 3">
            <a:extLst>
              <a:ext uri="{FF2B5EF4-FFF2-40B4-BE49-F238E27FC236}">
                <a16:creationId xmlns:a16="http://schemas.microsoft.com/office/drawing/2014/main" id="{DE3D29E7-690F-AC9A-8F52-F4DEDA03E05A}"/>
              </a:ext>
            </a:extLst>
          </p:cNvPr>
          <p:cNvSpPr txBox="1"/>
          <p:nvPr/>
        </p:nvSpPr>
        <p:spPr>
          <a:xfrm>
            <a:off x="8239328" y="2334638"/>
            <a:ext cx="3735421" cy="1477328"/>
          </a:xfrm>
          <a:prstGeom prst="rect">
            <a:avLst/>
          </a:prstGeom>
          <a:solidFill>
            <a:srgbClr val="4AB8B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If you would like to input further contact: skills@wnychamber.co.uk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327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F69DBA-0D1F-5CC0-D822-4511598F9F99}"/>
              </a:ext>
            </a:extLst>
          </p:cNvPr>
          <p:cNvPicPr>
            <a:picLocks noChangeAspect="1"/>
          </p:cNvPicPr>
          <p:nvPr/>
        </p:nvPicPr>
        <p:blipFill>
          <a:blip r:embed="rId2"/>
          <a:srcRect r="15464"/>
          <a:stretch/>
        </p:blipFill>
        <p:spPr>
          <a:xfrm>
            <a:off x="5862320" y="0"/>
            <a:ext cx="6329679" cy="6858000"/>
          </a:xfrm>
          <a:prstGeom prst="rect">
            <a:avLst/>
          </a:prstGeom>
        </p:spPr>
      </p:pic>
      <p:pic>
        <p:nvPicPr>
          <p:cNvPr id="2" name="Picture 1">
            <a:extLst>
              <a:ext uri="{FF2B5EF4-FFF2-40B4-BE49-F238E27FC236}">
                <a16:creationId xmlns:a16="http://schemas.microsoft.com/office/drawing/2014/main" id="{DFBFC6EB-3584-299D-227E-D28E19E839AC}"/>
              </a:ext>
            </a:extLst>
          </p:cNvPr>
          <p:cNvPicPr>
            <a:picLocks noChangeAspect="1"/>
          </p:cNvPicPr>
          <p:nvPr/>
        </p:nvPicPr>
        <p:blipFill>
          <a:blip r:embed="rId3"/>
          <a:srcRect l="14176" r="32592" b="16098"/>
          <a:stretch/>
        </p:blipFill>
        <p:spPr>
          <a:xfrm>
            <a:off x="0" y="0"/>
            <a:ext cx="5862320" cy="5698273"/>
          </a:xfrm>
          <a:prstGeom prst="rect">
            <a:avLst/>
          </a:prstGeom>
        </p:spPr>
      </p:pic>
    </p:spTree>
    <p:extLst>
      <p:ext uri="{BB962C8B-B14F-4D97-AF65-F5344CB8AC3E}">
        <p14:creationId xmlns:p14="http://schemas.microsoft.com/office/powerpoint/2010/main" val="3536330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AE171-FBD3-EBB6-597D-A95B03F65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174F02-CC5D-1E76-1F36-C2A09BDB067B}"/>
              </a:ext>
            </a:extLst>
          </p:cNvPr>
          <p:cNvSpPr>
            <a:spLocks noGrp="1"/>
          </p:cNvSpPr>
          <p:nvPr>
            <p:ph type="title"/>
          </p:nvPr>
        </p:nvSpPr>
        <p:spPr>
          <a:xfrm>
            <a:off x="528581" y="421018"/>
            <a:ext cx="10515600" cy="707462"/>
          </a:xfrm>
        </p:spPr>
        <p:txBody>
          <a:bodyPr/>
          <a:lstStyle/>
          <a:p>
            <a:r>
              <a:rPr lang="en-GB"/>
              <a:t>Trailblazer projects</a:t>
            </a:r>
          </a:p>
        </p:txBody>
      </p:sp>
      <p:sp>
        <p:nvSpPr>
          <p:cNvPr id="3" name="Content Placeholder 2">
            <a:extLst>
              <a:ext uri="{FF2B5EF4-FFF2-40B4-BE49-F238E27FC236}">
                <a16:creationId xmlns:a16="http://schemas.microsoft.com/office/drawing/2014/main" id="{FE79F47C-6B8B-5D5C-700A-4B21E5401F64}"/>
              </a:ext>
            </a:extLst>
          </p:cNvPr>
          <p:cNvSpPr>
            <a:spLocks noGrp="1"/>
          </p:cNvSpPr>
          <p:nvPr>
            <p:ph idx="1"/>
          </p:nvPr>
        </p:nvSpPr>
        <p:spPr>
          <a:xfrm>
            <a:off x="464573" y="1129905"/>
            <a:ext cx="10581451" cy="5047058"/>
          </a:xfrm>
        </p:spPr>
        <p:txBody>
          <a:bodyPr vert="horz" lIns="91440" tIns="45720" rIns="91440" bIns="45720" rtlCol="0" anchor="t">
            <a:normAutofit/>
          </a:bodyPr>
          <a:lstStyle/>
          <a:p>
            <a:r>
              <a:rPr lang="en-GB" sz="1800">
                <a:solidFill>
                  <a:srgbClr val="44546A"/>
                </a:solidFill>
                <a:effectLst/>
                <a:latin typeface="Arial"/>
                <a:ea typeface="Calibri"/>
                <a:cs typeface="Times New Roman"/>
              </a:rPr>
              <a:t>The programme consists of 17 individual projects that fit within the overall priorities as follows:</a:t>
            </a:r>
            <a:r>
              <a:rPr lang="en-GB" sz="600">
                <a:solidFill>
                  <a:srgbClr val="44546A"/>
                </a:solidFill>
                <a:effectLst/>
                <a:latin typeface="Arial"/>
                <a:ea typeface="Calibri"/>
                <a:cs typeface="Times New Roman"/>
              </a:rPr>
              <a:t>:</a:t>
            </a:r>
            <a:endParaRPr lang="en-GB" sz="600">
              <a:effectLst/>
              <a:latin typeface="Arial"/>
              <a:ea typeface="Calibri"/>
              <a:cs typeface="Times New Roman"/>
            </a:endParaRPr>
          </a:p>
          <a:p>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graphicFrame>
        <p:nvGraphicFramePr>
          <p:cNvPr id="7" name="Table 6">
            <a:extLst>
              <a:ext uri="{FF2B5EF4-FFF2-40B4-BE49-F238E27FC236}">
                <a16:creationId xmlns:a16="http://schemas.microsoft.com/office/drawing/2014/main" id="{C3807D48-8501-5DAD-2A19-522018B1788E}"/>
              </a:ext>
            </a:extLst>
          </p:cNvPr>
          <p:cNvGraphicFramePr>
            <a:graphicFrameLocks noGrp="1"/>
          </p:cNvGraphicFramePr>
          <p:nvPr/>
        </p:nvGraphicFramePr>
        <p:xfrm>
          <a:off x="524851" y="1679522"/>
          <a:ext cx="11378853" cy="3525444"/>
        </p:xfrm>
        <a:graphic>
          <a:graphicData uri="http://schemas.openxmlformats.org/drawingml/2006/table">
            <a:tbl>
              <a:tblPr firstRow="1" bandRow="1">
                <a:tableStyleId>{5C22544A-7EE6-4342-B048-85BDC9FD1C3A}</a:tableStyleId>
              </a:tblPr>
              <a:tblGrid>
                <a:gridCol w="2203701">
                  <a:extLst>
                    <a:ext uri="{9D8B030D-6E8A-4147-A177-3AD203B41FA5}">
                      <a16:colId xmlns:a16="http://schemas.microsoft.com/office/drawing/2014/main" val="2245509258"/>
                    </a:ext>
                  </a:extLst>
                </a:gridCol>
                <a:gridCol w="6588006">
                  <a:extLst>
                    <a:ext uri="{9D8B030D-6E8A-4147-A177-3AD203B41FA5}">
                      <a16:colId xmlns:a16="http://schemas.microsoft.com/office/drawing/2014/main" val="1165592806"/>
                    </a:ext>
                  </a:extLst>
                </a:gridCol>
                <a:gridCol w="2587146">
                  <a:extLst>
                    <a:ext uri="{9D8B030D-6E8A-4147-A177-3AD203B41FA5}">
                      <a16:colId xmlns:a16="http://schemas.microsoft.com/office/drawing/2014/main" val="3743549701"/>
                    </a:ext>
                  </a:extLst>
                </a:gridCol>
              </a:tblGrid>
              <a:tr h="362848">
                <a:tc gridSpan="3">
                  <a:txBody>
                    <a:bodyPr/>
                    <a:lstStyle/>
                    <a:p>
                      <a:r>
                        <a:rPr lang="en-GB" sz="1800" dirty="0">
                          <a:solidFill>
                            <a:schemeClr val="bg1"/>
                          </a:solidFill>
                          <a:latin typeface="Arial"/>
                        </a:rPr>
                        <a:t>Good Work  </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31056086"/>
                  </a:ext>
                </a:extLst>
              </a:tr>
              <a:tr h="521207">
                <a:tc>
                  <a:txBody>
                    <a:bodyPr/>
                    <a:lstStyle/>
                    <a:p>
                      <a:r>
                        <a:rPr lang="en-GB" sz="1400" dirty="0">
                          <a:solidFill>
                            <a:schemeClr val="tx1"/>
                          </a:solidFill>
                          <a:latin typeface="Arial"/>
                        </a:rPr>
                        <a:t>Workplace health checks</a:t>
                      </a:r>
                    </a:p>
                  </a:txBody>
                  <a:tcPr/>
                </a:tc>
                <a:tc>
                  <a:txBody>
                    <a:bodyPr/>
                    <a:lstStyle/>
                    <a:p>
                      <a:pPr lvl="0">
                        <a:buNone/>
                      </a:pPr>
                      <a:r>
                        <a:rPr lang="en-GB" sz="1400" b="0" i="0" u="none" strike="noStrike" noProof="0" dirty="0">
                          <a:solidFill>
                            <a:schemeClr val="tx1"/>
                          </a:solidFill>
                          <a:latin typeface="Arial"/>
                        </a:rPr>
                        <a:t>Employer engagement in developing workplace health and providing NHS health checks</a:t>
                      </a:r>
                      <a:endParaRPr lang="en-US" sz="1400" dirty="0">
                        <a:solidFill>
                          <a:schemeClr val="tx1"/>
                        </a:solidFill>
                        <a:latin typeface="Arial"/>
                      </a:endParaRPr>
                    </a:p>
                  </a:txBody>
                  <a:tcPr/>
                </a:tc>
                <a:tc>
                  <a:txBody>
                    <a:bodyPr/>
                    <a:lstStyle/>
                    <a:p>
                      <a:r>
                        <a:rPr lang="en-GB" sz="1400" dirty="0">
                          <a:solidFill>
                            <a:schemeClr val="tx1"/>
                          </a:solidFill>
                          <a:latin typeface="Arial"/>
                        </a:rPr>
                        <a:t>NYC Public Health</a:t>
                      </a:r>
                    </a:p>
                    <a:p>
                      <a:pPr lvl="0">
                        <a:buNone/>
                      </a:pPr>
                      <a:endParaRPr lang="en-GB" sz="1400" dirty="0">
                        <a:solidFill>
                          <a:schemeClr val="tx1"/>
                        </a:solidFill>
                        <a:latin typeface="Arial"/>
                      </a:endParaRPr>
                    </a:p>
                  </a:txBody>
                  <a:tcPr/>
                </a:tc>
                <a:extLst>
                  <a:ext uri="{0D108BD9-81ED-4DB2-BD59-A6C34878D82A}">
                    <a16:rowId xmlns:a16="http://schemas.microsoft.com/office/drawing/2014/main" val="3223986371"/>
                  </a:ext>
                </a:extLst>
              </a:tr>
              <a:tr h="685799">
                <a:tc>
                  <a:txBody>
                    <a:bodyPr/>
                    <a:lstStyle/>
                    <a:p>
                      <a:pPr lvl="0">
                        <a:buNone/>
                      </a:pPr>
                      <a:r>
                        <a:rPr lang="en-GB" sz="1400" b="0" i="0" u="none" strike="noStrike" noProof="0" dirty="0">
                          <a:solidFill>
                            <a:schemeClr val="tx1"/>
                          </a:solidFill>
                          <a:latin typeface="Arial"/>
                        </a:rPr>
                        <a:t>Active Well-Being Workforce Development</a:t>
                      </a:r>
                      <a:endParaRPr lang="en-US" sz="1400" dirty="0">
                        <a:solidFill>
                          <a:schemeClr val="tx1"/>
                        </a:solidFill>
                        <a:latin typeface="Arial"/>
                      </a:endParaRPr>
                    </a:p>
                  </a:txBody>
                  <a:tcPr/>
                </a:tc>
                <a:tc>
                  <a:txBody>
                    <a:bodyPr/>
                    <a:lstStyle/>
                    <a:p>
                      <a:pPr lvl="0">
                        <a:buNone/>
                      </a:pPr>
                      <a:r>
                        <a:rPr lang="en-GB" sz="1400" b="0" i="0" u="none" strike="noStrike" noProof="0" dirty="0">
                          <a:solidFill>
                            <a:schemeClr val="tx1"/>
                          </a:solidFill>
                          <a:latin typeface="Arial"/>
                        </a:rPr>
                        <a:t>Build workforce capacity to engage inactive people with health conditions</a:t>
                      </a:r>
                    </a:p>
                  </a:txBody>
                  <a:tcPr/>
                </a:tc>
                <a:tc>
                  <a:txBody>
                    <a:bodyPr/>
                    <a:lstStyle/>
                    <a:p>
                      <a:r>
                        <a:rPr lang="en-GB" sz="1400" dirty="0">
                          <a:solidFill>
                            <a:schemeClr val="tx1"/>
                          </a:solidFill>
                          <a:latin typeface="Arial"/>
                        </a:rPr>
                        <a:t>North Yorkshire Sport</a:t>
                      </a:r>
                    </a:p>
                    <a:p>
                      <a:pPr lvl="0">
                        <a:buNone/>
                      </a:pPr>
                      <a:endParaRPr lang="en-GB" sz="1400" dirty="0">
                        <a:solidFill>
                          <a:schemeClr val="tx1"/>
                        </a:solidFill>
                        <a:latin typeface="Arial"/>
                      </a:endParaRPr>
                    </a:p>
                  </a:txBody>
                  <a:tcPr/>
                </a:tc>
                <a:extLst>
                  <a:ext uri="{0D108BD9-81ED-4DB2-BD59-A6C34878D82A}">
                    <a16:rowId xmlns:a16="http://schemas.microsoft.com/office/drawing/2014/main" val="4275457177"/>
                  </a:ext>
                </a:extLst>
              </a:tr>
              <a:tr h="362848">
                <a:tc>
                  <a:txBody>
                    <a:bodyPr/>
                    <a:lstStyle/>
                    <a:p>
                      <a:pPr lvl="0">
                        <a:buNone/>
                      </a:pPr>
                      <a:r>
                        <a:rPr lang="en-GB" sz="1400" b="0" i="0" u="none" strike="noStrike" noProof="0" dirty="0">
                          <a:solidFill>
                            <a:schemeClr val="tx1"/>
                          </a:solidFill>
                          <a:latin typeface="Arial"/>
                        </a:rPr>
                        <a:t>Employer engagement (levels 1-3)</a:t>
                      </a:r>
                      <a:endParaRPr lang="en-US" sz="1400" dirty="0">
                        <a:solidFill>
                          <a:schemeClr val="tx1"/>
                        </a:solidFill>
                        <a:latin typeface="Arial"/>
                      </a:endParaRPr>
                    </a:p>
                  </a:txBody>
                  <a:tcPr/>
                </a:tc>
                <a:tc>
                  <a:txBody>
                    <a:bodyPr/>
                    <a:lstStyle/>
                    <a:p>
                      <a:pPr lvl="0">
                        <a:buNone/>
                      </a:pPr>
                      <a:r>
                        <a:rPr lang="en-GB" sz="1400" b="0" i="0" u="none" strike="noStrike" noProof="0" dirty="0">
                          <a:solidFill>
                            <a:schemeClr val="tx1"/>
                          </a:solidFill>
                          <a:latin typeface="Arial"/>
                        </a:rPr>
                        <a:t>Wraparound education and conference model to engage and develop businesses</a:t>
                      </a:r>
                    </a:p>
                  </a:txBody>
                  <a:tcPr/>
                </a:tc>
                <a:tc>
                  <a:txBody>
                    <a:bodyPr/>
                    <a:lstStyle/>
                    <a:p>
                      <a:r>
                        <a:rPr lang="en-GB" sz="1400" dirty="0">
                          <a:solidFill>
                            <a:schemeClr val="tx1"/>
                          </a:solidFill>
                          <a:latin typeface="Arial"/>
                        </a:rPr>
                        <a:t>NYC Economic Development</a:t>
                      </a:r>
                    </a:p>
                    <a:p>
                      <a:pPr lvl="0">
                        <a:buNone/>
                      </a:pPr>
                      <a:endParaRPr lang="en-GB" sz="1400" dirty="0">
                        <a:solidFill>
                          <a:schemeClr val="tx1"/>
                        </a:solidFill>
                        <a:latin typeface="Arial"/>
                      </a:endParaRPr>
                    </a:p>
                  </a:txBody>
                  <a:tcPr/>
                </a:tc>
                <a:extLst>
                  <a:ext uri="{0D108BD9-81ED-4DB2-BD59-A6C34878D82A}">
                    <a16:rowId xmlns:a16="http://schemas.microsoft.com/office/drawing/2014/main" val="3589630947"/>
                  </a:ext>
                </a:extLst>
              </a:tr>
              <a:tr h="590684">
                <a:tc>
                  <a:txBody>
                    <a:bodyPr/>
                    <a:lstStyle/>
                    <a:p>
                      <a:pPr lvl="0">
                        <a:buNone/>
                      </a:pPr>
                      <a:r>
                        <a:rPr lang="en-GB" sz="1400" b="0" i="0" u="none" strike="noStrike" noProof="0" dirty="0">
                          <a:solidFill>
                            <a:schemeClr val="tx1"/>
                          </a:solidFill>
                          <a:latin typeface="Arial"/>
                        </a:rPr>
                        <a:t>Employer Support</a:t>
                      </a:r>
                      <a:endParaRPr lang="en-US" sz="1400" dirty="0">
                        <a:solidFill>
                          <a:schemeClr val="tx1"/>
                        </a:solidFill>
                        <a:latin typeface="Arial"/>
                      </a:endParaRPr>
                    </a:p>
                  </a:txBody>
                  <a:tcPr/>
                </a:tc>
                <a:tc>
                  <a:txBody>
                    <a:bodyPr/>
                    <a:lstStyle/>
                    <a:p>
                      <a:pPr lvl="0">
                        <a:buNone/>
                      </a:pPr>
                      <a:r>
                        <a:rPr lang="en-GB" sz="1400" b="0" i="0" u="none" strike="noStrike" noProof="0" dirty="0">
                          <a:solidFill>
                            <a:schemeClr val="tx1"/>
                          </a:solidFill>
                          <a:latin typeface="Arial"/>
                        </a:rPr>
                        <a:t>Target 6 businesses with specific employment challenges and support with OH and specialist HR support to improve inclusive recruitment and retention practices</a:t>
                      </a:r>
                    </a:p>
                  </a:txBody>
                  <a:tcPr/>
                </a:tc>
                <a:tc>
                  <a:txBody>
                    <a:bodyPr/>
                    <a:lstStyle/>
                    <a:p>
                      <a:pPr lvl="0">
                        <a:buNone/>
                      </a:pPr>
                      <a:r>
                        <a:rPr lang="en-GB" sz="1400" b="0" i="0" u="none" strike="noStrike" noProof="0" dirty="0">
                          <a:solidFill>
                            <a:schemeClr val="tx1"/>
                          </a:solidFill>
                          <a:latin typeface="Arial"/>
                        </a:rPr>
                        <a:t>NYC Economic Development</a:t>
                      </a:r>
                    </a:p>
                    <a:p>
                      <a:pPr lvl="0">
                        <a:buNone/>
                      </a:pPr>
                      <a:endParaRPr lang="en-GB" sz="1400" dirty="0">
                        <a:solidFill>
                          <a:schemeClr val="tx1"/>
                        </a:solidFill>
                        <a:latin typeface="Arial"/>
                      </a:endParaRPr>
                    </a:p>
                  </a:txBody>
                  <a:tcPr/>
                </a:tc>
                <a:extLst>
                  <a:ext uri="{0D108BD9-81ED-4DB2-BD59-A6C34878D82A}">
                    <a16:rowId xmlns:a16="http://schemas.microsoft.com/office/drawing/2014/main" val="3368263135"/>
                  </a:ext>
                </a:extLst>
              </a:tr>
              <a:tr h="843834">
                <a:tc>
                  <a:txBody>
                    <a:bodyPr/>
                    <a:lstStyle/>
                    <a:p>
                      <a:pPr lvl="0">
                        <a:buNone/>
                      </a:pPr>
                      <a:r>
                        <a:rPr lang="en-GB" sz="1400" b="0" i="0" u="none" strike="noStrike" noProof="0" dirty="0">
                          <a:solidFill>
                            <a:schemeClr val="tx1"/>
                          </a:solidFill>
                          <a:latin typeface="Arial"/>
                        </a:rPr>
                        <a:t>Wage Subsidy Scheme</a:t>
                      </a:r>
                      <a:endParaRPr lang="en-US" sz="1400" dirty="0">
                        <a:solidFill>
                          <a:schemeClr val="tx1"/>
                        </a:solidFill>
                        <a:latin typeface="Arial"/>
                      </a:endParaRPr>
                    </a:p>
                  </a:txBody>
                  <a:tcPr/>
                </a:tc>
                <a:tc>
                  <a:txBody>
                    <a:bodyPr/>
                    <a:lstStyle/>
                    <a:p>
                      <a:pPr lvl="0">
                        <a:buNone/>
                      </a:pPr>
                      <a:r>
                        <a:rPr lang="en-GB" sz="1400" b="0" i="0" u="none" strike="noStrike" noProof="0" dirty="0">
                          <a:solidFill>
                            <a:schemeClr val="tx1"/>
                          </a:solidFill>
                          <a:latin typeface="Arial"/>
                        </a:rPr>
                        <a:t>Wage subsidy programme to support 3mths, 16hrs pw FTC placements with businesses</a:t>
                      </a:r>
                    </a:p>
                  </a:txBody>
                  <a:tcPr/>
                </a:tc>
                <a:tc>
                  <a:txBody>
                    <a:bodyPr/>
                    <a:lstStyle/>
                    <a:p>
                      <a:pPr lvl="0">
                        <a:buNone/>
                      </a:pPr>
                      <a:r>
                        <a:rPr lang="en-GB" sz="1400" dirty="0">
                          <a:solidFill>
                            <a:schemeClr val="tx1"/>
                          </a:solidFill>
                          <a:latin typeface="Arial"/>
                        </a:rPr>
                        <a:t>NYC Human Resources</a:t>
                      </a:r>
                    </a:p>
                    <a:p>
                      <a:pPr lvl="0">
                        <a:buNone/>
                      </a:pPr>
                      <a:endParaRPr lang="en-GB" sz="1400" dirty="0">
                        <a:solidFill>
                          <a:schemeClr val="tx1"/>
                        </a:solidFill>
                        <a:latin typeface="Arial"/>
                      </a:endParaRPr>
                    </a:p>
                  </a:txBody>
                  <a:tcPr/>
                </a:tc>
                <a:extLst>
                  <a:ext uri="{0D108BD9-81ED-4DB2-BD59-A6C34878D82A}">
                    <a16:rowId xmlns:a16="http://schemas.microsoft.com/office/drawing/2014/main" val="401143600"/>
                  </a:ext>
                </a:extLst>
              </a:tr>
            </a:tbl>
          </a:graphicData>
        </a:graphic>
      </p:graphicFrame>
    </p:spTree>
    <p:extLst>
      <p:ext uri="{BB962C8B-B14F-4D97-AF65-F5344CB8AC3E}">
        <p14:creationId xmlns:p14="http://schemas.microsoft.com/office/powerpoint/2010/main" val="2122491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59284-A9B0-4298-C4E4-6A250D7E1D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E1576A-D8CC-C6BF-B0E7-12F747E1A807}"/>
              </a:ext>
            </a:extLst>
          </p:cNvPr>
          <p:cNvSpPr>
            <a:spLocks noGrp="1"/>
          </p:cNvSpPr>
          <p:nvPr>
            <p:ph type="title"/>
          </p:nvPr>
        </p:nvSpPr>
        <p:spPr>
          <a:xfrm>
            <a:off x="528581" y="421018"/>
            <a:ext cx="10515600" cy="707462"/>
          </a:xfrm>
        </p:spPr>
        <p:txBody>
          <a:bodyPr/>
          <a:lstStyle/>
          <a:p>
            <a:r>
              <a:rPr lang="en-GB"/>
              <a:t>Trailblazer projects</a:t>
            </a:r>
          </a:p>
        </p:txBody>
      </p:sp>
      <p:sp>
        <p:nvSpPr>
          <p:cNvPr id="3" name="Content Placeholder 2">
            <a:extLst>
              <a:ext uri="{FF2B5EF4-FFF2-40B4-BE49-F238E27FC236}">
                <a16:creationId xmlns:a16="http://schemas.microsoft.com/office/drawing/2014/main" id="{07756F14-6021-7A9F-E0C5-542B1FCAB446}"/>
              </a:ext>
            </a:extLst>
          </p:cNvPr>
          <p:cNvSpPr>
            <a:spLocks noGrp="1"/>
          </p:cNvSpPr>
          <p:nvPr>
            <p:ph idx="1"/>
          </p:nvPr>
        </p:nvSpPr>
        <p:spPr>
          <a:xfrm>
            <a:off x="464573" y="1129905"/>
            <a:ext cx="10581451" cy="5047058"/>
          </a:xfrm>
        </p:spPr>
        <p:txBody>
          <a:bodyPr vert="horz" lIns="91440" tIns="45720" rIns="91440" bIns="45720" rtlCol="0" anchor="t">
            <a:normAutofit/>
          </a:bodyPr>
          <a:lstStyle/>
          <a:p>
            <a:r>
              <a:rPr lang="en-GB" sz="1800">
                <a:solidFill>
                  <a:srgbClr val="44546A"/>
                </a:solidFill>
                <a:effectLst/>
                <a:latin typeface="Arial"/>
                <a:ea typeface="Calibri"/>
                <a:cs typeface="Times New Roman"/>
              </a:rPr>
              <a:t>The programme consists of 17 individual projects that fit within the overall priorities as follows:</a:t>
            </a:r>
            <a:r>
              <a:rPr lang="en-GB" sz="600">
                <a:solidFill>
                  <a:srgbClr val="44546A"/>
                </a:solidFill>
                <a:effectLst/>
                <a:latin typeface="Arial"/>
                <a:ea typeface="Calibri"/>
                <a:cs typeface="Times New Roman"/>
              </a:rPr>
              <a:t>:</a:t>
            </a:r>
            <a:endParaRPr lang="en-GB" sz="600">
              <a:effectLst/>
              <a:latin typeface="Arial"/>
              <a:ea typeface="Calibri"/>
              <a:cs typeface="Times New Roman"/>
            </a:endParaRPr>
          </a:p>
          <a:p>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graphicFrame>
        <p:nvGraphicFramePr>
          <p:cNvPr id="7" name="Table 6">
            <a:extLst>
              <a:ext uri="{FF2B5EF4-FFF2-40B4-BE49-F238E27FC236}">
                <a16:creationId xmlns:a16="http://schemas.microsoft.com/office/drawing/2014/main" id="{7F3A9772-054E-9ADC-6A0A-3C81ACB13B2F}"/>
              </a:ext>
            </a:extLst>
          </p:cNvPr>
          <p:cNvGraphicFramePr>
            <a:graphicFrameLocks noGrp="1"/>
          </p:cNvGraphicFramePr>
          <p:nvPr/>
        </p:nvGraphicFramePr>
        <p:xfrm>
          <a:off x="524851" y="1642351"/>
          <a:ext cx="11378853" cy="3188017"/>
        </p:xfrm>
        <a:graphic>
          <a:graphicData uri="http://schemas.openxmlformats.org/drawingml/2006/table">
            <a:tbl>
              <a:tblPr firstRow="1" bandRow="1">
                <a:tableStyleId>{5C22544A-7EE6-4342-B048-85BDC9FD1C3A}</a:tableStyleId>
              </a:tblPr>
              <a:tblGrid>
                <a:gridCol w="2203701">
                  <a:extLst>
                    <a:ext uri="{9D8B030D-6E8A-4147-A177-3AD203B41FA5}">
                      <a16:colId xmlns:a16="http://schemas.microsoft.com/office/drawing/2014/main" val="2245509258"/>
                    </a:ext>
                  </a:extLst>
                </a:gridCol>
                <a:gridCol w="6588006">
                  <a:extLst>
                    <a:ext uri="{9D8B030D-6E8A-4147-A177-3AD203B41FA5}">
                      <a16:colId xmlns:a16="http://schemas.microsoft.com/office/drawing/2014/main" val="1165592806"/>
                    </a:ext>
                  </a:extLst>
                </a:gridCol>
                <a:gridCol w="2587146">
                  <a:extLst>
                    <a:ext uri="{9D8B030D-6E8A-4147-A177-3AD203B41FA5}">
                      <a16:colId xmlns:a16="http://schemas.microsoft.com/office/drawing/2014/main" val="3743549701"/>
                    </a:ext>
                  </a:extLst>
                </a:gridCol>
              </a:tblGrid>
              <a:tr h="362848">
                <a:tc gridSpan="3">
                  <a:txBody>
                    <a:bodyPr/>
                    <a:lstStyle/>
                    <a:p>
                      <a:r>
                        <a:rPr lang="en-GB" sz="1800" dirty="0">
                          <a:solidFill>
                            <a:schemeClr val="bg1"/>
                          </a:solidFill>
                          <a:latin typeface="Arial"/>
                        </a:rPr>
                        <a:t>Joining Up Services and Support</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31056086"/>
                  </a:ext>
                </a:extLst>
              </a:tr>
              <a:tr h="521207">
                <a:tc>
                  <a:txBody>
                    <a:bodyPr/>
                    <a:lstStyle/>
                    <a:p>
                      <a:pPr lvl="0">
                        <a:buNone/>
                      </a:pPr>
                      <a:r>
                        <a:rPr lang="en-GB" sz="1400" b="0" i="0" u="none" strike="noStrike" noProof="0" dirty="0">
                          <a:solidFill>
                            <a:schemeClr val="tx1"/>
                          </a:solidFill>
                          <a:latin typeface="Arial"/>
                        </a:rPr>
                        <a:t>Place Based Engagement</a:t>
                      </a:r>
                      <a:endParaRPr lang="en-US" sz="1400" dirty="0">
                        <a:solidFill>
                          <a:schemeClr val="tx1"/>
                        </a:solidFill>
                        <a:latin typeface="Arial"/>
                      </a:endParaRPr>
                    </a:p>
                  </a:txBody>
                  <a:tcPr/>
                </a:tc>
                <a:tc>
                  <a:txBody>
                    <a:bodyPr/>
                    <a:lstStyle/>
                    <a:p>
                      <a:pPr lvl="0">
                        <a:buNone/>
                      </a:pPr>
                      <a:r>
                        <a:rPr lang="en-GB" sz="1400" b="0" i="0" u="none" strike="noStrike" noProof="0" dirty="0">
                          <a:solidFill>
                            <a:schemeClr val="tx1"/>
                          </a:solidFill>
                          <a:latin typeface="Arial"/>
                        </a:rPr>
                        <a:t>Public campaigns to understand 'good work' focused on specific demographics (high inactivity areas, 50-64yrs and veterans) and campaigns in schools</a:t>
                      </a:r>
                    </a:p>
                  </a:txBody>
                  <a:tcPr/>
                </a:tc>
                <a:tc>
                  <a:txBody>
                    <a:bodyPr/>
                    <a:lstStyle/>
                    <a:p>
                      <a:r>
                        <a:rPr lang="en-GB" sz="1400" dirty="0">
                          <a:solidFill>
                            <a:schemeClr val="tx1"/>
                          </a:solidFill>
                          <a:latin typeface="Arial"/>
                        </a:rPr>
                        <a:t>NYC Adult Learning</a:t>
                      </a:r>
                    </a:p>
                    <a:p>
                      <a:pPr lvl="0">
                        <a:buNone/>
                      </a:pPr>
                      <a:endParaRPr lang="en-GB" sz="1400" dirty="0">
                        <a:solidFill>
                          <a:schemeClr val="tx1"/>
                        </a:solidFill>
                        <a:latin typeface="Arial"/>
                      </a:endParaRPr>
                    </a:p>
                  </a:txBody>
                  <a:tcPr/>
                </a:tc>
                <a:extLst>
                  <a:ext uri="{0D108BD9-81ED-4DB2-BD59-A6C34878D82A}">
                    <a16:rowId xmlns:a16="http://schemas.microsoft.com/office/drawing/2014/main" val="3223986371"/>
                  </a:ext>
                </a:extLst>
              </a:tr>
              <a:tr h="978846">
                <a:tc>
                  <a:txBody>
                    <a:bodyPr/>
                    <a:lstStyle/>
                    <a:p>
                      <a:pPr lvl="0">
                        <a:buNone/>
                      </a:pPr>
                      <a:r>
                        <a:rPr lang="en-GB" sz="1400" b="0" i="0" u="none" strike="noStrike" noProof="0" dirty="0">
                          <a:solidFill>
                            <a:schemeClr val="tx1"/>
                          </a:solidFill>
                          <a:latin typeface="Arial"/>
                        </a:rPr>
                        <a:t>Place Based Navigators</a:t>
                      </a:r>
                      <a:endParaRPr lang="en-US" sz="1400" dirty="0">
                        <a:solidFill>
                          <a:schemeClr val="tx1"/>
                        </a:solidFill>
                        <a:latin typeface="Arial"/>
                      </a:endParaRPr>
                    </a:p>
                  </a:txBody>
                  <a:tcPr/>
                </a:tc>
                <a:tc>
                  <a:txBody>
                    <a:bodyPr/>
                    <a:lstStyle/>
                    <a:p>
                      <a:pPr lvl="0">
                        <a:buNone/>
                      </a:pPr>
                      <a:r>
                        <a:rPr lang="en-GB" sz="1400" b="0" i="0" u="none" strike="noStrike" noProof="0" dirty="0">
                          <a:solidFill>
                            <a:schemeClr val="tx1"/>
                          </a:solidFill>
                          <a:latin typeface="Arial"/>
                        </a:rPr>
                        <a:t>Network coordinators in health, business and VCSE organisations developing communities of practice and training in Local Area community hubs</a:t>
                      </a:r>
                    </a:p>
                  </a:txBody>
                  <a:tcPr/>
                </a:tc>
                <a:tc>
                  <a:txBody>
                    <a:bodyPr/>
                    <a:lstStyle/>
                    <a:p>
                      <a:r>
                        <a:rPr lang="en-GB" sz="1400" dirty="0">
                          <a:solidFill>
                            <a:schemeClr val="tx1"/>
                          </a:solidFill>
                          <a:latin typeface="Arial"/>
                        </a:rPr>
                        <a:t>NYC Adult Learning</a:t>
                      </a:r>
                    </a:p>
                    <a:p>
                      <a:pPr lvl="0">
                        <a:buNone/>
                      </a:pPr>
                      <a:endParaRPr lang="en-GB" sz="1400" dirty="0">
                        <a:solidFill>
                          <a:schemeClr val="tx1"/>
                        </a:solidFill>
                        <a:latin typeface="Arial"/>
                      </a:endParaRPr>
                    </a:p>
                  </a:txBody>
                  <a:tcPr/>
                </a:tc>
                <a:extLst>
                  <a:ext uri="{0D108BD9-81ED-4DB2-BD59-A6C34878D82A}">
                    <a16:rowId xmlns:a16="http://schemas.microsoft.com/office/drawing/2014/main" val="4275457177"/>
                  </a:ext>
                </a:extLst>
              </a:tr>
              <a:tr h="362848">
                <a:tc>
                  <a:txBody>
                    <a:bodyPr/>
                    <a:lstStyle/>
                    <a:p>
                      <a:pPr lvl="0">
                        <a:buNone/>
                      </a:pPr>
                      <a:r>
                        <a:rPr lang="en-GB" sz="1400" b="0" i="0" u="none" strike="noStrike" noProof="0" dirty="0">
                          <a:solidFill>
                            <a:schemeClr val="tx1"/>
                          </a:solidFill>
                          <a:latin typeface="Arial"/>
                        </a:rPr>
                        <a:t>Health Data Analysis</a:t>
                      </a:r>
                      <a:endParaRPr lang="en-US" sz="1400" dirty="0">
                        <a:solidFill>
                          <a:schemeClr val="tx1"/>
                        </a:solidFill>
                        <a:latin typeface="Arial"/>
                      </a:endParaRPr>
                    </a:p>
                  </a:txBody>
                  <a:tcPr/>
                </a:tc>
                <a:tc>
                  <a:txBody>
                    <a:bodyPr/>
                    <a:lstStyle/>
                    <a:p>
                      <a:pPr lvl="0">
                        <a:buNone/>
                      </a:pPr>
                      <a:r>
                        <a:rPr lang="en-GB" sz="1400" b="0" i="0" u="none" strike="noStrike" noProof="0" dirty="0">
                          <a:solidFill>
                            <a:schemeClr val="tx1"/>
                          </a:solidFill>
                          <a:latin typeface="Arial"/>
                        </a:rPr>
                        <a:t>Joint NYC, CYC and ICB resource commissioned by YNYCA to develop a data intelligence approach to identifying target populations for support with health and employability</a:t>
                      </a:r>
                    </a:p>
                  </a:txBody>
                  <a:tcPr/>
                </a:tc>
                <a:tc>
                  <a:txBody>
                    <a:bodyPr/>
                    <a:lstStyle/>
                    <a:p>
                      <a:r>
                        <a:rPr lang="en-GB" sz="1400" dirty="0">
                          <a:solidFill>
                            <a:schemeClr val="tx1"/>
                          </a:solidFill>
                          <a:latin typeface="Arial"/>
                        </a:rPr>
                        <a:t>NYC Strategy &amp; Performance</a:t>
                      </a:r>
                    </a:p>
                    <a:p>
                      <a:pPr lvl="0">
                        <a:buNone/>
                      </a:pPr>
                      <a:r>
                        <a:rPr lang="en-GB" sz="1400" dirty="0">
                          <a:solidFill>
                            <a:schemeClr val="tx1"/>
                          </a:solidFill>
                          <a:latin typeface="Arial"/>
                        </a:rPr>
                        <a:t>HNY ICB</a:t>
                      </a:r>
                    </a:p>
                    <a:p>
                      <a:pPr lvl="0">
                        <a:buNone/>
                      </a:pPr>
                      <a:endParaRPr lang="en-GB" sz="1400" dirty="0">
                        <a:solidFill>
                          <a:schemeClr val="tx1"/>
                        </a:solidFill>
                        <a:latin typeface="Arial"/>
                      </a:endParaRPr>
                    </a:p>
                  </a:txBody>
                  <a:tcPr/>
                </a:tc>
                <a:extLst>
                  <a:ext uri="{0D108BD9-81ED-4DB2-BD59-A6C34878D82A}">
                    <a16:rowId xmlns:a16="http://schemas.microsoft.com/office/drawing/2014/main" val="3589630947"/>
                  </a:ext>
                </a:extLst>
              </a:tr>
              <a:tr h="590684">
                <a:tc>
                  <a:txBody>
                    <a:bodyPr/>
                    <a:lstStyle/>
                    <a:p>
                      <a:pPr lvl="0">
                        <a:buNone/>
                      </a:pPr>
                      <a:r>
                        <a:rPr lang="en-GB" sz="1400" b="0" i="0" u="none" strike="noStrike" noProof="0" dirty="0">
                          <a:solidFill>
                            <a:schemeClr val="tx1"/>
                          </a:solidFill>
                          <a:latin typeface="Arial"/>
                        </a:rPr>
                        <a:t>Behavioural Insights into Economic Activity</a:t>
                      </a:r>
                      <a:endParaRPr lang="en-US" sz="1400" dirty="0">
                        <a:solidFill>
                          <a:schemeClr val="tx1"/>
                        </a:solidFill>
                        <a:latin typeface="Arial"/>
                      </a:endParaRPr>
                    </a:p>
                  </a:txBody>
                  <a:tcPr/>
                </a:tc>
                <a:tc>
                  <a:txBody>
                    <a:bodyPr/>
                    <a:lstStyle/>
                    <a:p>
                      <a:pPr lvl="0">
                        <a:buNone/>
                      </a:pPr>
                      <a:r>
                        <a:rPr lang="en-GB" sz="1400" b="0" i="0" u="none" strike="noStrike" noProof="0" dirty="0">
                          <a:solidFill>
                            <a:schemeClr val="tx1"/>
                          </a:solidFill>
                          <a:latin typeface="Arial"/>
                        </a:rPr>
                        <a:t>Behavioural Science resource commissioned by YNYCA to survey and gather research from early retirees (50-64) in rural areas</a:t>
                      </a:r>
                    </a:p>
                  </a:txBody>
                  <a:tcPr/>
                </a:tc>
                <a:tc>
                  <a:txBody>
                    <a:bodyPr/>
                    <a:lstStyle/>
                    <a:p>
                      <a:pPr lvl="0">
                        <a:buNone/>
                      </a:pPr>
                      <a:r>
                        <a:rPr lang="en-GB" sz="1400" b="0" i="0" u="none" strike="noStrike" noProof="0" dirty="0">
                          <a:solidFill>
                            <a:schemeClr val="tx1"/>
                          </a:solidFill>
                          <a:latin typeface="Arial"/>
                        </a:rPr>
                        <a:t>NYC Public Health</a:t>
                      </a:r>
                    </a:p>
                    <a:p>
                      <a:pPr lvl="0">
                        <a:buNone/>
                      </a:pPr>
                      <a:endParaRPr lang="en-GB" sz="1400" dirty="0">
                        <a:solidFill>
                          <a:schemeClr val="tx1"/>
                        </a:solidFill>
                        <a:latin typeface="Arial"/>
                      </a:endParaRPr>
                    </a:p>
                  </a:txBody>
                  <a:tcPr/>
                </a:tc>
                <a:extLst>
                  <a:ext uri="{0D108BD9-81ED-4DB2-BD59-A6C34878D82A}">
                    <a16:rowId xmlns:a16="http://schemas.microsoft.com/office/drawing/2014/main" val="3368263135"/>
                  </a:ext>
                </a:extLst>
              </a:tr>
            </a:tbl>
          </a:graphicData>
        </a:graphic>
      </p:graphicFrame>
      <p:sp>
        <p:nvSpPr>
          <p:cNvPr id="4" name="TextBox 3">
            <a:extLst>
              <a:ext uri="{FF2B5EF4-FFF2-40B4-BE49-F238E27FC236}">
                <a16:creationId xmlns:a16="http://schemas.microsoft.com/office/drawing/2014/main" id="{D3E14352-0949-EB39-02D8-77E3A5616B93}"/>
              </a:ext>
            </a:extLst>
          </p:cNvPr>
          <p:cNvSpPr txBox="1"/>
          <p:nvPr/>
        </p:nvSpPr>
        <p:spPr>
          <a:xfrm>
            <a:off x="526529" y="5669976"/>
            <a:ext cx="81080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Calibri"/>
                <a:cs typeface="Calibri"/>
              </a:rPr>
              <a:t>Funding also includes 4% management and administration fees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3013824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830DC8-8CB0-4304-98AF-96D75BC44614}"/>
              </a:ext>
            </a:extLst>
          </p:cNvPr>
          <p:cNvSpPr>
            <a:spLocks noGrp="1"/>
          </p:cNvSpPr>
          <p:nvPr>
            <p:ph type="ctrTitle"/>
          </p:nvPr>
        </p:nvSpPr>
        <p:spPr>
          <a:xfrm>
            <a:off x="554941" y="1812093"/>
            <a:ext cx="11073467" cy="758579"/>
          </a:xfrm>
        </p:spPr>
        <p:txBody>
          <a:bodyPr>
            <a:normAutofit/>
          </a:bodyPr>
          <a:lstStyle/>
          <a:p>
            <a:r>
              <a:rPr lang="en-GB" dirty="0"/>
              <a:t>Who is Active North Yorkshire?</a:t>
            </a:r>
          </a:p>
        </p:txBody>
      </p:sp>
      <p:sp>
        <p:nvSpPr>
          <p:cNvPr id="2" name="TextBox 1">
            <a:extLst>
              <a:ext uri="{FF2B5EF4-FFF2-40B4-BE49-F238E27FC236}">
                <a16:creationId xmlns:a16="http://schemas.microsoft.com/office/drawing/2014/main" id="{6EB79550-77E5-5327-F706-866DE8353C12}"/>
              </a:ext>
            </a:extLst>
          </p:cNvPr>
          <p:cNvSpPr txBox="1"/>
          <p:nvPr/>
        </p:nvSpPr>
        <p:spPr>
          <a:xfrm>
            <a:off x="554941" y="2570672"/>
            <a:ext cx="11317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 North Yorkshire delivers health and wellbeing services through 26 health and well-being centres offering universal services such as swim, gym, classes and community sports.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But did you know….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Our comprehensive range of programmes includes:</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Helping people better manage long-term health conditions and their symptoms</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Supporting strategies and tools to help with low to moderate mental health conditions</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Supporting diet and lifestyle behaviour change</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Collaborative programmes with the NHS for cardiac, and pulmonary rehabilitation, and prehabilitation and rehabilitation for people with a cancer diagnosis.</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This now includes the Harrogate and Selby Trailblazer MSK Hubs!</a:t>
            </a:r>
          </a:p>
        </p:txBody>
      </p:sp>
    </p:spTree>
    <p:extLst>
      <p:ext uri="{BB962C8B-B14F-4D97-AF65-F5344CB8AC3E}">
        <p14:creationId xmlns:p14="http://schemas.microsoft.com/office/powerpoint/2010/main" val="2364713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9BBAA4-49D8-D2E0-0476-10C9D7ED33E3}"/>
              </a:ext>
            </a:extLst>
          </p:cNvPr>
          <p:cNvSpPr>
            <a:spLocks noGrp="1"/>
          </p:cNvSpPr>
          <p:nvPr>
            <p:ph idx="1"/>
          </p:nvPr>
        </p:nvSpPr>
        <p:spPr>
          <a:xfrm>
            <a:off x="464574" y="1354348"/>
            <a:ext cx="11317852" cy="4830792"/>
          </a:xfrm>
        </p:spPr>
        <p:txBody>
          <a:bodyPr>
            <a:normAutofit/>
          </a:bodyPr>
          <a:lstStyle/>
          <a:p>
            <a:pPr>
              <a:lnSpc>
                <a:spcPct val="100000"/>
              </a:lnSpc>
              <a:spcBef>
                <a:spcPts val="600"/>
              </a:spcBef>
              <a:defRPr/>
            </a:pPr>
            <a:r>
              <a:rPr lang="en-GB" sz="1800" dirty="0"/>
              <a:t>A 12-week rehabilitative exercise intervention to enable people to better self-manage musculoskeletal issues or injuries that:</a:t>
            </a:r>
          </a:p>
          <a:p>
            <a:pPr>
              <a:lnSpc>
                <a:spcPct val="100000"/>
              </a:lnSpc>
              <a:spcBef>
                <a:spcPts val="600"/>
              </a:spcBef>
              <a:defRPr/>
            </a:pPr>
            <a:endParaRPr lang="en-GB" sz="900" dirty="0"/>
          </a:p>
          <a:p>
            <a:pPr marL="285750" indent="-285750">
              <a:lnSpc>
                <a:spcPct val="100000"/>
              </a:lnSpc>
              <a:spcBef>
                <a:spcPts val="600"/>
              </a:spcBef>
              <a:buFont typeface="Arial" panose="020B0604020202020204" pitchFamily="34" charset="0"/>
              <a:buChar char="•"/>
              <a:defRPr/>
            </a:pPr>
            <a:r>
              <a:rPr lang="en-GB" sz="1800" dirty="0"/>
              <a:t>Currently prevent them from working at all</a:t>
            </a:r>
          </a:p>
          <a:p>
            <a:pPr marL="285750" indent="-285750">
              <a:lnSpc>
                <a:spcPct val="100000"/>
              </a:lnSpc>
              <a:spcBef>
                <a:spcPts val="600"/>
              </a:spcBef>
              <a:buFont typeface="Arial" panose="020B0604020202020204" pitchFamily="34" charset="0"/>
              <a:buChar char="•"/>
              <a:defRPr/>
            </a:pPr>
            <a:r>
              <a:rPr lang="en-GB" sz="1800" dirty="0"/>
              <a:t>Lead them to be frequently absent from work, or unable to do their normal duties, or</a:t>
            </a:r>
          </a:p>
          <a:p>
            <a:pPr marL="285750" indent="-285750">
              <a:lnSpc>
                <a:spcPct val="100000"/>
              </a:lnSpc>
              <a:spcBef>
                <a:spcPts val="600"/>
              </a:spcBef>
              <a:buFont typeface="Arial" panose="020B0604020202020204" pitchFamily="34" charset="0"/>
              <a:buChar char="•"/>
              <a:defRPr/>
            </a:pPr>
            <a:r>
              <a:rPr lang="en-GB" sz="1800" dirty="0"/>
              <a:t>Cause them to be less productive at work because of impaired mobility, pain and/or discomfort</a:t>
            </a:r>
          </a:p>
          <a:p>
            <a:pPr>
              <a:lnSpc>
                <a:spcPct val="100000"/>
              </a:lnSpc>
              <a:spcBef>
                <a:spcPts val="600"/>
              </a:spcBef>
              <a:defRPr/>
            </a:pPr>
            <a:endParaRPr lang="en-GB" sz="1200" dirty="0"/>
          </a:p>
          <a:p>
            <a:pPr>
              <a:lnSpc>
                <a:spcPct val="100000"/>
              </a:lnSpc>
              <a:spcBef>
                <a:spcPts val="600"/>
              </a:spcBef>
              <a:defRPr/>
            </a:pPr>
            <a:r>
              <a:rPr lang="en-GB" sz="1800" dirty="0"/>
              <a:t>The MSK Hubs are delivered by specialist instructors, who:</a:t>
            </a:r>
          </a:p>
          <a:p>
            <a:pPr>
              <a:lnSpc>
                <a:spcPct val="100000"/>
              </a:lnSpc>
              <a:spcBef>
                <a:spcPts val="600"/>
              </a:spcBef>
              <a:defRPr/>
            </a:pPr>
            <a:endParaRPr lang="en-GB" sz="900" dirty="0"/>
          </a:p>
          <a:p>
            <a:pPr marL="285750" indent="-285750">
              <a:lnSpc>
                <a:spcPct val="100000"/>
              </a:lnSpc>
              <a:spcBef>
                <a:spcPts val="600"/>
              </a:spcBef>
              <a:buFont typeface="Arial" panose="020B0604020202020204" pitchFamily="34" charset="0"/>
              <a:buChar char="•"/>
              <a:defRPr/>
            </a:pPr>
            <a:r>
              <a:rPr lang="en-GB" sz="1800" dirty="0"/>
              <a:t>Individually assess referred participants, using ‘best practice’ screening tools and questionnaires</a:t>
            </a:r>
          </a:p>
          <a:p>
            <a:pPr marL="285750" indent="-285750">
              <a:lnSpc>
                <a:spcPct val="100000"/>
              </a:lnSpc>
              <a:spcBef>
                <a:spcPts val="600"/>
              </a:spcBef>
              <a:buFont typeface="Arial" panose="020B0604020202020204" pitchFamily="34" charset="0"/>
              <a:buChar char="•"/>
              <a:defRPr/>
            </a:pPr>
            <a:r>
              <a:rPr lang="en-GB" sz="1800" dirty="0"/>
              <a:t>Design personalised rehabilitation programmes to enable them to get back-on-their-feet, sometimes literally, and able to return to work.</a:t>
            </a:r>
          </a:p>
          <a:p>
            <a:pPr marL="285750" indent="-285750">
              <a:lnSpc>
                <a:spcPct val="100000"/>
              </a:lnSpc>
              <a:spcBef>
                <a:spcPts val="600"/>
              </a:spcBef>
              <a:buFont typeface="Arial" panose="020B0604020202020204" pitchFamily="34" charset="0"/>
              <a:buChar char="•"/>
              <a:defRPr/>
            </a:pPr>
            <a:r>
              <a:rPr lang="en-GB" sz="1800" dirty="0"/>
              <a:t>Programmes may utilise specialist-led exercise classes, appropriately designed gym programmes, specialised exercise equipment, and aquatic therapy</a:t>
            </a:r>
          </a:p>
          <a:p>
            <a:pPr>
              <a:lnSpc>
                <a:spcPct val="100000"/>
              </a:lnSpc>
              <a:spcBef>
                <a:spcPts val="600"/>
              </a:spcBef>
              <a:defRPr/>
            </a:pPr>
            <a:endParaRPr lang="en-GB" sz="1800" dirty="0"/>
          </a:p>
          <a:p>
            <a:pPr marL="285750" indent="-285750">
              <a:lnSpc>
                <a:spcPct val="150000"/>
              </a:lnSpc>
              <a:buFont typeface="Arial" panose="020B0604020202020204" pitchFamily="34" charset="0"/>
              <a:buChar char="•"/>
              <a:defRPr/>
            </a:pPr>
            <a:endParaRPr lang="en-GB" sz="1800" dirty="0"/>
          </a:p>
        </p:txBody>
      </p:sp>
      <p:sp>
        <p:nvSpPr>
          <p:cNvPr id="5" name="Title 4">
            <a:extLst>
              <a:ext uri="{FF2B5EF4-FFF2-40B4-BE49-F238E27FC236}">
                <a16:creationId xmlns:a16="http://schemas.microsoft.com/office/drawing/2014/main" id="{9D6ED321-E491-A225-56A3-92777C37A8BE}"/>
              </a:ext>
            </a:extLst>
          </p:cNvPr>
          <p:cNvSpPr>
            <a:spLocks noGrp="1"/>
          </p:cNvSpPr>
          <p:nvPr>
            <p:ph type="title"/>
          </p:nvPr>
        </p:nvSpPr>
        <p:spPr/>
        <p:txBody>
          <a:bodyPr>
            <a:normAutofit/>
          </a:bodyPr>
          <a:lstStyle/>
          <a:p>
            <a:r>
              <a:rPr lang="en-GB" sz="3600" dirty="0"/>
              <a:t>So, what is a MSK Hub?</a:t>
            </a:r>
          </a:p>
        </p:txBody>
      </p:sp>
    </p:spTree>
    <p:extLst>
      <p:ext uri="{BB962C8B-B14F-4D97-AF65-F5344CB8AC3E}">
        <p14:creationId xmlns:p14="http://schemas.microsoft.com/office/powerpoint/2010/main" val="4192453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9BBAA4-49D8-D2E0-0476-10C9D7ED33E3}"/>
              </a:ext>
            </a:extLst>
          </p:cNvPr>
          <p:cNvSpPr>
            <a:spLocks noGrp="1"/>
          </p:cNvSpPr>
          <p:nvPr>
            <p:ph idx="1"/>
          </p:nvPr>
        </p:nvSpPr>
        <p:spPr>
          <a:xfrm>
            <a:off x="464574" y="1181819"/>
            <a:ext cx="11317852" cy="4218317"/>
          </a:xfrm>
        </p:spPr>
        <p:txBody>
          <a:bodyPr>
            <a:normAutofit lnSpcReduction="10000"/>
          </a:bodyPr>
          <a:lstStyle/>
          <a:p>
            <a:pPr marL="285750" indent="-285750">
              <a:lnSpc>
                <a:spcPct val="100000"/>
              </a:lnSpc>
              <a:spcBef>
                <a:spcPts val="600"/>
              </a:spcBef>
              <a:buFont typeface="Arial" panose="020B0604020202020204" pitchFamily="34" charset="0"/>
              <a:buChar char="•"/>
              <a:defRPr/>
            </a:pPr>
            <a:r>
              <a:rPr lang="en-GB" sz="1800" dirty="0"/>
              <a:t>Marketing displayed throughout Harrogate and Selby</a:t>
            </a:r>
          </a:p>
          <a:p>
            <a:pPr marL="285750" indent="-285750">
              <a:lnSpc>
                <a:spcPct val="100000"/>
              </a:lnSpc>
              <a:spcBef>
                <a:spcPts val="600"/>
              </a:spcBef>
              <a:buFont typeface="Arial" panose="020B0604020202020204" pitchFamily="34" charset="0"/>
              <a:buChar char="•"/>
              <a:defRPr/>
            </a:pPr>
            <a:r>
              <a:rPr lang="en-GB" sz="1800" dirty="0"/>
              <a:t>Promoted to colleagues within NYC</a:t>
            </a:r>
          </a:p>
          <a:p>
            <a:pPr marL="285750" indent="-285750">
              <a:lnSpc>
                <a:spcPct val="100000"/>
              </a:lnSpc>
              <a:spcBef>
                <a:spcPts val="600"/>
              </a:spcBef>
              <a:buFont typeface="Arial" panose="020B0604020202020204" pitchFamily="34" charset="0"/>
              <a:buChar char="•"/>
              <a:defRPr/>
            </a:pPr>
            <a:r>
              <a:rPr lang="en-GB" sz="1800" dirty="0"/>
              <a:t>Promoted to over 80 businesses and employers</a:t>
            </a:r>
          </a:p>
          <a:p>
            <a:pPr marL="285750" indent="-285750">
              <a:lnSpc>
                <a:spcPct val="100000"/>
              </a:lnSpc>
              <a:spcBef>
                <a:spcPts val="600"/>
              </a:spcBef>
              <a:buFont typeface="Arial" panose="020B0604020202020204" pitchFamily="34" charset="0"/>
              <a:buChar char="•"/>
              <a:defRPr/>
            </a:pPr>
            <a:r>
              <a:rPr lang="en-GB" sz="1800" dirty="0"/>
              <a:t>Promoted through existing partnerships with primary and secondary NHS healthcare professionals</a:t>
            </a:r>
          </a:p>
          <a:p>
            <a:pPr marL="285750" indent="-285750">
              <a:lnSpc>
                <a:spcPct val="100000"/>
              </a:lnSpc>
              <a:spcBef>
                <a:spcPts val="600"/>
              </a:spcBef>
              <a:buFont typeface="Arial" panose="020B0604020202020204" pitchFamily="34" charset="0"/>
              <a:buChar char="•"/>
              <a:defRPr/>
            </a:pPr>
            <a:endParaRPr lang="en-GB" sz="1800" dirty="0"/>
          </a:p>
          <a:p>
            <a:pPr marL="285750" indent="-285750">
              <a:lnSpc>
                <a:spcPct val="100000"/>
              </a:lnSpc>
              <a:spcBef>
                <a:spcPts val="600"/>
              </a:spcBef>
              <a:buFont typeface="Arial" panose="020B0604020202020204" pitchFamily="34" charset="0"/>
              <a:buChar char="•"/>
              <a:defRPr/>
            </a:pPr>
            <a:r>
              <a:rPr lang="en-GB" sz="1800" dirty="0"/>
              <a:t>MSK Hubs launched w/c 13/10/2025</a:t>
            </a:r>
          </a:p>
          <a:p>
            <a:pPr marL="285750" indent="-285750">
              <a:lnSpc>
                <a:spcPct val="100000"/>
              </a:lnSpc>
              <a:spcBef>
                <a:spcPts val="600"/>
              </a:spcBef>
              <a:buFont typeface="Arial" panose="020B0604020202020204" pitchFamily="34" charset="0"/>
              <a:buChar char="•"/>
              <a:defRPr/>
            </a:pPr>
            <a:r>
              <a:rPr lang="en-GB" sz="1800" dirty="0"/>
              <a:t>Currently &gt;30 participants across the two MSK Hubs</a:t>
            </a:r>
          </a:p>
          <a:p>
            <a:pPr marL="285750" indent="-285750">
              <a:lnSpc>
                <a:spcPct val="100000"/>
              </a:lnSpc>
              <a:spcBef>
                <a:spcPts val="600"/>
              </a:spcBef>
              <a:buFont typeface="Arial" panose="020B0604020202020204" pitchFamily="34" charset="0"/>
              <a:buChar char="•"/>
              <a:defRPr/>
            </a:pPr>
            <a:r>
              <a:rPr lang="en-GB" sz="1800" dirty="0"/>
              <a:t>20 new participants booked for next two weeks</a:t>
            </a:r>
          </a:p>
          <a:p>
            <a:pPr marL="285750" indent="-285750">
              <a:lnSpc>
                <a:spcPct val="100000"/>
              </a:lnSpc>
              <a:spcBef>
                <a:spcPts val="600"/>
              </a:spcBef>
              <a:buFont typeface="Arial" panose="020B0604020202020204" pitchFamily="34" charset="0"/>
              <a:buChar char="•"/>
              <a:defRPr/>
            </a:pPr>
            <a:endParaRPr lang="en-GB" sz="1800" dirty="0"/>
          </a:p>
          <a:p>
            <a:pPr>
              <a:lnSpc>
                <a:spcPct val="100000"/>
              </a:lnSpc>
              <a:spcBef>
                <a:spcPts val="600"/>
              </a:spcBef>
              <a:defRPr/>
            </a:pPr>
            <a:r>
              <a:rPr lang="en-GB" sz="1800" dirty="0"/>
              <a:t>Main referral routes thus far have been:</a:t>
            </a:r>
          </a:p>
          <a:p>
            <a:pPr marL="285750" indent="-285750">
              <a:lnSpc>
                <a:spcPct val="100000"/>
              </a:lnSpc>
              <a:spcBef>
                <a:spcPts val="600"/>
              </a:spcBef>
              <a:buFont typeface="Arial" panose="020B0604020202020204" pitchFamily="34" charset="0"/>
              <a:buChar char="•"/>
              <a:defRPr/>
            </a:pPr>
            <a:r>
              <a:rPr lang="en-GB" sz="1800" dirty="0"/>
              <a:t>Self</a:t>
            </a:r>
          </a:p>
          <a:p>
            <a:pPr marL="285750" indent="-285750">
              <a:lnSpc>
                <a:spcPct val="100000"/>
              </a:lnSpc>
              <a:spcBef>
                <a:spcPts val="600"/>
              </a:spcBef>
              <a:buFont typeface="Arial" panose="020B0604020202020204" pitchFamily="34" charset="0"/>
              <a:buChar char="•"/>
              <a:defRPr/>
            </a:pPr>
            <a:r>
              <a:rPr lang="en-GB" sz="1800" dirty="0"/>
              <a:t>GP Surgeries</a:t>
            </a:r>
          </a:p>
          <a:p>
            <a:pPr marL="285750" indent="-285750">
              <a:lnSpc>
                <a:spcPct val="100000"/>
              </a:lnSpc>
              <a:spcBef>
                <a:spcPts val="600"/>
              </a:spcBef>
              <a:buFont typeface="Arial" panose="020B0604020202020204" pitchFamily="34" charset="0"/>
              <a:buChar char="•"/>
              <a:defRPr/>
            </a:pPr>
            <a:r>
              <a:rPr lang="en-GB" sz="1800" dirty="0"/>
              <a:t>Harrogate NHS Physiotherapy Dept.</a:t>
            </a:r>
          </a:p>
          <a:p>
            <a:pPr marL="285750" indent="-285750">
              <a:lnSpc>
                <a:spcPct val="150000"/>
              </a:lnSpc>
              <a:buFont typeface="Arial" panose="020B0604020202020204" pitchFamily="34" charset="0"/>
              <a:buChar char="•"/>
              <a:defRPr/>
            </a:pPr>
            <a:endParaRPr lang="en-GB" sz="1600" dirty="0"/>
          </a:p>
        </p:txBody>
      </p:sp>
      <p:sp>
        <p:nvSpPr>
          <p:cNvPr id="5" name="Title 4">
            <a:extLst>
              <a:ext uri="{FF2B5EF4-FFF2-40B4-BE49-F238E27FC236}">
                <a16:creationId xmlns:a16="http://schemas.microsoft.com/office/drawing/2014/main" id="{9D6ED321-E491-A225-56A3-92777C37A8BE}"/>
              </a:ext>
            </a:extLst>
          </p:cNvPr>
          <p:cNvSpPr>
            <a:spLocks noGrp="1"/>
          </p:cNvSpPr>
          <p:nvPr>
            <p:ph type="title"/>
          </p:nvPr>
        </p:nvSpPr>
        <p:spPr>
          <a:xfrm>
            <a:off x="464574" y="312580"/>
            <a:ext cx="10515600" cy="707462"/>
          </a:xfrm>
        </p:spPr>
        <p:txBody>
          <a:bodyPr>
            <a:normAutofit/>
          </a:bodyPr>
          <a:lstStyle/>
          <a:p>
            <a:r>
              <a:rPr lang="en-GB" sz="3600" dirty="0"/>
              <a:t>Where we are currently:</a:t>
            </a:r>
          </a:p>
        </p:txBody>
      </p:sp>
      <p:sp>
        <p:nvSpPr>
          <p:cNvPr id="2" name="TextBox 1">
            <a:extLst>
              <a:ext uri="{FF2B5EF4-FFF2-40B4-BE49-F238E27FC236}">
                <a16:creationId xmlns:a16="http://schemas.microsoft.com/office/drawing/2014/main" id="{F3082649-69BB-0E77-4788-8D182F680E7A}"/>
              </a:ext>
            </a:extLst>
          </p:cNvPr>
          <p:cNvSpPr txBox="1"/>
          <p:nvPr/>
        </p:nvSpPr>
        <p:spPr>
          <a:xfrm>
            <a:off x="464574" y="5934973"/>
            <a:ext cx="72905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……Emerging impact stories look very positive!</a:t>
            </a:r>
          </a:p>
        </p:txBody>
      </p:sp>
    </p:spTree>
    <p:extLst>
      <p:ext uri="{BB962C8B-B14F-4D97-AF65-F5344CB8AC3E}">
        <p14:creationId xmlns:p14="http://schemas.microsoft.com/office/powerpoint/2010/main" val="2419059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547A2-4F95-B3A0-B7A0-5B2373E04A15}"/>
              </a:ext>
            </a:extLst>
          </p:cNvPr>
          <p:cNvSpPr>
            <a:spLocks noGrp="1"/>
          </p:cNvSpPr>
          <p:nvPr>
            <p:ph type="title"/>
          </p:nvPr>
        </p:nvSpPr>
        <p:spPr>
          <a:xfrm>
            <a:off x="464572" y="319589"/>
            <a:ext cx="10515600" cy="707462"/>
          </a:xfrm>
        </p:spPr>
        <p:txBody>
          <a:bodyPr>
            <a:normAutofit/>
          </a:bodyPr>
          <a:lstStyle/>
          <a:p>
            <a:r>
              <a:rPr lang="en-GB" sz="4000" dirty="0">
                <a:latin typeface="Arial"/>
                <a:cs typeface="Arial"/>
              </a:rPr>
              <a:t>MSK Hubs - Next Steps</a:t>
            </a:r>
          </a:p>
        </p:txBody>
      </p:sp>
      <p:sp>
        <p:nvSpPr>
          <p:cNvPr id="3" name="Content Placeholder 2">
            <a:extLst>
              <a:ext uri="{FF2B5EF4-FFF2-40B4-BE49-F238E27FC236}">
                <a16:creationId xmlns:a16="http://schemas.microsoft.com/office/drawing/2014/main" id="{D09BBAA4-49D8-D2E0-0476-10C9D7ED33E3}"/>
              </a:ext>
            </a:extLst>
          </p:cNvPr>
          <p:cNvSpPr>
            <a:spLocks noGrp="1"/>
          </p:cNvSpPr>
          <p:nvPr>
            <p:ph idx="1"/>
          </p:nvPr>
        </p:nvSpPr>
        <p:spPr>
          <a:xfrm>
            <a:off x="464572" y="1794294"/>
            <a:ext cx="11517877" cy="3036498"/>
          </a:xfrm>
        </p:spPr>
        <p:txBody>
          <a:bodyPr>
            <a:normAutofit fontScale="92500" lnSpcReduction="10000"/>
          </a:bodyPr>
          <a:lstStyle/>
          <a:p>
            <a:pPr marL="342872" indent="-342872">
              <a:lnSpc>
                <a:spcPct val="160000"/>
              </a:lnSpc>
              <a:buFont typeface="Symbol" panose="05050102010706020507" pitchFamily="18" charset="2"/>
              <a:buChar char=""/>
              <a:defRPr/>
            </a:pPr>
            <a:r>
              <a:rPr lang="en-GB" sz="2400" dirty="0">
                <a:ea typeface="Calibri" panose="020F0502020204030204" pitchFamily="34" charset="0"/>
              </a:rPr>
              <a:t>Continue to build participation and engagement</a:t>
            </a:r>
          </a:p>
          <a:p>
            <a:pPr marL="342872" indent="-342872">
              <a:lnSpc>
                <a:spcPct val="160000"/>
              </a:lnSpc>
              <a:buFont typeface="Symbol" panose="05050102010706020507" pitchFamily="18" charset="2"/>
              <a:buChar char=""/>
              <a:defRPr/>
            </a:pPr>
            <a:r>
              <a:rPr lang="en-GB" sz="2400" dirty="0">
                <a:ea typeface="Calibri" panose="020F0502020204030204" pitchFamily="34" charset="0"/>
              </a:rPr>
              <a:t>Confirm impact measures</a:t>
            </a:r>
          </a:p>
          <a:p>
            <a:pPr marL="342872" indent="-342872">
              <a:lnSpc>
                <a:spcPct val="160000"/>
              </a:lnSpc>
              <a:buFont typeface="Symbol" panose="05050102010706020507" pitchFamily="18" charset="2"/>
              <a:buChar char=""/>
              <a:defRPr/>
            </a:pPr>
            <a:r>
              <a:rPr lang="en-GB" sz="2400" dirty="0">
                <a:ea typeface="Calibri" panose="020F0502020204030204" pitchFamily="34" charset="0"/>
              </a:rPr>
              <a:t>Continue development of service with employers</a:t>
            </a:r>
          </a:p>
          <a:p>
            <a:pPr marL="342872" indent="-342872">
              <a:lnSpc>
                <a:spcPct val="160000"/>
              </a:lnSpc>
              <a:buFont typeface="Symbol" panose="05050102010706020507" pitchFamily="18" charset="2"/>
              <a:buChar char=""/>
              <a:defRPr/>
            </a:pPr>
            <a:r>
              <a:rPr lang="en-GB" sz="2400" dirty="0">
                <a:ea typeface="Calibri" panose="020F0502020204030204" pitchFamily="34" charset="0"/>
              </a:rPr>
              <a:t>Explore further opportunities with health colleagues, i.e. ‘joining up’ data to support improved year 2 delivery</a:t>
            </a:r>
          </a:p>
          <a:p>
            <a:pPr marL="342872" indent="-342872">
              <a:lnSpc>
                <a:spcPct val="160000"/>
              </a:lnSpc>
              <a:buFont typeface="Symbol" panose="05050102010706020507" pitchFamily="18" charset="2"/>
              <a:buChar char=""/>
              <a:defRPr/>
            </a:pPr>
            <a:endParaRPr lang="en-GB" sz="1600" dirty="0">
              <a:ea typeface="Calibri" panose="020F0502020204030204" pitchFamily="34" charset="0"/>
            </a:endParaRPr>
          </a:p>
          <a:p>
            <a:pPr marL="342872" indent="-342872">
              <a:lnSpc>
                <a:spcPct val="160000"/>
              </a:lnSpc>
              <a:buFont typeface="Symbol" panose="05050102010706020507" pitchFamily="18" charset="2"/>
              <a:buChar char=""/>
              <a:defRPr/>
            </a:pPr>
            <a:endParaRPr lang="en-GB" sz="2400" dirty="0">
              <a:ea typeface="Calibri" panose="020F0502020204030204" pitchFamily="34" charset="0"/>
            </a:endParaRPr>
          </a:p>
          <a:p>
            <a:pPr marL="342900" indent="-342900">
              <a:lnSpc>
                <a:spcPct val="160000"/>
              </a:lnSpc>
              <a:buFont typeface="Arial" panose="020B0604020202020204" pitchFamily="34" charset="0"/>
              <a:buChar char="•"/>
              <a:defRPr/>
            </a:pPr>
            <a:endParaRPr lang="en-GB" dirty="0"/>
          </a:p>
        </p:txBody>
      </p:sp>
    </p:spTree>
    <p:extLst>
      <p:ext uri="{BB962C8B-B14F-4D97-AF65-F5344CB8AC3E}">
        <p14:creationId xmlns:p14="http://schemas.microsoft.com/office/powerpoint/2010/main" val="4084338180"/>
      </p:ext>
    </p:extLst>
  </p:cSld>
  <p:clrMapOvr>
    <a:masterClrMapping/>
  </p:clrMapOvr>
</p:sld>
</file>

<file path=ppt/theme/theme1.xml><?xml version="1.0" encoding="utf-8"?>
<a:theme xmlns:a="http://schemas.openxmlformats.org/drawingml/2006/main" name="DWP 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WP template" id="{B6E3804A-D1BB-4462-B916-70030F6AE3D3}" vid="{C8706072-8C85-4585-9CEB-CEC219118994}"/>
    </a:ext>
  </a:extLst>
</a:theme>
</file>

<file path=ppt/theme/theme2.xml><?xml version="1.0" encoding="utf-8"?>
<a:theme xmlns:a="http://schemas.openxmlformats.org/drawingml/2006/main" name="Theme1">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8F20B4DA-F758-4544-A0C9-F4550895562F}" vid="{714674E5-26AA-4F10-87B7-40869D8BB355}"/>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2">
      <a:majorFont>
        <a:latin typeface="Plus Jakarta Sans SemiBold"/>
        <a:ea typeface=""/>
        <a:cs typeface=""/>
      </a:majorFont>
      <a:minorFont>
        <a:latin typeface="Plus Jakart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NYC">
      <a:dk1>
        <a:sysClr val="windowText" lastClr="000000"/>
      </a:dk1>
      <a:lt1>
        <a:sysClr val="window" lastClr="FFFFFF"/>
      </a:lt1>
      <a:dk2>
        <a:srgbClr val="44546A"/>
      </a:dk2>
      <a:lt2>
        <a:srgbClr val="E7E6E6"/>
      </a:lt2>
      <a:accent1>
        <a:srgbClr val="005489"/>
      </a:accent1>
      <a:accent2>
        <a:srgbClr val="347121"/>
      </a:accent2>
      <a:accent3>
        <a:srgbClr val="866243"/>
      </a:accent3>
      <a:accent4>
        <a:srgbClr val="942A86"/>
      </a:accent4>
      <a:accent5>
        <a:srgbClr val="FAC52D"/>
      </a:accent5>
      <a:accent6>
        <a:srgbClr val="70AD47"/>
      </a:accent6>
      <a:hlink>
        <a:srgbClr val="005489"/>
      </a:hlink>
      <a:folHlink>
        <a:srgbClr val="0054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C4E1CC5-54B4-41AA-8DBD-D3A816254C8A}" vid="{F71FE226-ED2E-4992-998E-B43FFC771BCE}"/>
    </a:ext>
  </a:extLst>
</a:theme>
</file>

<file path=ppt/theme/theme6.xml><?xml version="1.0" encoding="utf-8"?>
<a:theme xmlns:a="http://schemas.openxmlformats.org/drawingml/2006/main" name="6_Office Theme">
  <a:themeElements>
    <a:clrScheme name="Custom 1">
      <a:dk1>
        <a:sysClr val="windowText" lastClr="000000"/>
      </a:dk1>
      <a:lt1>
        <a:sysClr val="window" lastClr="FFFFFF"/>
      </a:lt1>
      <a:dk2>
        <a:srgbClr val="595959"/>
      </a:dk2>
      <a:lt2>
        <a:srgbClr val="E7E6E6"/>
      </a:lt2>
      <a:accent1>
        <a:srgbClr val="00294D"/>
      </a:accent1>
      <a:accent2>
        <a:srgbClr val="76B82A"/>
      </a:accent2>
      <a:accent3>
        <a:srgbClr val="4C3483"/>
      </a:accent3>
      <a:accent4>
        <a:srgbClr val="1DBADF"/>
      </a:accent4>
      <a:accent5>
        <a:srgbClr val="DB5179"/>
      </a:accent5>
      <a:accent6>
        <a:srgbClr val="F39200"/>
      </a:accent6>
      <a:hlink>
        <a:srgbClr val="005489"/>
      </a:hlink>
      <a:folHlink>
        <a:srgbClr val="0054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imhams colleague pres. 24-07-24  -  Read-Only" id="{F0F0A019-ACE7-48DB-AFE9-C201F3D75B7A}" vid="{C88CD4FA-400A-4141-BAC3-A787554DD96C}"/>
    </a:ext>
  </a:extLst>
</a:theme>
</file>

<file path=ppt/theme/theme7.xml><?xml version="1.0" encoding="utf-8"?>
<a:theme xmlns:a="http://schemas.openxmlformats.org/drawingml/2006/main" name="LSIP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779902CA4774439B045AED1163EBED" ma:contentTypeVersion="17" ma:contentTypeDescription="Create a new document." ma:contentTypeScope="" ma:versionID="f7a53730c336d9f863fddff716748061">
  <xsd:schema xmlns:xsd="http://www.w3.org/2001/XMLSchema" xmlns:xs="http://www.w3.org/2001/XMLSchema" xmlns:p="http://schemas.microsoft.com/office/2006/metadata/properties" xmlns:ns2="dc67130e-e96b-422a-a935-54d9bbd516ad" xmlns:ns3="aef36d47-cec9-4c09-b00c-0f06dbdc68e5" targetNamespace="http://schemas.microsoft.com/office/2006/metadata/properties" ma:root="true" ma:fieldsID="3a56298f3694a211e39a87f7babb1d5d" ns2:_="" ns3:_="">
    <xsd:import namespace="dc67130e-e96b-422a-a935-54d9bbd516ad"/>
    <xsd:import namespace="aef36d47-cec9-4c09-b00c-0f06dbdc68e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Location" minOccurs="0"/>
                <xsd:element ref="ns2:Thumbnail"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67130e-e96b-422a-a935-54d9bbd516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ea7afa9-ec24-41b1-98b7-e0102151998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Thumbnail" ma:index="23" nillable="true" ma:displayName="Thumbnail" ma:format="Thumbnail" ma:internalName="Thumbnail">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f36d47-cec9-4c09-b00c-0f06dbdc68e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fbddc6f-a21c-45db-b4e6-6d7b48e99169}" ma:internalName="TaxCatchAll" ma:showField="CatchAllData" ma:web="aef36d47-cec9-4c09-b00c-0f06dbdc68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c67130e-e96b-422a-a935-54d9bbd516ad">
      <Terms xmlns="http://schemas.microsoft.com/office/infopath/2007/PartnerControls"/>
    </lcf76f155ced4ddcb4097134ff3c332f>
    <TaxCatchAll xmlns="aef36d47-cec9-4c09-b00c-0f06dbdc68e5" xsi:nil="true"/>
    <Thumbnail xmlns="dc67130e-e96b-422a-a935-54d9bbd516ad" xsi:nil="true"/>
  </documentManagement>
</p:properties>
</file>

<file path=customXml/itemProps1.xml><?xml version="1.0" encoding="utf-8"?>
<ds:datastoreItem xmlns:ds="http://schemas.openxmlformats.org/officeDocument/2006/customXml" ds:itemID="{2C73D931-839C-4A57-8FCD-5F4F393E6B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67130e-e96b-422a-a935-54d9bbd516ad"/>
    <ds:schemaRef ds:uri="aef36d47-cec9-4c09-b00c-0f06dbdc68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3D914E-7DB5-41DE-B418-D7F7642D103E}">
  <ds:schemaRefs>
    <ds:schemaRef ds:uri="http://schemas.microsoft.com/sharepoint/v3/contenttype/forms"/>
  </ds:schemaRefs>
</ds:datastoreItem>
</file>

<file path=customXml/itemProps3.xml><?xml version="1.0" encoding="utf-8"?>
<ds:datastoreItem xmlns:ds="http://schemas.openxmlformats.org/officeDocument/2006/customXml" ds:itemID="{A69F8D97-8801-4A0B-BDA1-5BD5A25CEA9D}">
  <ds:schemaRefs>
    <ds:schemaRef ds:uri="http://schemas.microsoft.com/office/2006/metadata/properties"/>
    <ds:schemaRef ds:uri="http://schemas.microsoft.com/office/infopath/2007/PartnerControls"/>
    <ds:schemaRef ds:uri="dc67130e-e96b-422a-a935-54d9bbd516ad"/>
    <ds:schemaRef ds:uri="aef36d47-cec9-4c09-b00c-0f06dbdc68e5"/>
  </ds:schemaRefs>
</ds:datastoreItem>
</file>

<file path=docProps/app.xml><?xml version="1.0" encoding="utf-8"?>
<Properties xmlns="http://schemas.openxmlformats.org/officeDocument/2006/extended-properties" xmlns:vt="http://schemas.openxmlformats.org/officeDocument/2006/docPropsVTypes">
  <Template>Office Theme</Template>
  <TotalTime>20</TotalTime>
  <Words>2965</Words>
  <Application>Microsoft Office PowerPoint</Application>
  <PresentationFormat>Widescreen</PresentationFormat>
  <Paragraphs>336</Paragraphs>
  <Slides>38</Slides>
  <Notes>2</Notes>
  <HiddenSlides>0</HiddenSlides>
  <MMClips>0</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38</vt:i4>
      </vt:variant>
    </vt:vector>
  </HeadingPairs>
  <TitlesOfParts>
    <vt:vector size="63" baseType="lpstr">
      <vt:lpstr>Aptos</vt:lpstr>
      <vt:lpstr>Arial</vt:lpstr>
      <vt:lpstr>Arial,Sans-Serif</vt:lpstr>
      <vt:lpstr>Calibri</vt:lpstr>
      <vt:lpstr>Calibri Light</vt:lpstr>
      <vt:lpstr>Josefin Sans</vt:lpstr>
      <vt:lpstr>Josefin Sans SemiBold</vt:lpstr>
      <vt:lpstr>Plus Jakarta Sans</vt:lpstr>
      <vt:lpstr>Plus Jakarta Sans SemiBold</vt:lpstr>
      <vt:lpstr>Rethink Sans</vt:lpstr>
      <vt:lpstr>Rethink Sans 1</vt:lpstr>
      <vt:lpstr>Rethink Sans 1 Bold</vt:lpstr>
      <vt:lpstr>Rethink Sans 1 Ultra-Bold</vt:lpstr>
      <vt:lpstr>Rethink Sans 2</vt:lpstr>
      <vt:lpstr>Rethink Sans Ultra-Bold</vt:lpstr>
      <vt:lpstr>Roboto</vt:lpstr>
      <vt:lpstr>Symbol</vt:lpstr>
      <vt:lpstr>DWP template</vt:lpstr>
      <vt:lpstr>Theme1</vt:lpstr>
      <vt:lpstr>3_Office Theme</vt:lpstr>
      <vt:lpstr>4_Office Theme</vt:lpstr>
      <vt:lpstr>5_Office Theme</vt:lpstr>
      <vt:lpstr>6_Office Theme</vt:lpstr>
      <vt:lpstr>LSIP Master</vt:lpstr>
      <vt:lpstr>8_Office Theme</vt:lpstr>
      <vt:lpstr>Get York and North Yorkshire Working Economic Inactivity Trailblazer Programme 2025/26</vt:lpstr>
      <vt:lpstr>North Yorkshire Programme Outline</vt:lpstr>
      <vt:lpstr>Trailblazer projects</vt:lpstr>
      <vt:lpstr>Trailblazer projects</vt:lpstr>
      <vt:lpstr>Trailblazer projects</vt:lpstr>
      <vt:lpstr>Who is Active North Yorkshire?</vt:lpstr>
      <vt:lpstr>So, what is a MSK Hub?</vt:lpstr>
      <vt:lpstr>Where we are currently:</vt:lpstr>
      <vt:lpstr>MSK Hubs - Next Steps</vt:lpstr>
      <vt:lpstr>NY Programme - 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the Connect to Work Programme</vt:lpstr>
      <vt:lpstr>Eligibility and Suitability </vt:lpstr>
      <vt:lpstr>Supported Employment Models </vt:lpstr>
      <vt:lpstr>What does the programme involve?</vt:lpstr>
      <vt:lpstr>Our Delivery Partnership </vt:lpstr>
      <vt:lpstr>Supporting Organisations</vt:lpstr>
      <vt:lpstr>Connect to Work Specifics for YNY</vt:lpstr>
      <vt:lpstr>Our Partners </vt:lpstr>
      <vt:lpstr>Supported Employment Team  </vt:lpstr>
      <vt:lpstr>PowerPoint Presentation</vt:lpstr>
      <vt:lpstr>Josh’s Story </vt:lpstr>
      <vt:lpstr>Employer Experience of Supported Employment:</vt:lpstr>
      <vt:lpstr>Quotes from Josh, his Mum and his Manager:</vt:lpstr>
      <vt:lpstr>PowerPoint Presentation</vt:lpstr>
      <vt:lpstr>PowerPoint Presentation</vt:lpstr>
      <vt:lpstr>The next 3 year plan is being prepared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Zamir Sultan</dc:creator>
  <cp:lastModifiedBy>David Williams</cp:lastModifiedBy>
  <cp:revision>4</cp:revision>
  <dcterms:created xsi:type="dcterms:W3CDTF">2025-12-03T10:05:05Z</dcterms:created>
  <dcterms:modified xsi:type="dcterms:W3CDTF">2025-12-05T18:16:10Z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2025-12-03T15:51:04Z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c1ae8065-d769-4047-b134-8a22b30c1c5f</vt:lpwstr>
  </property>
  <property fmtid="{D5CDD505-2E9C-101B-9397-08002B2CF9AE}" pid="7" name="MSIP_Label_defa4170-0d19-0005-0004-bc88714345d2_ActionId">
    <vt:lpwstr>1a29c901-46bf-489b-99c1-ecb29eb7f0ee</vt:lpwstr>
  </property>
  <property fmtid="{D5CDD505-2E9C-101B-9397-08002B2CF9AE}" pid="8" name="MSIP_Label_defa4170-0d19-0005-0004-bc88714345d2_ContentBits">
    <vt:lpwstr>0</vt:lpwstr>
  </property>
  <property fmtid="{D5CDD505-2E9C-101B-9397-08002B2CF9AE}" pid="9" name="MSIP_Label_defa4170-0d19-0005-0004-bc88714345d2_Tag">
    <vt:lpwstr>10, 3, 0, 1</vt:lpwstr>
  </property>
  <property fmtid="{D5CDD505-2E9C-101B-9397-08002B2CF9AE}" pid="10" name="ContentTypeId">
    <vt:lpwstr>0x010100CD779902CA4774439B045AED1163EBED</vt:lpwstr>
  </property>
  <property fmtid="{D5CDD505-2E9C-101B-9397-08002B2CF9AE}" pid="11" name="MediaServiceImageTags">
    <vt:lpwstr/>
  </property>
</Properties>
</file>